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anlohstroh:Library:Caches:TemporaryItems:Outlook%20Temp:Brokerage%202015%20-%20statistic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anlohstroh:Library:Caches:TemporaryItems:Outlook%20Temp:Brokerage%202015%20-%20statistic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Partcipants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cat>
            <c:strRef>
              <c:f>Sheet1!$A$4:$A$24</c:f>
              <c:strCache>
                <c:ptCount val="21"/>
                <c:pt idx="0">
                  <c:v>NLD</c:v>
                </c:pt>
                <c:pt idx="1">
                  <c:v>ESP</c:v>
                </c:pt>
                <c:pt idx="2">
                  <c:v>FRA</c:v>
                </c:pt>
                <c:pt idx="3">
                  <c:v>DEU</c:v>
                </c:pt>
                <c:pt idx="4">
                  <c:v>FIN</c:v>
                </c:pt>
                <c:pt idx="5">
                  <c:v>BEL</c:v>
                </c:pt>
                <c:pt idx="6">
                  <c:v>SWE</c:v>
                </c:pt>
                <c:pt idx="7">
                  <c:v>CZE</c:v>
                </c:pt>
                <c:pt idx="8">
                  <c:v>AUT</c:v>
                </c:pt>
                <c:pt idx="9">
                  <c:v>ITA</c:v>
                </c:pt>
                <c:pt idx="10">
                  <c:v>NOR</c:v>
                </c:pt>
                <c:pt idx="11">
                  <c:v>PRT</c:v>
                </c:pt>
                <c:pt idx="12">
                  <c:v>GBR</c:v>
                </c:pt>
                <c:pt idx="13">
                  <c:v>POL</c:v>
                </c:pt>
                <c:pt idx="14">
                  <c:v>DNK</c:v>
                </c:pt>
                <c:pt idx="15">
                  <c:v>IRL</c:v>
                </c:pt>
                <c:pt idx="16">
                  <c:v>LVA</c:v>
                </c:pt>
                <c:pt idx="17">
                  <c:v>GRC</c:v>
                </c:pt>
                <c:pt idx="18">
                  <c:v>HUN</c:v>
                </c:pt>
                <c:pt idx="19">
                  <c:v>ROU</c:v>
                </c:pt>
                <c:pt idx="20">
                  <c:v>RUS</c:v>
                </c:pt>
              </c:strCache>
            </c:strRef>
          </c:cat>
          <c:val>
            <c:numRef>
              <c:f>Sheet1!$B$4:$B$24</c:f>
              <c:numCache>
                <c:formatCode>General</c:formatCode>
                <c:ptCount val="21"/>
                <c:pt idx="0">
                  <c:v>41.0</c:v>
                </c:pt>
                <c:pt idx="1">
                  <c:v>37.0</c:v>
                </c:pt>
                <c:pt idx="2">
                  <c:v>27.0</c:v>
                </c:pt>
                <c:pt idx="3">
                  <c:v>25.0</c:v>
                </c:pt>
                <c:pt idx="4">
                  <c:v>22.0</c:v>
                </c:pt>
                <c:pt idx="5">
                  <c:v>17.0</c:v>
                </c:pt>
                <c:pt idx="6">
                  <c:v>16.0</c:v>
                </c:pt>
                <c:pt idx="7">
                  <c:v>13.0</c:v>
                </c:pt>
                <c:pt idx="8">
                  <c:v>11.0</c:v>
                </c:pt>
                <c:pt idx="9">
                  <c:v>11.0</c:v>
                </c:pt>
                <c:pt idx="10">
                  <c:v>8.0</c:v>
                </c:pt>
                <c:pt idx="11">
                  <c:v>8.0</c:v>
                </c:pt>
                <c:pt idx="12">
                  <c:v>6.0</c:v>
                </c:pt>
                <c:pt idx="13">
                  <c:v>6.0</c:v>
                </c:pt>
                <c:pt idx="14">
                  <c:v>4.0</c:v>
                </c:pt>
                <c:pt idx="15">
                  <c:v>4.0</c:v>
                </c:pt>
                <c:pt idx="16">
                  <c:v>3.0</c:v>
                </c:pt>
                <c:pt idx="17">
                  <c:v>1.0</c:v>
                </c:pt>
                <c:pt idx="18">
                  <c:v>1.0</c:v>
                </c:pt>
                <c:pt idx="19">
                  <c:v>1.0</c:v>
                </c:pt>
                <c:pt idx="20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8077384"/>
        <c:axId val="2124765064"/>
      </c:barChart>
      <c:catAx>
        <c:axId val="21280773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124765064"/>
        <c:crosses val="autoZero"/>
        <c:auto val="1"/>
        <c:lblAlgn val="ctr"/>
        <c:lblOffset val="100"/>
        <c:noMultiLvlLbl val="0"/>
      </c:catAx>
      <c:valAx>
        <c:axId val="2124765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1280773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Type participant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Sheet1!$A$28:$A$32</c:f>
              <c:strCache>
                <c:ptCount val="1"/>
                <c:pt idx="0">
                  <c:v>uni res ind sme other</c:v>
                </c:pt>
              </c:strCache>
            </c:strRef>
          </c:tx>
          <c:cat>
            <c:strRef>
              <c:f>Sheet1!$A$28:$A$32</c:f>
              <c:strCache>
                <c:ptCount val="5"/>
                <c:pt idx="0">
                  <c:v>uni</c:v>
                </c:pt>
                <c:pt idx="1">
                  <c:v>res</c:v>
                </c:pt>
                <c:pt idx="2">
                  <c:v>ind</c:v>
                </c:pt>
                <c:pt idx="3">
                  <c:v>sme</c:v>
                </c:pt>
                <c:pt idx="4">
                  <c:v>other</c:v>
                </c:pt>
              </c:strCache>
            </c:strRef>
          </c:cat>
          <c:val>
            <c:numRef>
              <c:f>Sheet1!$B$28:$B$32</c:f>
              <c:numCache>
                <c:formatCode>General</c:formatCode>
                <c:ptCount val="5"/>
                <c:pt idx="0">
                  <c:v>72.0</c:v>
                </c:pt>
                <c:pt idx="1">
                  <c:v>70.0</c:v>
                </c:pt>
                <c:pt idx="2">
                  <c:v>60.0</c:v>
                </c:pt>
                <c:pt idx="3">
                  <c:v>32.0</c:v>
                </c:pt>
                <c:pt idx="4">
                  <c:v>36.0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49025520746077"/>
          <c:y val="0.0964570827161456"/>
          <c:w val="0.245793192300049"/>
          <c:h val="0.900067439486731"/>
        </c:manualLayout>
      </c:layout>
      <c:overlay val="0"/>
      <c:spPr>
        <a:solidFill>
          <a:schemeClr val="bg1"/>
        </a:solidFill>
      </c:spPr>
      <c:txPr>
        <a:bodyPr/>
        <a:lstStyle/>
        <a:p>
          <a:pPr rtl="0">
            <a:defRPr sz="1600" baseline="0">
              <a:latin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28413-DAF9-4D43-89C0-000E1E5246B7}" type="datetimeFigureOut">
              <a:rPr lang="nl-NL" smtClean="0"/>
              <a:t>2015-01-21 EEE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31850-33CC-4981-9F67-CABD300AF08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5207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6264696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34888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1FE0-4535-4027-9D4A-5F93620527A0}" type="datetimeFigureOut">
              <a:rPr lang="nl-NL" smtClean="0"/>
              <a:pPr/>
              <a:t>2015-01-21 EEE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2C83-7EE3-4197-829F-133F02492B39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1FE0-4535-4027-9D4A-5F93620527A0}" type="datetimeFigureOut">
              <a:rPr lang="nl-NL" smtClean="0"/>
              <a:pPr/>
              <a:t>2015-01-21 EEE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2C83-7EE3-4197-829F-133F02492B39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1FE0-4535-4027-9D4A-5F93620527A0}" type="datetimeFigureOut">
              <a:rPr lang="nl-NL" smtClean="0"/>
              <a:pPr/>
              <a:t>2015-01-21 EEE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2C83-7EE3-4197-829F-133F02492B39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1FE0-4535-4027-9D4A-5F93620527A0}" type="datetimeFigureOut">
              <a:rPr lang="nl-NL" smtClean="0"/>
              <a:pPr/>
              <a:t>2015-01-21 EEE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2C83-7EE3-4197-829F-133F02492B39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6264696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34888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1FE0-4535-4027-9D4A-5F93620527A0}" type="datetimeFigureOut">
              <a:rPr lang="nl-NL" smtClean="0"/>
              <a:pPr/>
              <a:t>2015-01-21 EEE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2C83-7EE3-4197-829F-133F02492B39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1FE0-4535-4027-9D4A-5F93620527A0}" type="datetimeFigureOut">
              <a:rPr lang="nl-NL" smtClean="0"/>
              <a:pPr/>
              <a:t>2015-01-21 EEE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2C83-7EE3-4197-829F-133F02492B39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1FE0-4535-4027-9D4A-5F93620527A0}" type="datetimeFigureOut">
              <a:rPr lang="nl-NL" smtClean="0"/>
              <a:pPr/>
              <a:t>2015-01-21 EEE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2C83-7EE3-4197-829F-133F02492B39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1FE0-4535-4027-9D4A-5F93620527A0}" type="datetimeFigureOut">
              <a:rPr lang="nl-NL" smtClean="0"/>
              <a:pPr/>
              <a:t>2015-01-21 EEE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2C83-7EE3-4197-829F-133F02492B39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1FE0-4535-4027-9D4A-5F93620527A0}" type="datetimeFigureOut">
              <a:rPr lang="nl-NL" smtClean="0"/>
              <a:pPr/>
              <a:t>2015-01-21 EEE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2C83-7EE3-4197-829F-133F02492B39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1FE0-4535-4027-9D4A-5F93620527A0}" type="datetimeFigureOut">
              <a:rPr lang="nl-NL" smtClean="0"/>
              <a:pPr/>
              <a:t>2015-01-21 EEE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2C83-7EE3-4197-829F-133F02492B39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1FE0-4535-4027-9D4A-5F93620527A0}" type="datetimeFigureOut">
              <a:rPr lang="nl-NL" smtClean="0"/>
              <a:pPr/>
              <a:t>2015-01-21 EEE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2C83-7EE3-4197-829F-133F02492B39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81FE0-4535-4027-9D4A-5F93620527A0}" type="datetimeFigureOut">
              <a:rPr lang="nl-NL" smtClean="0"/>
              <a:pPr/>
              <a:t>2015-01-21 EEE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12C83-7EE3-4197-829F-133F02492B39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990600"/>
            <a:ext cx="7008440" cy="759296"/>
          </a:xfrm>
        </p:spPr>
        <p:txBody>
          <a:bodyPr>
            <a:noAutofit/>
          </a:bodyPr>
          <a:lstStyle/>
          <a:p>
            <a:r>
              <a:rPr lang="en-US" dirty="0" smtClean="0"/>
              <a:t>Welcome to the 2015 ARTEMIS-IA Brokerage Event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272680"/>
            <a:ext cx="6779840" cy="2146920"/>
          </a:xfrm>
        </p:spPr>
        <p:txBody>
          <a:bodyPr>
            <a:normAutofit/>
          </a:bodyPr>
          <a:lstStyle/>
          <a:p>
            <a:r>
              <a:rPr lang="en-US" dirty="0" smtClean="0"/>
              <a:t>Jan Lohstroh </a:t>
            </a:r>
          </a:p>
          <a:p>
            <a:r>
              <a:rPr lang="en-US" dirty="0" smtClean="0"/>
              <a:t>Secretary General </a:t>
            </a:r>
          </a:p>
          <a:p>
            <a:r>
              <a:rPr lang="en-US" dirty="0" smtClean="0"/>
              <a:t>2015 Jan. 21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11144" cy="1143000"/>
          </a:xfrm>
        </p:spPr>
        <p:txBody>
          <a:bodyPr/>
          <a:lstStyle/>
          <a:p>
            <a:r>
              <a:rPr lang="en-US" dirty="0" smtClean="0"/>
              <a:t>2014 Call Process for ECSEL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007EAD"/>
              </a:buClr>
            </a:pPr>
            <a:r>
              <a:rPr lang="en-US" dirty="0" smtClean="0"/>
              <a:t>2014 has been a hectic year with 2 parallel calls with only one phase: FPP</a:t>
            </a:r>
          </a:p>
          <a:p>
            <a:pPr lvl="1">
              <a:buClr>
                <a:srgbClr val="007EAD"/>
              </a:buClr>
            </a:pPr>
            <a:r>
              <a:rPr lang="en-US" dirty="0" smtClean="0"/>
              <a:t>Many countries were very late with financial commitments </a:t>
            </a:r>
          </a:p>
          <a:p>
            <a:pPr lvl="1">
              <a:buClr>
                <a:srgbClr val="007EAD"/>
              </a:buClr>
            </a:pPr>
            <a:r>
              <a:rPr lang="en-US" dirty="0" smtClean="0"/>
              <a:t>Many countries introduces very different and sometimes orthogonal eligibility criteria</a:t>
            </a:r>
          </a:p>
          <a:p>
            <a:pPr lvl="1">
              <a:buClr>
                <a:srgbClr val="007EAD"/>
              </a:buClr>
            </a:pPr>
            <a:r>
              <a:rPr lang="en-US" dirty="0" smtClean="0"/>
              <a:t>The WP went to 27 (!) revisions</a:t>
            </a:r>
          </a:p>
          <a:p>
            <a:pPr>
              <a:buClr>
                <a:srgbClr val="007EAD"/>
              </a:buClr>
            </a:pPr>
            <a:r>
              <a:rPr lang="en-US" dirty="0" smtClean="0"/>
              <a:t>Outcome of the selection process</a:t>
            </a:r>
          </a:p>
          <a:p>
            <a:pPr lvl="1">
              <a:buClr>
                <a:srgbClr val="007EAD"/>
              </a:buClr>
            </a:pPr>
            <a:r>
              <a:rPr lang="en-US" dirty="0" smtClean="0"/>
              <a:t>Coverage of ES/CPS is lower than our community wished/expected, certainly in IA projects</a:t>
            </a:r>
          </a:p>
          <a:p>
            <a:pPr lvl="1">
              <a:buClr>
                <a:srgbClr val="007EAD"/>
              </a:buClr>
            </a:pPr>
            <a:r>
              <a:rPr lang="en-US" dirty="0" smtClean="0"/>
              <a:t>Was the quality of the proposed projects not good enough?</a:t>
            </a:r>
          </a:p>
          <a:p>
            <a:pPr lvl="1">
              <a:buClr>
                <a:srgbClr val="007EAD"/>
              </a:buClr>
            </a:pPr>
            <a:r>
              <a:rPr lang="en-US" dirty="0" err="1" smtClean="0"/>
              <a:t>Alun</a:t>
            </a:r>
            <a:r>
              <a:rPr lang="en-US" dirty="0" smtClean="0"/>
              <a:t> Foster (ECSEL JU) will give more information</a:t>
            </a:r>
          </a:p>
          <a:p>
            <a:pPr lvl="1">
              <a:buClr>
                <a:srgbClr val="007EAD"/>
              </a:buClr>
            </a:pPr>
            <a:endParaRPr lang="en-US" dirty="0" smtClean="0"/>
          </a:p>
          <a:p>
            <a:pPr lvl="1">
              <a:buClr>
                <a:srgbClr val="007EAD"/>
              </a:buClr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ECSEL Call(s) 2015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MASP 2015 has been endorsed by the ECSEL Governing Board (based on the MASRIA 2015)</a:t>
            </a:r>
          </a:p>
          <a:p>
            <a:r>
              <a:rPr lang="en-US" dirty="0" smtClean="0"/>
              <a:t>WP 2015 is still in discussion</a:t>
            </a:r>
          </a:p>
          <a:p>
            <a:pPr lvl="1"/>
            <a:r>
              <a:rPr lang="en-US" dirty="0" smtClean="0"/>
              <a:t>Focus? </a:t>
            </a:r>
          </a:p>
          <a:p>
            <a:pPr lvl="2"/>
            <a:r>
              <a:rPr lang="en-US" dirty="0" smtClean="0"/>
              <a:t>Closed topics for IA’s for certain application areas?</a:t>
            </a:r>
          </a:p>
          <a:p>
            <a:pPr lvl="1"/>
            <a:r>
              <a:rPr lang="en-US" dirty="0" smtClean="0"/>
              <a:t>It will be a 2-stage approach (PO phase + FPP phase)</a:t>
            </a:r>
          </a:p>
          <a:p>
            <a:pPr lvl="1"/>
            <a:r>
              <a:rPr lang="en-US" dirty="0" smtClean="0"/>
              <a:t>Evaluation/selection criteria to be approved</a:t>
            </a:r>
          </a:p>
          <a:p>
            <a:pPr lvl="1"/>
            <a:r>
              <a:rPr lang="en-US" dirty="0" smtClean="0"/>
              <a:t>Will be decided on in the Governing Board on Feb. 26</a:t>
            </a:r>
          </a:p>
          <a:p>
            <a:pPr lvl="1"/>
            <a:r>
              <a:rPr lang="en-US" dirty="0" smtClean="0"/>
              <a:t>Check in your own country about the details of the eligibility criteria!</a:t>
            </a:r>
          </a:p>
          <a:p>
            <a:r>
              <a:rPr lang="en-US" dirty="0" err="1" smtClean="0"/>
              <a:t>Alun</a:t>
            </a:r>
            <a:r>
              <a:rPr lang="en-US" dirty="0" smtClean="0"/>
              <a:t> Foster (ECSEL JU) will explain the approach</a:t>
            </a:r>
          </a:p>
          <a:p>
            <a:pPr lvl="1"/>
            <a:r>
              <a:rPr lang="en-US" dirty="0" smtClean="0"/>
              <a:t>Lessons learnt from previous calls</a:t>
            </a:r>
          </a:p>
          <a:p>
            <a:pPr lvl="1"/>
            <a:r>
              <a:rPr lang="en-US" dirty="0" smtClean="0"/>
              <a:t>How to improve the chance of being selected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972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Other non-ECSEL calls related to Embedded/</a:t>
            </a:r>
            <a:r>
              <a:rPr lang="en-US" sz="3600" dirty="0" err="1" smtClean="0"/>
              <a:t>CyberPhysical</a:t>
            </a:r>
            <a:r>
              <a:rPr lang="en-US" sz="3600" dirty="0" smtClean="0"/>
              <a:t> Systems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dirty="0" smtClean="0"/>
              <a:t>H2020</a:t>
            </a:r>
          </a:p>
          <a:p>
            <a:pPr lvl="1"/>
            <a:r>
              <a:rPr lang="en-US" dirty="0" smtClean="0"/>
              <a:t>Werner </a:t>
            </a:r>
            <a:r>
              <a:rPr lang="en-US" dirty="0" err="1" smtClean="0"/>
              <a:t>Steinhögl</a:t>
            </a:r>
            <a:r>
              <a:rPr lang="en-US" dirty="0" smtClean="0"/>
              <a:t> (European Commission) will inform you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EIT ICT Labs</a:t>
            </a:r>
          </a:p>
          <a:p>
            <a:pPr lvl="1"/>
            <a:r>
              <a:rPr lang="en-US" dirty="0" smtClean="0"/>
              <a:t>Current call closes in April?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561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263 registered participants for this event</a:t>
            </a:r>
            <a:endParaRPr lang="en-US" sz="36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2022873"/>
              </p:ext>
            </p:extLst>
          </p:nvPr>
        </p:nvGraphicFramePr>
        <p:xfrm>
          <a:off x="304800" y="1447800"/>
          <a:ext cx="8458200" cy="494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2965870"/>
              </p:ext>
            </p:extLst>
          </p:nvPr>
        </p:nvGraphicFramePr>
        <p:xfrm>
          <a:off x="4724400" y="2133600"/>
          <a:ext cx="4029075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4400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back to ARTEMIS-JU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77200" cy="1219200"/>
          </a:xfrm>
        </p:spPr>
        <p:txBody>
          <a:bodyPr/>
          <a:lstStyle/>
          <a:p>
            <a:r>
              <a:rPr lang="en-US" dirty="0" smtClean="0"/>
              <a:t>The third book of projects is available (from two last calls 2013 and 2014)</a:t>
            </a:r>
            <a:endParaRPr lang="en-US" dirty="0"/>
          </a:p>
        </p:txBody>
      </p:sp>
      <p:pic>
        <p:nvPicPr>
          <p:cNvPr id="5" name="Picture 4" descr="415-15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0354"/>
            <a:ext cx="2667000" cy="2649220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786-15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048000"/>
            <a:ext cx="2667000" cy="2667000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6019800" y="2743200"/>
            <a:ext cx="3124200" cy="3276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248400" y="3048000"/>
            <a:ext cx="2286000" cy="2057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400" y="3020740"/>
            <a:ext cx="2667000" cy="269426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07049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590800"/>
            <a:ext cx="8001000" cy="7592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 wish you a lot of good project ideas and a lot of potential consortium partners!</a:t>
            </a:r>
            <a:br>
              <a:rPr lang="en-US" dirty="0" smtClean="0"/>
            </a:br>
            <a:r>
              <a:rPr lang="en-US" dirty="0" smtClean="0"/>
              <a:t>        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</a:t>
            </a: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Thank you for your attention</a:t>
            </a:r>
            <a:endParaRPr lang="nl-NL" sz="3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RTEM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8FC2"/>
      </a:accent1>
      <a:accent2>
        <a:srgbClr val="D13E8C"/>
      </a:accent2>
      <a:accent3>
        <a:srgbClr val="A25196"/>
      </a:accent3>
      <a:accent4>
        <a:srgbClr val="9DD2E6"/>
      </a:accent4>
      <a:accent5>
        <a:srgbClr val="2B539D"/>
      </a:accent5>
      <a:accent6>
        <a:srgbClr val="36469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819</TotalTime>
  <Words>296</Words>
  <Application>Microsoft Macintosh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Welcome to the 2015 ARTEMIS-IA Brokerage Event</vt:lpstr>
      <vt:lpstr>2014 Call Process for ECSEL</vt:lpstr>
      <vt:lpstr>ECSEL Call(s) 2015             </vt:lpstr>
      <vt:lpstr>Other non-ECSEL calls related to Embedded/CyberPhysical Systems</vt:lpstr>
      <vt:lpstr>263 registered participants for this event</vt:lpstr>
      <vt:lpstr>Looking back to ARTEMIS-JU</vt:lpstr>
      <vt:lpstr>I wish you a lot of good project ideas and a lot of potential consortium partners!                  Thank you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Iris Hamelink</dc:creator>
  <cp:lastModifiedBy>Jan Lohstroh</cp:lastModifiedBy>
  <cp:revision>27</cp:revision>
  <dcterms:created xsi:type="dcterms:W3CDTF">2014-08-08T07:40:19Z</dcterms:created>
  <dcterms:modified xsi:type="dcterms:W3CDTF">2015-01-21T08:17:27Z</dcterms:modified>
</cp:coreProperties>
</file>