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46" r:id="rId3"/>
    <p:sldId id="349" r:id="rId4"/>
    <p:sldId id="366" r:id="rId5"/>
    <p:sldId id="364" r:id="rId6"/>
    <p:sldId id="373" r:id="rId7"/>
    <p:sldId id="368" r:id="rId8"/>
    <p:sldId id="374" r:id="rId9"/>
    <p:sldId id="362" r:id="rId10"/>
    <p:sldId id="357" r:id="rId11"/>
    <p:sldId id="360" r:id="rId12"/>
    <p:sldId id="285" r:id="rId13"/>
    <p:sldId id="337" r:id="rId14"/>
    <p:sldId id="335" r:id="rId15"/>
    <p:sldId id="336" r:id="rId16"/>
    <p:sldId id="370" r:id="rId17"/>
    <p:sldId id="367" r:id="rId18"/>
    <p:sldId id="347" r:id="rId19"/>
    <p:sldId id="371" r:id="rId20"/>
    <p:sldId id="372" r:id="rId21"/>
    <p:sldId id="333" r:id="rId22"/>
    <p:sldId id="278" r:id="rId23"/>
    <p:sldId id="378" r:id="rId24"/>
    <p:sldId id="375" r:id="rId25"/>
    <p:sldId id="376" r:id="rId26"/>
    <p:sldId id="3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FFCC99"/>
    <a:srgbClr val="FF6600"/>
    <a:srgbClr val="3399FF"/>
    <a:srgbClr val="CC3300"/>
    <a:srgbClr val="FF9900"/>
    <a:srgbClr val="FFCC66"/>
    <a:srgbClr val="FF3399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6460" autoAdjust="0"/>
  </p:normalViewPr>
  <p:slideViewPr>
    <p:cSldViewPr snapToGrid="0">
      <p:cViewPr>
        <p:scale>
          <a:sx n="100" d="100"/>
          <a:sy n="100" d="100"/>
        </p:scale>
        <p:origin x="-34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D726-67E8-45D6-8FA0-8530D2FB52B8}" type="datetimeFigureOut">
              <a:rPr lang="en-GB" smtClean="0"/>
              <a:t>20/01/2015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DFF9-29DD-44BF-AA26-603AA365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6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8DFF9-29DD-44BF-AA26-603AA3651F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9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rgbClr val="376092"/>
              </a:gs>
              <a:gs pos="70000">
                <a:schemeClr val="bg1"/>
              </a:gs>
              <a:gs pos="0">
                <a:schemeClr val="bg1"/>
              </a:gs>
              <a:gs pos="44000">
                <a:schemeClr val="accent1">
                  <a:lumMod val="75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5197082"/>
            <a:ext cx="4392488" cy="833150"/>
          </a:xfrm>
        </p:spPr>
        <p:txBody>
          <a:bodyPr>
            <a:no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Author, Function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98935"/>
            <a:ext cx="7704856" cy="1470025"/>
          </a:xfr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84787"/>
            <a:ext cx="3312368" cy="13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8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150"/>
            <a:ext cx="8229600" cy="11430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2050" name="Picture 2" descr="C:\Users\wildand\Desktop\Logo and templates\Logo ECSEL JU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1" y="6021288"/>
            <a:ext cx="1991023" cy="8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115616" y="6161112"/>
            <a:ext cx="7704856" cy="419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6416" y="6165304"/>
            <a:ext cx="3151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009357" y="6365058"/>
            <a:ext cx="4088130" cy="365125"/>
          </a:xfrm>
        </p:spPr>
        <p:txBody>
          <a:bodyPr/>
          <a:lstStyle/>
          <a:p>
            <a:r>
              <a:rPr lang="en-GB" dirty="0" smtClean="0"/>
              <a:t>A. Foster: ECSEL in 2015 ARTEMIS-IA and </a:t>
            </a:r>
            <a:r>
              <a:rPr lang="en-GB" dirty="0" err="1" smtClean="0"/>
              <a:t>EPoSS</a:t>
            </a:r>
            <a:r>
              <a:rPr lang="en-GB" dirty="0" smtClean="0"/>
              <a:t>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551" y="6356350"/>
            <a:ext cx="397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024" y="6356350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5C4C-02BC-48C1-9099-12A86B60B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teract-eu.net/news/reserve_the_date_european_commission_annual_meeting_with_etc_programmes/7/160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microsoft.com/office/2007/relationships/hdphoto" Target="../media/hdphoto3.wdp"/><Relationship Id="rId26" Type="http://schemas.openxmlformats.org/officeDocument/2006/relationships/image" Target="../media/image19.jpeg"/><Relationship Id="rId3" Type="http://schemas.openxmlformats.org/officeDocument/2006/relationships/hyperlink" Target="http://www.google.be/imgres?q=kaffeemaschine&amp;hl=en&amp;client=firefox-a&amp;rls=org.mozilla:en-US:official&amp;channel=s&amp;biw=1366&amp;bih=575&amp;tbm=isch&amp;tbnid=6ojKwVhOjyX2IM:&amp;imgrefurl=http://vicov-geld.info/internet-tipps/Kaffeeautomat-Padissima/kaffeemaschine-padissima-2.shtm&amp;docid=KGBp6ctT41BoiM&amp;imgurl=http://vicov-geld.info/internet-tipps/Kaffeeautomat-Padissima/Die-Beste-Kaffeemaschine.jpg&amp;w=340&amp;h=500&amp;ei=hR39T-nOIuih0QX84tmuBw&amp;zoom=1&amp;iact=hc&amp;vpx=1095&amp;vpy=150&amp;dur=2700&amp;hovh=272&amp;hovw=185&amp;tx=6&amp;ty=2&amp;sig=100239802703533906840&amp;page=1&amp;tbnh=160&amp;tbnw=108&amp;start=0&amp;ndsp=14&amp;ved=1t:429,r:13,s:0,i:112" TargetMode="External"/><Relationship Id="rId21" Type="http://schemas.microsoft.com/office/2007/relationships/hdphoto" Target="../media/hdphoto4.wdp"/><Relationship Id="rId7" Type="http://schemas.openxmlformats.org/officeDocument/2006/relationships/image" Target="../media/image10.jpeg"/><Relationship Id="rId12" Type="http://schemas.openxmlformats.org/officeDocument/2006/relationships/hyperlink" Target="http://upload.wikimedia.org/wikipedia/commons/2/2b/1er_vol_de_l'_A380.jpg" TargetMode="External"/><Relationship Id="rId17" Type="http://schemas.openxmlformats.org/officeDocument/2006/relationships/image" Target="../media/image16.png"/><Relationship Id="rId25" Type="http://schemas.openxmlformats.org/officeDocument/2006/relationships/hyperlink" Target="http://www.google.be/imgres?q=chip+card&amp;start=38&amp;num=10&amp;hl=en&amp;client=firefox-a&amp;rls=org.mozilla:en-US:official&amp;channel=s&amp;biw=1366&amp;bih=575&amp;addh=36&amp;tbm=isch&amp;tbnid=N9Gf96unshSwlM:&amp;imgrefurl=http://www.emvco.com/about_emv.aspx&amp;docid=WX3EejdF15F80M&amp;imgurl=http://www.emvco.com/userfiles/chip-card-200.jpg&amp;w=200&amp;h=127&amp;ei=9R_9T7ynGsmw0QXvq6yxBw&amp;zoom=1&amp;iact=hc&amp;vpx=627&amp;vpy=334&amp;dur=2829&amp;hovh=101&amp;hovw=160&amp;tx=156&amp;ty=109&amp;sig=100239802703533906840&amp;page=3&amp;tbnh=101&amp;tbnw=160&amp;ndsp=28&amp;ved=1t:429,r:10,s:38,i:126" TargetMode="External"/><Relationship Id="rId2" Type="http://schemas.openxmlformats.org/officeDocument/2006/relationships/image" Target="../media/image6.jpe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24" Type="http://schemas.microsoft.com/office/2007/relationships/hdphoto" Target="../media/hdphoto5.wdp"/><Relationship Id="rId5" Type="http://schemas.openxmlformats.org/officeDocument/2006/relationships/image" Target="../media/image8.jpeg"/><Relationship Id="rId15" Type="http://schemas.openxmlformats.org/officeDocument/2006/relationships/image" Target="../media/image15.png"/><Relationship Id="rId23" Type="http://schemas.openxmlformats.org/officeDocument/2006/relationships/image" Target="../media/image18.png"/><Relationship Id="rId28" Type="http://schemas.openxmlformats.org/officeDocument/2006/relationships/hyperlink" Target="http://www.google.be/imgres?imgurl=http://ardrone2.parrot.com/static-ar2elite/images/theme/old-intro/drone_snow.png&amp;imgrefurl=https://developer.motorolasolutions.com/community/rhomobile-suite/rhomobile-community/rhomobile-blogs/blog/2014/08/12/want-to-fly-your-very-own-drone&amp;h=393&amp;w=942&amp;tbnid=q172ttLpN465jM:&amp;zoom=1&amp;docid=WOzPbGQl1Egm7M&amp;ei=PFlzVOP0Jqa7ygOH-YGYBw&amp;tbm=isch&amp;ved=0CDcQMygvMC84yAE" TargetMode="External"/><Relationship Id="rId10" Type="http://schemas.openxmlformats.org/officeDocument/2006/relationships/image" Target="../media/image12.jpeg"/><Relationship Id="rId19" Type="http://schemas.openxmlformats.org/officeDocument/2006/relationships/hyperlink" Target="http://www.google.be/imgres?start=200&amp;sa=X&amp;biw=867&amp;bih=674&amp;tbm=isch&amp;tbnid=IjfBk59AimX3gM:&amp;imgrefurl=http://www.solar-kit.com/Eolienne-300W-AIR-BREEZE-Regulateur-de-charge-eolien&amp;docid=RyDUoP_p-9uWsM&amp;imgurl=http://www.solar-kit.com/WebRoot/StoreLFR/Shops/62035995/4D23/C727/161E/D9F2/1CBB/C0A8/28BD/A323/photo-eolienne-air-breeze-12-volts-300-watts-terrestre.jpg&amp;w=394&amp;h=649&amp;ei=r5YrUubMB8W2hQeTn4GYDw&amp;zoom=1&amp;ved=1t:3588,r:99,s:200,i:301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www.google.be/imgres?q=sim+card&amp;num=10&amp;hl=en&amp;client=firefox-a&amp;rls=org.mozilla:en-US:official&amp;channel=s&amp;biw=1366&amp;bih=575&amp;tbm=isch&amp;tbnid=UeOk-uWg1T3EhM:&amp;imgrefurl=http://www.wisegeek.com/what-is-a-sim-card.htm&amp;docid=1CabLt3tZ6r0TM&amp;imgurl=http://images.wisegeek.com/sim-card.jpg&amp;w=1000&amp;h=839&amp;ei=mSD9T_yYEtOZhQe_wL3BCg&amp;zoom=1&amp;iact=hc&amp;vpx=344&amp;vpy=194&amp;dur=1955&amp;hovh=206&amp;hovw=245&amp;tx=254&amp;ty=223&amp;sig=100239802703533906840&amp;sqi=2&amp;page=1&amp;tbnh=163&amp;tbnw=194&amp;start=0&amp;ndsp=10&amp;ved=1t:429,r:1,s:0,i:138" TargetMode="External"/><Relationship Id="rId14" Type="http://schemas.microsoft.com/office/2007/relationships/hdphoto" Target="../media/hdphoto1.wdp"/><Relationship Id="rId22" Type="http://schemas.openxmlformats.org/officeDocument/2006/relationships/hyperlink" Target="http://en.wikipedia.org/wiki/File:Solar_panels_in_Ogiinuur.jpg" TargetMode="External"/><Relationship Id="rId27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452" y="4495800"/>
            <a:ext cx="5021907" cy="127002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Alun Foster</a:t>
            </a:r>
          </a:p>
          <a:p>
            <a:r>
              <a:rPr lang="en-GB" sz="2400" i="1" dirty="0" smtClean="0"/>
              <a:t>Head of Plans and Dissemination</a:t>
            </a:r>
            <a:endParaRPr lang="en-GB" sz="2400" i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ECSEL in 2015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1451" y="5538899"/>
            <a:ext cx="4014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ARTEMIS-IA and EPoSS Brokerages</a:t>
            </a:r>
            <a:b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Amsterdam - 21</a:t>
            </a:r>
            <a:r>
              <a:rPr lang="en-GB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- 23</a:t>
            </a:r>
            <a:r>
              <a:rPr lang="en-GB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January 2015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61036"/>
              </p:ext>
            </p:extLst>
          </p:nvPr>
        </p:nvGraphicFramePr>
        <p:xfrm>
          <a:off x="181156" y="1400832"/>
          <a:ext cx="8522896" cy="3982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3138"/>
                <a:gridCol w="1388853"/>
                <a:gridCol w="1673525"/>
                <a:gridCol w="1561381"/>
                <a:gridCol w="2285999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Call 2014-1: 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Call 2014-2: 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National Grants 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budget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42.5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164.5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(104.5 unassigned)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Awarded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39.8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104.0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143.7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EU Grants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budget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Awarded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48.3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106.7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155.0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TOTAL GRANTS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Awarded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88.0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210.7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298.7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Projects Selected for</a:t>
                      </a:r>
                      <a:r>
                        <a:rPr lang="en-US" baseline="0" dirty="0" smtClean="0"/>
                        <a:t> Funding</a:t>
                      </a:r>
                      <a:endParaRPr lang="en-GB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3Ccar</a:t>
                      </a:r>
                    </a:p>
                    <a:p>
                      <a:r>
                        <a:rPr lang="en-GB" sz="1600" dirty="0" smtClean="0"/>
                        <a:t>EXIST</a:t>
                      </a:r>
                    </a:p>
                    <a:p>
                      <a:r>
                        <a:rPr lang="en-GB" sz="1600" dirty="0" smtClean="0"/>
                        <a:t>MANTIS</a:t>
                      </a:r>
                    </a:p>
                    <a:p>
                      <a:r>
                        <a:rPr lang="en-GB" sz="1600" dirty="0" smtClean="0"/>
                        <a:t>OSIRIS</a:t>
                      </a:r>
                    </a:p>
                    <a:p>
                      <a:r>
                        <a:rPr lang="en-GB" sz="1600" dirty="0" err="1" smtClean="0"/>
                        <a:t>RobustSense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SWARMs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ADMONT</a:t>
                      </a:r>
                    </a:p>
                    <a:p>
                      <a:r>
                        <a:rPr lang="en-GB" sz="1600" dirty="0" err="1" smtClean="0"/>
                        <a:t>InForMed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POWERBASE</a:t>
                      </a:r>
                    </a:p>
                    <a:p>
                      <a:r>
                        <a:rPr lang="en-GB" sz="1600" dirty="0" smtClean="0"/>
                        <a:t>R2Power300</a:t>
                      </a:r>
                    </a:p>
                    <a:p>
                      <a:r>
                        <a:rPr lang="en-GB" sz="1600" dirty="0" err="1" smtClean="0"/>
                        <a:t>SeNaTe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WayToGo</a:t>
                      </a:r>
                      <a:r>
                        <a:rPr lang="en-GB" sz="1600" dirty="0" smtClean="0"/>
                        <a:t> 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48 FPP submissions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 smtClean="0"/>
                        <a:t>12 projects selected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dirty="0" smtClean="0"/>
                        <a:t>Success rate:</a:t>
                      </a:r>
                      <a:r>
                        <a:rPr lang="nl-BE" sz="1600" baseline="0" dirty="0" smtClean="0"/>
                        <a:t> </a:t>
                      </a:r>
                      <a:r>
                        <a:rPr lang="nl-BE" sz="1600" dirty="0" smtClean="0"/>
                        <a:t>1 in 4</a:t>
                      </a:r>
                      <a:endParaRPr lang="en-GB" sz="16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Calls 2014 </a:t>
            </a:r>
            <a:r>
              <a:rPr lang="en-GB" dirty="0" smtClean="0"/>
              <a:t>Conclusion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62481" y="3734225"/>
            <a:ext cx="6155850" cy="474279"/>
            <a:chOff x="5537431" y="4030205"/>
            <a:chExt cx="6155850" cy="474279"/>
          </a:xfrm>
        </p:grpSpPr>
        <p:sp>
          <p:nvSpPr>
            <p:cNvPr id="10" name="Rectangle 9"/>
            <p:cNvSpPr/>
            <p:nvPr/>
          </p:nvSpPr>
          <p:spPr>
            <a:xfrm>
              <a:off x="5537431" y="4030205"/>
              <a:ext cx="1368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8278" y="4047458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53269" y="4135152"/>
              <a:ext cx="24400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b="1" dirty="0" smtClean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19064" y="5587786"/>
            <a:ext cx="560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Eligible  costs:  708M€ (National), 650M€ (H2020)</a:t>
            </a:r>
            <a:endParaRPr lang="en-GB" b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10</a:t>
            </a:fld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340295" y="4803835"/>
            <a:ext cx="2489200" cy="346856"/>
          </a:xfrm>
          <a:prstGeom prst="roundRect">
            <a:avLst/>
          </a:prstGeom>
          <a:solidFill>
            <a:srgbClr val="FFCC99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BE" sz="7200" dirty="0">
                <a:solidFill>
                  <a:srgbClr val="FF0000"/>
                </a:solidFill>
              </a:rPr>
              <a:t>Securing the Future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/>
          <p:nvPr/>
        </p:nvCxnSpPr>
        <p:spPr>
          <a:xfrm flipV="1">
            <a:off x="1469810" y="1967591"/>
            <a:ext cx="2358037" cy="167846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833086" y="3624970"/>
            <a:ext cx="1534568" cy="865850"/>
            <a:chOff x="7114769" y="4068547"/>
            <a:chExt cx="1534568" cy="865850"/>
          </a:xfrm>
        </p:grpSpPr>
        <p:pic>
          <p:nvPicPr>
            <p:cNvPr id="3074" name="Picture 2" descr="http://admin.interact-eu.net/downloads/7488/748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390" y="4068547"/>
              <a:ext cx="1170444" cy="86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val 76"/>
            <p:cNvSpPr/>
            <p:nvPr/>
          </p:nvSpPr>
          <p:spPr>
            <a:xfrm>
              <a:off x="7114769" y="4077072"/>
              <a:ext cx="1534568" cy="823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H="1" flipV="1">
            <a:off x="5000572" y="2068800"/>
            <a:ext cx="2315683" cy="158520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56176" y="3226489"/>
            <a:ext cx="1333558" cy="274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FP7/H2020 Calls</a:t>
            </a:r>
            <a:endParaRPr lang="en-GB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Tripartite Joint Undertaking: </a:t>
            </a:r>
            <a:br>
              <a:rPr lang="en-US" sz="2400" dirty="0" smtClean="0"/>
            </a:br>
            <a:r>
              <a:rPr lang="en-US" sz="2400" dirty="0" smtClean="0"/>
              <a:t>a Mechanism among Many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547003" y="2790922"/>
            <a:ext cx="1489171" cy="34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Contractual </a:t>
            </a:r>
            <a:r>
              <a:rPr lang="en-US" sz="1400" dirty="0" smtClean="0"/>
              <a:t>PPPs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2383211" y="2336579"/>
            <a:ext cx="1327273" cy="310095"/>
          </a:xfrm>
          <a:prstGeom prst="rect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EUREKA Clusters</a:t>
            </a:r>
            <a:endParaRPr lang="en-GB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446786" y="2935250"/>
            <a:ext cx="1253526" cy="367878"/>
          </a:xfrm>
          <a:prstGeom prst="rect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National </a:t>
            </a:r>
            <a:r>
              <a:rPr lang="en-US" sz="1200" b="1" dirty="0" err="1"/>
              <a:t>Programmes</a:t>
            </a:r>
            <a:endParaRPr lang="en-GB" sz="12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3747659" y="3704731"/>
            <a:ext cx="1534450" cy="706328"/>
            <a:chOff x="3747659" y="3704731"/>
            <a:chExt cx="1534450" cy="706328"/>
          </a:xfrm>
        </p:grpSpPr>
        <p:sp>
          <p:nvSpPr>
            <p:cNvPr id="3085" name="Rounded Rectangle 3084"/>
            <p:cNvSpPr/>
            <p:nvPr/>
          </p:nvSpPr>
          <p:spPr>
            <a:xfrm>
              <a:off x="3747659" y="3740218"/>
              <a:ext cx="1380389" cy="6125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83456" y="3704731"/>
              <a:ext cx="1498653" cy="706328"/>
              <a:chOff x="3851920" y="4653136"/>
              <a:chExt cx="1800200" cy="864096"/>
            </a:xfrm>
          </p:grpSpPr>
          <p:pic>
            <p:nvPicPr>
              <p:cNvPr id="7" name="Picture 2" descr="\\jti.eu\dfs\JTIs\Genuse\Artemis-Eniac\Shared Drive ECSEL Live\7 INFORMATION-COMMUNICATION-PUBLIC RELATIONS\7.3  Corporate identity\7.3.2 Logos and templates\logo_ECSEL-3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6344" y="4766004"/>
                <a:ext cx="1348921" cy="548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851920" y="4653136"/>
                <a:ext cx="18002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66217" y="3646058"/>
            <a:ext cx="1534568" cy="823674"/>
            <a:chOff x="733177" y="3973478"/>
            <a:chExt cx="1534568" cy="823674"/>
          </a:xfrm>
        </p:grpSpPr>
        <p:sp>
          <p:nvSpPr>
            <p:cNvPr id="4" name="TextBox 3"/>
            <p:cNvSpPr txBox="1"/>
            <p:nvPr/>
          </p:nvSpPr>
          <p:spPr>
            <a:xfrm>
              <a:off x="1022301" y="4116827"/>
              <a:ext cx="956318" cy="5222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Member </a:t>
              </a:r>
            </a:p>
            <a:p>
              <a:pPr algn="ctr"/>
              <a:r>
                <a:rPr lang="en-US" b="1" dirty="0" smtClean="0"/>
                <a:t>States</a:t>
              </a:r>
              <a:endParaRPr lang="en-GB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33177" y="3973478"/>
              <a:ext cx="1534568" cy="82367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046153" y="2337607"/>
            <a:ext cx="1152128" cy="340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JTIs /JUs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04584" y="2276872"/>
            <a:ext cx="126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BBI, Clean Sky, FCH, IMI </a:t>
            </a:r>
            <a:endParaRPr lang="en-GB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34223" y="2727458"/>
            <a:ext cx="207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EeB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FoF</a:t>
            </a:r>
            <a:r>
              <a:rPr lang="en-US" sz="1200" b="1" dirty="0" smtClean="0"/>
              <a:t>, SPIRE, EGVI, Photonics, Robotics, HPC, 5G</a:t>
            </a:r>
            <a:endParaRPr lang="en-GB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9512" y="226079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CATRENE, ITEA3, </a:t>
            </a:r>
            <a:r>
              <a:rPr lang="el-GR" sz="1200" b="1" dirty="0" smtClean="0"/>
              <a:t>Σ</a:t>
            </a:r>
            <a:r>
              <a:rPr lang="en-US" sz="1200" b="1" dirty="0" smtClean="0"/>
              <a:t>URIPIDES2, CELTIC+, EUROGIA+, ACQUEA, </a:t>
            </a:r>
            <a:endParaRPr lang="en-GB" sz="1200" b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3737029" y="1354768"/>
            <a:ext cx="1534568" cy="823674"/>
            <a:chOff x="4021318" y="1566561"/>
            <a:chExt cx="1534568" cy="823674"/>
          </a:xfrm>
        </p:grpSpPr>
        <p:sp>
          <p:nvSpPr>
            <p:cNvPr id="6" name="TextBox 5"/>
            <p:cNvSpPr txBox="1"/>
            <p:nvPr/>
          </p:nvSpPr>
          <p:spPr>
            <a:xfrm>
              <a:off x="4300295" y="1813466"/>
              <a:ext cx="9766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Industry</a:t>
              </a:r>
              <a:endParaRPr lang="en-GB" b="1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021318" y="1566561"/>
              <a:ext cx="1534568" cy="8236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73549" y="5226351"/>
            <a:ext cx="1534568" cy="823674"/>
            <a:chOff x="2709796" y="5317056"/>
            <a:chExt cx="1534568" cy="823674"/>
          </a:xfrm>
        </p:grpSpPr>
        <p:sp>
          <p:nvSpPr>
            <p:cNvPr id="45" name="TextBox 44"/>
            <p:cNvSpPr txBox="1"/>
            <p:nvPr/>
          </p:nvSpPr>
          <p:spPr>
            <a:xfrm>
              <a:off x="2986066" y="5544227"/>
              <a:ext cx="929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Regions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2709796" y="5317056"/>
              <a:ext cx="1534568" cy="823674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0" name="Straight Arrow Connector 89"/>
          <p:cNvCxnSpPr>
            <a:endCxn id="87" idx="6"/>
          </p:cNvCxnSpPr>
          <p:nvPr/>
        </p:nvCxnSpPr>
        <p:spPr>
          <a:xfrm flipH="1">
            <a:off x="3608117" y="4451499"/>
            <a:ext cx="3742540" cy="1186689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24078" y="4904819"/>
            <a:ext cx="2095038" cy="442479"/>
          </a:xfrm>
          <a:prstGeom prst="rect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Smart Specialization ESIF/ERDF</a:t>
            </a:r>
            <a:endParaRPr lang="en-GB" sz="1400" b="1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2915551" y="2149164"/>
            <a:ext cx="1212890" cy="3089028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437251" y="2178442"/>
            <a:ext cx="604" cy="1537924"/>
          </a:xfrm>
          <a:prstGeom prst="straightConnector1">
            <a:avLst/>
          </a:prstGeom>
          <a:ln w="762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42222" y="4057894"/>
            <a:ext cx="1671434" cy="2"/>
          </a:xfrm>
          <a:prstGeom prst="straightConnector1">
            <a:avLst/>
          </a:prstGeom>
          <a:ln w="3810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102024" y="4057895"/>
            <a:ext cx="1608460" cy="1"/>
          </a:xfrm>
          <a:prstGeom prst="straightConnector1">
            <a:avLst/>
          </a:prstGeom>
          <a:ln w="3810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7"/>
          </p:cNvCxnSpPr>
          <p:nvPr/>
        </p:nvCxnSpPr>
        <p:spPr>
          <a:xfrm flipV="1">
            <a:off x="3383385" y="4396691"/>
            <a:ext cx="587915" cy="950284"/>
          </a:xfrm>
          <a:prstGeom prst="straightConnector1">
            <a:avLst/>
          </a:prstGeom>
          <a:ln w="38100">
            <a:solidFill>
              <a:srgbClr val="FFCC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Kick-starting access to the Structural Funds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269" y="1317522"/>
            <a:ext cx="8208912" cy="48965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 sz="2800" b="1" dirty="0" smtClean="0"/>
              <a:t>Workshop - </a:t>
            </a:r>
            <a:r>
              <a:rPr lang="nl-BE" sz="2800" b="1" i="1" dirty="0" smtClean="0">
                <a:solidFill>
                  <a:srgbClr val="C00000"/>
                </a:solidFill>
              </a:rPr>
              <a:t>“</a:t>
            </a:r>
            <a:r>
              <a:rPr lang="en-GB" sz="2800" b="1" i="1" dirty="0">
                <a:solidFill>
                  <a:srgbClr val="C00000"/>
                </a:solidFill>
              </a:rPr>
              <a:t>Smart Regional Financing for Key Enabling Technologies (KETs)</a:t>
            </a:r>
            <a:r>
              <a:rPr lang="nl-BE" sz="2800" b="1" i="1" dirty="0" smtClean="0">
                <a:solidFill>
                  <a:srgbClr val="C00000"/>
                </a:solidFill>
              </a:rPr>
              <a:t>”</a:t>
            </a:r>
          </a:p>
          <a:p>
            <a:pPr lvl="1"/>
            <a:r>
              <a:rPr lang="nl-BE" dirty="0" smtClean="0"/>
              <a:t>Driven by </a:t>
            </a:r>
            <a:r>
              <a:rPr lang="nl-BE" b="1" dirty="0" smtClean="0"/>
              <a:t>ECSEL</a:t>
            </a:r>
            <a:r>
              <a:rPr lang="nl-BE" dirty="0" smtClean="0"/>
              <a:t> in association with</a:t>
            </a:r>
          </a:p>
          <a:p>
            <a:pPr lvl="1"/>
            <a:r>
              <a:rPr lang="nl-BE" dirty="0" smtClean="0"/>
              <a:t>Held on Nov. 6th in ECSEL JU Office  building (White Atrium)</a:t>
            </a:r>
          </a:p>
          <a:p>
            <a:pPr lvl="1"/>
            <a:r>
              <a:rPr lang="nl-BE" dirty="0" smtClean="0"/>
              <a:t>Information workshop to operational staff of regional management offices</a:t>
            </a:r>
          </a:p>
          <a:p>
            <a:r>
              <a:rPr lang="nl-BE" dirty="0" smtClean="0"/>
              <a:t>Follow-up meeting being planned</a:t>
            </a: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59" y="2095206"/>
            <a:ext cx="2664296" cy="6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A. Foster: ECSEL in 2015 ARTEMIS-IA and </a:t>
            </a:r>
            <a:r>
              <a:rPr lang="en-GB" dirty="0" err="1" smtClean="0"/>
              <a:t>EPoSS</a:t>
            </a:r>
            <a:r>
              <a:rPr lang="en-GB" dirty="0" smtClean="0"/>
              <a:t> Brokerages, Amsterdam 21-23 January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Securing the future – Prepare </a:t>
            </a:r>
            <a:r>
              <a:rPr lang="nl-BE" dirty="0"/>
              <a:t>the 2015 </a:t>
            </a:r>
            <a:r>
              <a:rPr lang="nl-BE" dirty="0" smtClean="0"/>
              <a:t>Calls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Multi Annual Strategic </a:t>
            </a:r>
            <a:r>
              <a:rPr lang="nl-BE" sz="2400" dirty="0" smtClean="0"/>
              <a:t>Plan and Work Plan 2015</a:t>
            </a:r>
          </a:p>
          <a:p>
            <a:pPr lvl="1"/>
            <a:r>
              <a:rPr lang="nl-BE" sz="2000" dirty="0" smtClean="0"/>
              <a:t>MASP adopted in December 2014</a:t>
            </a:r>
          </a:p>
          <a:p>
            <a:pPr lvl="1"/>
            <a:r>
              <a:rPr lang="nl-BE" sz="2000" dirty="0" smtClean="0"/>
              <a:t>Work Plan 2015 to be adopted in February</a:t>
            </a:r>
            <a:endParaRPr lang="en-GB" sz="2000" dirty="0"/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909635" y="3092450"/>
            <a:ext cx="1362076" cy="1828799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dirty="0" smtClean="0"/>
              <a:t>MASRIA</a:t>
            </a:r>
            <a:br>
              <a:rPr lang="nl-BE" dirty="0" smtClean="0"/>
            </a:br>
            <a:r>
              <a:rPr lang="nl-BE" dirty="0" smtClean="0"/>
              <a:t>+</a:t>
            </a:r>
          </a:p>
          <a:p>
            <a:pPr algn="ctr"/>
            <a:r>
              <a:rPr lang="nl-BE" dirty="0" smtClean="0"/>
              <a:t>RIAP</a:t>
            </a:r>
            <a:endParaRPr lang="en-GB" dirty="0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6210299" y="2730499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dirty="0" smtClean="0"/>
              <a:t>MASP</a:t>
            </a:r>
            <a:endParaRPr lang="en-GB" dirty="0"/>
          </a:p>
        </p:txBody>
      </p:sp>
      <p:pic>
        <p:nvPicPr>
          <p:cNvPr id="1029" name="Picture 5" descr="https://encrypted-tbn3.gstatic.com/images?q=tbn:ANd9GcQMWOlsmlW5PWSZ_Ogj6Yok9PWsrN1dEdA4pGzNQJbbZTTVGKPP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4" y="299398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6734174" y="3635374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dirty="0" smtClean="0"/>
              <a:t>WP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2514599" y="3635374"/>
            <a:ext cx="787400" cy="619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20625252">
            <a:off x="5194299" y="3325812"/>
            <a:ext cx="787400" cy="619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153509">
            <a:off x="5203393" y="4057311"/>
            <a:ext cx="787400" cy="619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0"/>
            <a:ext cx="8620944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Multi-Annual Strategy Research and Innovation Agenda: Basis </a:t>
            </a:r>
            <a:r>
              <a:rPr lang="nl-BE" dirty="0" smtClean="0"/>
              <a:t>of </a:t>
            </a:r>
            <a:r>
              <a:rPr lang="nl-BE" dirty="0" smtClean="0"/>
              <a:t>the Multi-Annual </a:t>
            </a:r>
            <a:r>
              <a:rPr lang="nl-BE" dirty="0" smtClean="0"/>
              <a:t>Strategic Plan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MASRIA 2015 Roadmap:</a:t>
            </a:r>
            <a:endParaRPr lang="en-GB" sz="2400" b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4"/>
          <a:stretch/>
        </p:blipFill>
        <p:spPr bwMode="auto">
          <a:xfrm>
            <a:off x="285750" y="1876425"/>
            <a:ext cx="9334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90307" y="6355533"/>
            <a:ext cx="4088130" cy="365125"/>
          </a:xfrm>
        </p:spPr>
        <p:txBody>
          <a:bodyPr/>
          <a:lstStyle/>
          <a:p>
            <a:r>
              <a:rPr lang="en-GB" dirty="0" smtClean="0"/>
              <a:t>A. Foster: ECSEL in 2015 ARTEMIS-IA and </a:t>
            </a:r>
            <a:r>
              <a:rPr lang="en-GB" dirty="0" err="1" smtClean="0"/>
              <a:t>EPoSS</a:t>
            </a:r>
            <a:r>
              <a:rPr lang="en-GB" dirty="0" smtClean="0"/>
              <a:t> Brokerages, Amsterdam 21-23 January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86724" y="6299200"/>
            <a:ext cx="485775" cy="365125"/>
          </a:xfrm>
        </p:spPr>
        <p:txBody>
          <a:bodyPr/>
          <a:lstStyle/>
          <a:p>
            <a:fld id="{63BC5C4C-02BC-48C1-9099-12A86B60B354}" type="slidenum">
              <a:rPr lang="en-GB" smtClean="0"/>
              <a:t>15</a:t>
            </a:fld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" r="23655" b="329"/>
          <a:stretch/>
        </p:blipFill>
        <p:spPr bwMode="auto">
          <a:xfrm>
            <a:off x="1514475" y="1943100"/>
            <a:ext cx="3781425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16" name="Group 15"/>
          <p:cNvGrpSpPr/>
          <p:nvPr/>
        </p:nvGrpSpPr>
        <p:grpSpPr>
          <a:xfrm>
            <a:off x="5395912" y="2028825"/>
            <a:ext cx="558166" cy="307777"/>
            <a:chOff x="3524250" y="5457825"/>
            <a:chExt cx="558166" cy="307777"/>
          </a:xfrm>
        </p:grpSpPr>
        <p:sp>
          <p:nvSpPr>
            <p:cNvPr id="10" name="Rectangle 9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56935" y="2420094"/>
            <a:ext cx="659155" cy="307777"/>
            <a:chOff x="3670935" y="5839569"/>
            <a:chExt cx="659155" cy="307777"/>
          </a:xfrm>
        </p:grpSpPr>
        <p:sp>
          <p:nvSpPr>
            <p:cNvPr id="18" name="Rectangle 17"/>
            <p:cNvSpPr/>
            <p:nvPr/>
          </p:nvSpPr>
          <p:spPr>
            <a:xfrm>
              <a:off x="3734568" y="5869632"/>
              <a:ext cx="523875" cy="2476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935" y="5839569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closed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07429" y="2028825"/>
            <a:ext cx="558166" cy="307777"/>
            <a:chOff x="3524250" y="5457825"/>
            <a:chExt cx="558166" cy="307777"/>
          </a:xfrm>
        </p:grpSpPr>
        <p:sp>
          <p:nvSpPr>
            <p:cNvPr id="22" name="Rectangle 21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912" y="2419350"/>
            <a:ext cx="558166" cy="307777"/>
            <a:chOff x="3524250" y="5457825"/>
            <a:chExt cx="558166" cy="307777"/>
          </a:xfrm>
        </p:grpSpPr>
        <p:sp>
          <p:nvSpPr>
            <p:cNvPr id="25" name="Rectangle 24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95912" y="2790825"/>
            <a:ext cx="558166" cy="307777"/>
            <a:chOff x="3524250" y="5457825"/>
            <a:chExt cx="558166" cy="307777"/>
          </a:xfrm>
        </p:grpSpPr>
        <p:sp>
          <p:nvSpPr>
            <p:cNvPr id="31" name="Rectangle 30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07429" y="2790825"/>
            <a:ext cx="558166" cy="307777"/>
            <a:chOff x="3524250" y="5457825"/>
            <a:chExt cx="558166" cy="307777"/>
          </a:xfrm>
        </p:grpSpPr>
        <p:sp>
          <p:nvSpPr>
            <p:cNvPr id="34" name="Rectangle 33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95912" y="3162300"/>
            <a:ext cx="558166" cy="307777"/>
            <a:chOff x="3524250" y="5457825"/>
            <a:chExt cx="558166" cy="307777"/>
          </a:xfrm>
        </p:grpSpPr>
        <p:sp>
          <p:nvSpPr>
            <p:cNvPr id="37" name="Rectangle 36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07429" y="3162300"/>
            <a:ext cx="558166" cy="307777"/>
            <a:chOff x="3524250" y="5457825"/>
            <a:chExt cx="558166" cy="307777"/>
          </a:xfrm>
        </p:grpSpPr>
        <p:sp>
          <p:nvSpPr>
            <p:cNvPr id="40" name="Rectangle 39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5912" y="3533775"/>
            <a:ext cx="558166" cy="307777"/>
            <a:chOff x="3524250" y="5457825"/>
            <a:chExt cx="558166" cy="307777"/>
          </a:xfrm>
        </p:grpSpPr>
        <p:sp>
          <p:nvSpPr>
            <p:cNvPr id="43" name="Rectangle 42"/>
            <p:cNvSpPr/>
            <p:nvPr/>
          </p:nvSpPr>
          <p:spPr>
            <a:xfrm>
              <a:off x="3541396" y="5487888"/>
              <a:ext cx="523875" cy="247650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24250" y="5457825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open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14500" y="4881563"/>
            <a:ext cx="558166" cy="650677"/>
            <a:chOff x="3486150" y="5486400"/>
            <a:chExt cx="558166" cy="650677"/>
          </a:xfrm>
        </p:grpSpPr>
        <p:grpSp>
          <p:nvGrpSpPr>
            <p:cNvPr id="48" name="Group 47"/>
            <p:cNvGrpSpPr/>
            <p:nvPr/>
          </p:nvGrpSpPr>
          <p:grpSpPr>
            <a:xfrm>
              <a:off x="3486150" y="5486400"/>
              <a:ext cx="558166" cy="307777"/>
              <a:chOff x="3524250" y="5457825"/>
              <a:chExt cx="558166" cy="30777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486150" y="5829300"/>
              <a:ext cx="558166" cy="307777"/>
              <a:chOff x="3524250" y="5457825"/>
              <a:chExt cx="558166" cy="30777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956935" y="3534519"/>
            <a:ext cx="659155" cy="307777"/>
            <a:chOff x="3670935" y="5839569"/>
            <a:chExt cx="659155" cy="307777"/>
          </a:xfrm>
        </p:grpSpPr>
        <p:sp>
          <p:nvSpPr>
            <p:cNvPr id="55" name="Rectangle 54"/>
            <p:cNvSpPr/>
            <p:nvPr/>
          </p:nvSpPr>
          <p:spPr>
            <a:xfrm>
              <a:off x="3734568" y="5869632"/>
              <a:ext cx="523875" cy="2476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70935" y="5839569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closed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28900" y="4881563"/>
            <a:ext cx="558166" cy="650677"/>
            <a:chOff x="4400550" y="5476875"/>
            <a:chExt cx="558166" cy="650677"/>
          </a:xfrm>
        </p:grpSpPr>
        <p:grpSp>
          <p:nvGrpSpPr>
            <p:cNvPr id="57" name="Group 56"/>
            <p:cNvGrpSpPr/>
            <p:nvPr/>
          </p:nvGrpSpPr>
          <p:grpSpPr>
            <a:xfrm>
              <a:off x="4400550" y="5476875"/>
              <a:ext cx="558166" cy="307777"/>
              <a:chOff x="3524250" y="5457825"/>
              <a:chExt cx="558166" cy="30777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400550" y="5819775"/>
              <a:ext cx="558166" cy="307777"/>
              <a:chOff x="3524250" y="5457825"/>
              <a:chExt cx="558166" cy="30777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3581400" y="4881563"/>
            <a:ext cx="558166" cy="650677"/>
            <a:chOff x="5353050" y="5486400"/>
            <a:chExt cx="558166" cy="650677"/>
          </a:xfrm>
        </p:grpSpPr>
        <p:grpSp>
          <p:nvGrpSpPr>
            <p:cNvPr id="63" name="Group 62"/>
            <p:cNvGrpSpPr/>
            <p:nvPr/>
          </p:nvGrpSpPr>
          <p:grpSpPr>
            <a:xfrm>
              <a:off x="5353050" y="5486400"/>
              <a:ext cx="558166" cy="307777"/>
              <a:chOff x="3524250" y="5457825"/>
              <a:chExt cx="558166" cy="30777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353050" y="5829300"/>
              <a:ext cx="558166" cy="307777"/>
              <a:chOff x="3524250" y="5457825"/>
              <a:chExt cx="558166" cy="30777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486275" y="4881563"/>
            <a:ext cx="558166" cy="650677"/>
            <a:chOff x="6257925" y="5476875"/>
            <a:chExt cx="558166" cy="650677"/>
          </a:xfrm>
        </p:grpSpPr>
        <p:grpSp>
          <p:nvGrpSpPr>
            <p:cNvPr id="69" name="Group 68"/>
            <p:cNvGrpSpPr/>
            <p:nvPr/>
          </p:nvGrpSpPr>
          <p:grpSpPr>
            <a:xfrm>
              <a:off x="6257925" y="5476875"/>
              <a:ext cx="558166" cy="307777"/>
              <a:chOff x="3524250" y="5457825"/>
              <a:chExt cx="558166" cy="307777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257925" y="5819775"/>
              <a:ext cx="558166" cy="307777"/>
              <a:chOff x="3524250" y="5457825"/>
              <a:chExt cx="558166" cy="30777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541396" y="5487888"/>
                <a:ext cx="523875" cy="24765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24250" y="5457825"/>
                <a:ext cx="558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open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9" name="Left Brace 78"/>
          <p:cNvSpPr/>
          <p:nvPr/>
        </p:nvSpPr>
        <p:spPr>
          <a:xfrm>
            <a:off x="1166813" y="2066925"/>
            <a:ext cx="314325" cy="1790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Left Brace 79"/>
          <p:cNvSpPr/>
          <p:nvPr/>
        </p:nvSpPr>
        <p:spPr>
          <a:xfrm>
            <a:off x="1166813" y="3867150"/>
            <a:ext cx="314325" cy="962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400675" y="15621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RIA:</a:t>
            </a:r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6096000" y="1562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IA: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1123950" y="484822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RIA: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1209675" y="519112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IA: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5353050" y="4572000"/>
            <a:ext cx="3381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MASP will follow the MASRIA, unless the Public Authorities and/or the Private Members require modifications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Call 2015 – Decision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43" y="1339627"/>
            <a:ext cx="8528745" cy="4896544"/>
          </a:xfrm>
        </p:spPr>
        <p:txBody>
          <a:bodyPr>
            <a:normAutofit/>
          </a:bodyPr>
          <a:lstStyle/>
          <a:p>
            <a:r>
              <a:rPr lang="nl-BE" sz="2400" dirty="0" smtClean="0"/>
              <a:t>Pending issues:</a:t>
            </a:r>
          </a:p>
          <a:p>
            <a:pPr lvl="1"/>
            <a:r>
              <a:rPr lang="nl-BE" sz="2000" dirty="0" smtClean="0"/>
              <a:t>Balance of EU and National funding</a:t>
            </a:r>
          </a:p>
          <a:p>
            <a:pPr lvl="1"/>
            <a:r>
              <a:rPr lang="nl-BE" sz="2000" dirty="0" smtClean="0"/>
              <a:t>National budget commitments</a:t>
            </a:r>
          </a:p>
          <a:p>
            <a:pPr lvl="2"/>
            <a:r>
              <a:rPr lang="nl-BE" sz="2000" dirty="0" smtClean="0"/>
              <a:t>EU provisionally ~ 145M€ (up from 95M€ original plan)</a:t>
            </a:r>
          </a:p>
          <a:p>
            <a:pPr lvl="1"/>
            <a:r>
              <a:rPr lang="nl-BE" sz="2000" dirty="0" smtClean="0"/>
              <a:t>MASP topics to open for the </a:t>
            </a:r>
            <a:r>
              <a:rPr lang="nl-BE" sz="2000" dirty="0" smtClean="0"/>
              <a:t>call</a:t>
            </a:r>
          </a:p>
          <a:p>
            <a:pPr marL="457200" lvl="1" indent="0">
              <a:buNone/>
            </a:pPr>
            <a:endParaRPr lang="nl-BE" sz="2000" dirty="0" smtClean="0"/>
          </a:p>
          <a:p>
            <a:r>
              <a:rPr lang="nl-BE" sz="2400" dirty="0" smtClean="0"/>
              <a:t>A Working Group is active to refine these</a:t>
            </a:r>
          </a:p>
          <a:p>
            <a:pPr lvl="1"/>
            <a:r>
              <a:rPr lang="nl-BE" sz="2000" dirty="0" smtClean="0"/>
              <a:t>Public Authorities Board plus invited </a:t>
            </a:r>
            <a:r>
              <a:rPr lang="nl-BE" sz="2000" dirty="0" smtClean="0"/>
              <a:t>representatives</a:t>
            </a:r>
          </a:p>
          <a:p>
            <a:pPr marL="457200" lvl="1" indent="0">
              <a:buNone/>
            </a:pPr>
            <a:endParaRPr lang="nl-BE" sz="2000" dirty="0" smtClean="0"/>
          </a:p>
          <a:p>
            <a:r>
              <a:rPr lang="nl-BE" sz="2400" dirty="0" smtClean="0"/>
              <a:t>Final details published after Governing Board meeting </a:t>
            </a:r>
            <a:r>
              <a:rPr lang="nl-BE" sz="2400" dirty="0" smtClean="0"/>
              <a:t>on 26 Feb</a:t>
            </a:r>
          </a:p>
          <a:p>
            <a:pPr lvl="1"/>
            <a:endParaRPr lang="nl-BE" sz="2000" dirty="0" smtClean="0"/>
          </a:p>
          <a:p>
            <a:pPr lvl="1"/>
            <a:endParaRPr lang="en-GB" sz="2000" dirty="0"/>
          </a:p>
          <a:p>
            <a:pPr lvl="1"/>
            <a:endParaRPr lang="nl-BE" sz="2000" dirty="0" smtClean="0"/>
          </a:p>
          <a:p>
            <a:endParaRPr lang="nl-BE" sz="2400" dirty="0" smtClean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 in 2015 (compared to Calls of 2014)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b="1" dirty="0" smtClean="0"/>
              <a:t>2-phase call</a:t>
            </a:r>
          </a:p>
          <a:p>
            <a:pPr lvl="1"/>
            <a:r>
              <a:rPr lang="nl-BE" dirty="0" smtClean="0"/>
              <a:t>PO phase helps to align / improve proposals</a:t>
            </a:r>
          </a:p>
          <a:p>
            <a:pPr lvl="1"/>
            <a:r>
              <a:rPr lang="nl-BE" dirty="0" smtClean="0"/>
              <a:t>Elaborates the “Excellence” and “Impact” criteria</a:t>
            </a:r>
          </a:p>
          <a:p>
            <a:pPr lvl="1"/>
            <a:r>
              <a:rPr lang="nl-BE" b="1" dirty="0" smtClean="0"/>
              <a:t>PO is MANDATORY and GATING (</a:t>
            </a:r>
            <a:r>
              <a:rPr lang="nl-BE" b="1" dirty="0" smtClean="0">
                <a:solidFill>
                  <a:srgbClr val="FF0000"/>
                </a:solidFill>
              </a:rPr>
              <a:t>!</a:t>
            </a:r>
            <a:r>
              <a:rPr lang="nl-BE" b="1" dirty="0" smtClean="0"/>
              <a:t>)</a:t>
            </a:r>
          </a:p>
          <a:p>
            <a:r>
              <a:rPr lang="nl-BE" b="1" dirty="0" smtClean="0"/>
              <a:t>Criteria</a:t>
            </a:r>
          </a:p>
          <a:p>
            <a:pPr lvl="1"/>
            <a:r>
              <a:rPr lang="nl-BE" dirty="0" smtClean="0"/>
              <a:t>Same top-level criteria (H2020) </a:t>
            </a:r>
          </a:p>
          <a:p>
            <a:pPr lvl="1"/>
            <a:r>
              <a:rPr lang="nl-BE" b="1" dirty="0" smtClean="0"/>
              <a:t>Improved depth and explanation</a:t>
            </a:r>
          </a:p>
          <a:p>
            <a:pPr lvl="1"/>
            <a:r>
              <a:rPr lang="nl-BE" dirty="0" smtClean="0"/>
              <a:t>Briefing of participants and experts</a:t>
            </a:r>
          </a:p>
          <a:p>
            <a:r>
              <a:rPr lang="nl-BE" dirty="0" smtClean="0"/>
              <a:t>Extended definition of “TRL”</a:t>
            </a:r>
          </a:p>
          <a:p>
            <a:pPr lvl="1"/>
            <a:r>
              <a:rPr lang="nl-BE" dirty="0" smtClean="0"/>
              <a:t>Different interpretations in different industries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6657987" y="1847340"/>
            <a:ext cx="1336925" cy="221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2">
                    <a:lumMod val="50000"/>
                  </a:schemeClr>
                </a:solidFill>
              </a:rPr>
              <a:t>EVALUATIONS</a:t>
            </a: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Provisional Timeline 2015 – Call and related events</a:t>
            </a:r>
            <a:endParaRPr lang="en-GB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32011" y="2066811"/>
            <a:ext cx="8652681" cy="282053"/>
            <a:chOff x="232012" y="3190407"/>
            <a:chExt cx="8652681" cy="28205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2012" y="3343701"/>
              <a:ext cx="8652681" cy="0"/>
            </a:xfrm>
            <a:prstGeom prst="line">
              <a:avLst/>
            </a:prstGeom>
            <a:ln w="12700">
              <a:solidFill>
                <a:srgbClr val="4A7EBB">
                  <a:alpha val="47843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29821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029484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729147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428810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28473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828136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27799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227462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927125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626788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26451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026114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725782" y="3190407"/>
              <a:ext cx="0" cy="2820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29821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jan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9484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feb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29147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mar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28810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apr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28473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may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8136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jun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7799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jul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27462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aug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27125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sep</a:t>
              </a:r>
              <a:endParaRPr lang="en-GB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6788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oct</a:t>
              </a:r>
              <a:endParaRPr lang="en-GB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26451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nov</a:t>
              </a:r>
              <a:endParaRPr lang="en-GB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26114" y="3192934"/>
              <a:ext cx="699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/>
                <a:t>dec</a:t>
              </a:r>
              <a:endParaRPr lang="en-GB" sz="12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78616" y="257086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PO</a:t>
            </a:r>
            <a:b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closed</a:t>
            </a:r>
            <a:endParaRPr lang="en-GB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1040" y="257086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FPP</a:t>
            </a:r>
            <a:b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closed</a:t>
            </a:r>
            <a:endParaRPr lang="en-GB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61994" y="257086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Funding</a:t>
            </a:r>
            <a:b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decision</a:t>
            </a:r>
            <a:endParaRPr lang="en-GB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746298" y="2325669"/>
            <a:ext cx="0" cy="29776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74530" y="2346337"/>
            <a:ext cx="0" cy="29776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81939" y="2346337"/>
            <a:ext cx="0" cy="29776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24185" y="2346337"/>
            <a:ext cx="0" cy="29776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21974" y="2348864"/>
            <a:ext cx="0" cy="516328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573" y="2927877"/>
            <a:ext cx="127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ARTEMIS + EPoSS</a:t>
            </a:r>
            <a:b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Brokerage</a:t>
            </a:r>
          </a:p>
          <a:p>
            <a:pPr algn="ctr"/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Amsterdam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25511" y="2348864"/>
            <a:ext cx="0" cy="103518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69023" y="2337476"/>
            <a:ext cx="17778" cy="209314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89957" y="2570862"/>
            <a:ext cx="51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Call</a:t>
            </a:r>
            <a:b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1200" b="1" dirty="0" smtClean="0">
                <a:solidFill>
                  <a:schemeClr val="accent3">
                    <a:lumMod val="50000"/>
                  </a:schemeClr>
                </a:solidFill>
              </a:rPr>
              <a:t>open</a:t>
            </a:r>
            <a:endParaRPr lang="en-GB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7050" y="4418813"/>
            <a:ext cx="264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Call Launch</a:t>
            </a:r>
            <a:br>
              <a:rPr lang="nl-BE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Info Event</a:t>
            </a:r>
            <a:br>
              <a:rPr lang="nl-BE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Brokerage</a:t>
            </a:r>
          </a:p>
          <a:p>
            <a:pPr algn="ctr"/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Brussels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753207" y="2348864"/>
            <a:ext cx="0" cy="90217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78616" y="3329119"/>
            <a:ext cx="154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Consortium Building</a:t>
            </a:r>
            <a:br>
              <a:rPr lang="nl-BE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Event Brussels</a:t>
            </a:r>
            <a:br>
              <a:rPr lang="nl-BE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(Autoworld)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3" name="Straight Connector 62"/>
          <p:cNvCxnSpPr>
            <a:stCxn id="32" idx="2"/>
          </p:cNvCxnSpPr>
          <p:nvPr/>
        </p:nvCxnSpPr>
        <p:spPr>
          <a:xfrm>
            <a:off x="7676282" y="2346337"/>
            <a:ext cx="2" cy="51885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79932" y="2985857"/>
            <a:ext cx="119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Aeneas/Catrene</a:t>
            </a:r>
            <a:b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ENF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5" name="Straight Connector 64"/>
          <p:cNvCxnSpPr>
            <a:stCxn id="31" idx="2"/>
            <a:endCxn id="66" idx="0"/>
          </p:cNvCxnSpPr>
          <p:nvPr/>
        </p:nvCxnSpPr>
        <p:spPr>
          <a:xfrm>
            <a:off x="6976619" y="2346337"/>
            <a:ext cx="3" cy="1208298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68469" y="3554635"/>
            <a:ext cx="1016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accent5">
                    <a:lumMod val="50000"/>
                  </a:schemeClr>
                </a:solidFill>
              </a:rPr>
              <a:t>EPoSS event?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86801" y="3329119"/>
            <a:ext cx="1084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ARTEMIS/ITEA</a:t>
            </a:r>
            <a:br>
              <a:rPr lang="nl-BE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Co-Summit</a:t>
            </a:r>
          </a:p>
          <a:p>
            <a:pPr algn="ctr"/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(Berlin)</a:t>
            </a:r>
          </a:p>
          <a:p>
            <a:pPr algn="ctr"/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EPoSS event</a:t>
            </a:r>
            <a:br>
              <a:rPr lang="nl-BE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BE" sz="1200" dirty="0">
                <a:solidFill>
                  <a:schemeClr val="accent5">
                    <a:lumMod val="50000"/>
                  </a:schemeClr>
                </a:solidFill>
              </a:rPr>
              <a:t>(Copenhagen)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42827"/>
              </p:ext>
            </p:extLst>
          </p:nvPr>
        </p:nvGraphicFramePr>
        <p:xfrm>
          <a:off x="5143047" y="4116341"/>
          <a:ext cx="3175775" cy="1844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660324"/>
                <a:gridCol w="1515451"/>
              </a:tblGrid>
              <a:tr h="291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Events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Date / Place</a:t>
                      </a:r>
                      <a:endParaRPr lang="en-GB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ARTEMIS + EPoSS Brokerage events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21+22/01 Amsterdam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dirty="0" smtClean="0">
                          <a:solidFill>
                            <a:srgbClr val="FF0000"/>
                          </a:solidFill>
                        </a:rPr>
                        <a:t>Call Launch Event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b="1" dirty="0" smtClean="0">
                          <a:solidFill>
                            <a:srgbClr val="FF0000"/>
                          </a:solidFill>
                        </a:rPr>
                        <a:t> March 2015, Brussels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ARTEMIS/ITEA CoSummit + EPoSS</a:t>
                      </a:r>
                      <a:r>
                        <a:rPr lang="nl-BE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event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10+11/3/2015</a:t>
                      </a:r>
                      <a:r>
                        <a:rPr lang="nl-BE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Berlin + Copenhagen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dirty="0" smtClean="0">
                          <a:solidFill>
                            <a:srgbClr val="FF0000"/>
                          </a:solidFill>
                        </a:rPr>
                        <a:t>Consortium Building Event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b="1" dirty="0" smtClean="0">
                          <a:solidFill>
                            <a:srgbClr val="FF0000"/>
                          </a:solidFill>
                        </a:rPr>
                        <a:t>End May / early June 2015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appy Summ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66" y="1159003"/>
            <a:ext cx="1501660" cy="98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ooter Placeholder 4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TIPS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99734"/>
            <a:ext cx="8208912" cy="46935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600" b="1" i="1" dirty="0" smtClean="0"/>
              <a:t>Non-exhaustive, no guarantees suggestions...</a:t>
            </a:r>
          </a:p>
          <a:p>
            <a:endParaRPr lang="nl-BE" dirty="0"/>
          </a:p>
          <a:p>
            <a:r>
              <a:rPr lang="nl-BE" dirty="0" smtClean="0"/>
              <a:t>Read the MASP, the WP and especially the </a:t>
            </a:r>
            <a:r>
              <a:rPr lang="nl-BE" b="1" dirty="0" smtClean="0"/>
              <a:t>criteria</a:t>
            </a:r>
            <a:r>
              <a:rPr lang="nl-BE" dirty="0" smtClean="0"/>
              <a:t> and their explanations, and address them</a:t>
            </a:r>
          </a:p>
          <a:p>
            <a:pPr lvl="1"/>
            <a:r>
              <a:rPr lang="nl-BE" dirty="0" smtClean="0"/>
              <a:t>Imagine you are reading the proposal as an evaluator would...</a:t>
            </a:r>
          </a:p>
          <a:p>
            <a:pPr lvl="1"/>
            <a:r>
              <a:rPr lang="nl-BE" dirty="0" smtClean="0"/>
              <a:t>Make sure you can explain </a:t>
            </a:r>
            <a:r>
              <a:rPr lang="nl-BE" b="1" dirty="0" smtClean="0"/>
              <a:t>in clear terms </a:t>
            </a:r>
            <a:r>
              <a:rPr lang="nl-BE" dirty="0" smtClean="0"/>
              <a:t>why your project is really relevant to the programme</a:t>
            </a:r>
          </a:p>
          <a:p>
            <a:endParaRPr lang="nl-BE" dirty="0" smtClean="0"/>
          </a:p>
          <a:p>
            <a:r>
              <a:rPr lang="nl-BE" dirty="0" smtClean="0"/>
              <a:t>Describe what you will do (and why) </a:t>
            </a:r>
            <a:r>
              <a:rPr lang="nl-BE" b="1" dirty="0" smtClean="0"/>
              <a:t>completely</a:t>
            </a:r>
            <a:r>
              <a:rPr lang="nl-BE" dirty="0" smtClean="0"/>
              <a:t> </a:t>
            </a:r>
            <a:r>
              <a:rPr lang="nl-BE" b="1" dirty="0" smtClean="0"/>
              <a:t>but concisely!</a:t>
            </a:r>
          </a:p>
          <a:p>
            <a:pPr lvl="1"/>
            <a:r>
              <a:rPr lang="nl-BE" dirty="0" smtClean="0"/>
              <a:t>Make it easy to grasp, don’t frustrate with lots of excess detail</a:t>
            </a:r>
          </a:p>
          <a:p>
            <a:pPr lvl="1"/>
            <a:endParaRPr lang="nl-B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/>
              <a:t>ECSEL in 2015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88" y="1961456"/>
            <a:ext cx="7869278" cy="3681698"/>
          </a:xfrm>
        </p:spPr>
        <p:txBody>
          <a:bodyPr>
            <a:normAutofit/>
          </a:bodyPr>
          <a:lstStyle/>
          <a:p>
            <a:pPr marL="714375" indent="-71437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nl-BE" sz="4000" dirty="0" smtClean="0">
                <a:solidFill>
                  <a:srgbClr val="FF0000"/>
                </a:solidFill>
              </a:rPr>
              <a:t>What is ECSEL about anyway?</a:t>
            </a:r>
          </a:p>
          <a:p>
            <a:pPr marL="714375" indent="-71437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nl-BE" sz="4000" dirty="0" smtClean="0">
                <a:solidFill>
                  <a:srgbClr val="FF0000"/>
                </a:solidFill>
              </a:rPr>
              <a:t>Call 2014 outcome</a:t>
            </a:r>
            <a:endParaRPr lang="nl-BE" sz="4000" dirty="0">
              <a:solidFill>
                <a:srgbClr val="FF0000"/>
              </a:solidFill>
            </a:endParaRPr>
          </a:p>
          <a:p>
            <a:pPr marL="714375" indent="-71437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nl-BE" sz="4000" dirty="0" smtClean="0">
                <a:solidFill>
                  <a:srgbClr val="FF0000"/>
                </a:solidFill>
              </a:rPr>
              <a:t>Securing the Future</a:t>
            </a:r>
          </a:p>
          <a:p>
            <a:pPr marL="1114425" lvl="1" indent="-714375">
              <a:buFont typeface="Wingdings" panose="05000000000000000000" pitchFamily="2" charset="2"/>
              <a:buChar char="§"/>
            </a:pPr>
            <a:r>
              <a:rPr lang="nl-BE" sz="3600" dirty="0" smtClean="0">
                <a:solidFill>
                  <a:srgbClr val="FF0000"/>
                </a:solidFill>
              </a:rPr>
              <a:t>Call 2015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70019" y="6382476"/>
            <a:ext cx="4227467" cy="365125"/>
          </a:xfrm>
        </p:spPr>
        <p:txBody>
          <a:bodyPr/>
          <a:lstStyle/>
          <a:p>
            <a:r>
              <a:rPr lang="en-GB" dirty="0" smtClean="0"/>
              <a:t>A. Foster: ECSEL in 2015 ARTEMIS-IA and </a:t>
            </a:r>
            <a:r>
              <a:rPr lang="en-GB" dirty="0" err="1" smtClean="0"/>
              <a:t>EPoSS</a:t>
            </a:r>
            <a:r>
              <a:rPr lang="en-GB" dirty="0" smtClean="0"/>
              <a:t> Brokerages, Amsterdam 21-23 January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TIPS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5243"/>
            <a:ext cx="8208912" cy="458805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Make the ambition and the budgets match – </a:t>
            </a:r>
            <a:r>
              <a:rPr lang="nl-BE" b="1" dirty="0" smtClean="0"/>
              <a:t>be realistic</a:t>
            </a:r>
          </a:p>
          <a:p>
            <a:pPr lvl="1"/>
            <a:r>
              <a:rPr lang="nl-BE" dirty="0" smtClean="0"/>
              <a:t>Give confidence that you know what it will take to achieve your goals</a:t>
            </a:r>
          </a:p>
          <a:p>
            <a:pPr lvl="1"/>
            <a:r>
              <a:rPr lang="nl-BE" dirty="0" smtClean="0"/>
              <a:t>... And that the project will be properly managed to that end</a:t>
            </a:r>
          </a:p>
          <a:p>
            <a:endParaRPr lang="nl-BE" dirty="0"/>
          </a:p>
          <a:p>
            <a:r>
              <a:rPr lang="nl-BE" dirty="0" smtClean="0"/>
              <a:t>Build on other projects’ work (ARTEMIS, ENIAC, EPoSS, ... )</a:t>
            </a:r>
          </a:p>
          <a:p>
            <a:pPr lvl="1"/>
            <a:r>
              <a:rPr lang="nl-BE" dirty="0" smtClean="0"/>
              <a:t>Show that </a:t>
            </a:r>
            <a:r>
              <a:rPr lang="nl-BE" dirty="0" smtClean="0"/>
              <a:t>you are </a:t>
            </a:r>
            <a:r>
              <a:rPr lang="nl-BE" dirty="0" smtClean="0"/>
              <a:t>not just a “one off” but are contributing to the bigger picture</a:t>
            </a:r>
          </a:p>
          <a:p>
            <a:pPr lvl="1"/>
            <a:r>
              <a:rPr lang="nl-BE" dirty="0" smtClean="0"/>
              <a:t>... but be clear why the prior actions are really relevant to your story (be specific)</a:t>
            </a:r>
          </a:p>
          <a:p>
            <a:endParaRPr lang="nl-BE" dirty="0" smtClean="0"/>
          </a:p>
          <a:p>
            <a:r>
              <a:rPr lang="nl-BE" dirty="0" smtClean="0"/>
              <a:t>Tell the ‘story’ of your project to a non-specialist</a:t>
            </a:r>
          </a:p>
          <a:p>
            <a:pPr lvl="1"/>
            <a:r>
              <a:rPr lang="nl-BE" dirty="0" smtClean="0"/>
              <a:t>If they can understand and are enthusiastic, it’s probably 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Motto: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i="1" dirty="0" smtClean="0"/>
              <a:t>“</a:t>
            </a:r>
            <a:r>
              <a:rPr lang="en-GB" sz="2800" b="1" i="1" dirty="0" smtClean="0"/>
              <a:t>When </a:t>
            </a:r>
            <a:r>
              <a:rPr lang="en-GB" sz="2800" b="1" i="1" dirty="0"/>
              <a:t>the object is to raise the permanent condition of a </a:t>
            </a:r>
            <a:r>
              <a:rPr lang="en-GB" sz="2800" b="1" i="1" dirty="0" smtClean="0"/>
              <a:t>people, </a:t>
            </a:r>
            <a:endParaRPr lang="en-GB" sz="2800" b="1" i="1" dirty="0" smtClean="0"/>
          </a:p>
          <a:p>
            <a:pPr marL="0" indent="0">
              <a:buNone/>
            </a:pPr>
            <a:r>
              <a:rPr lang="en-GB" sz="2800" b="1" i="1" dirty="0" smtClean="0"/>
              <a:t>small </a:t>
            </a:r>
            <a:r>
              <a:rPr lang="en-GB" sz="2800" b="1" i="1" dirty="0"/>
              <a:t>means do not merely produce small effects: </a:t>
            </a:r>
            <a:endParaRPr lang="en-GB" sz="2800" b="1" i="1" dirty="0" smtClean="0"/>
          </a:p>
          <a:p>
            <a:pPr marL="0" indent="0">
              <a:buNone/>
            </a:pPr>
            <a:r>
              <a:rPr lang="en-GB" sz="2800" b="1" i="1" dirty="0" smtClean="0"/>
              <a:t>the</a:t>
            </a:r>
            <a:r>
              <a:rPr lang="en-US" sz="2800" b="1" i="1" dirty="0"/>
              <a:t>y</a:t>
            </a:r>
            <a:r>
              <a:rPr lang="en-GB" sz="2800" b="1" i="1" dirty="0"/>
              <a:t> produce no effect at all</a:t>
            </a:r>
            <a:r>
              <a:rPr lang="en-GB" sz="2800" b="1" i="1" dirty="0" smtClean="0"/>
              <a:t>.”</a:t>
            </a:r>
            <a:endParaRPr lang="en-GB" sz="1600" b="1" i="1" dirty="0" smtClean="0"/>
          </a:p>
          <a:p>
            <a:pPr marL="0" indent="0">
              <a:buNone/>
            </a:pPr>
            <a:r>
              <a:rPr lang="en-GB" sz="1600" b="1" i="1" dirty="0" smtClean="0"/>
              <a:t> </a:t>
            </a:r>
            <a:endParaRPr lang="en-GB" sz="100" i="1" dirty="0"/>
          </a:p>
          <a:p>
            <a:pPr marL="0" indent="0" algn="r">
              <a:buNone/>
            </a:pPr>
            <a:r>
              <a:rPr lang="en-US" sz="1600" b="1" i="1" dirty="0"/>
              <a:t>    </a:t>
            </a:r>
            <a:r>
              <a:rPr lang="en-GB" sz="1800" b="1" i="1" dirty="0"/>
              <a:t>John Stuart Mill (1806-1873) </a:t>
            </a:r>
            <a:r>
              <a:rPr lang="en-US" sz="1800" b="1" i="1" dirty="0"/>
              <a:t>“</a:t>
            </a:r>
            <a:r>
              <a:rPr lang="en-GB" sz="1800" b="1" i="1" dirty="0"/>
              <a:t>The Principles of Political Economy”</a:t>
            </a:r>
            <a:endParaRPr lang="en-GB" sz="2800" i="1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8371" y="3909847"/>
            <a:ext cx="83872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rgbClr val="FF0000"/>
                </a:solidFill>
              </a:rPr>
              <a:t>So ... Please help us to both</a:t>
            </a:r>
          </a:p>
          <a:p>
            <a:pPr algn="ctr"/>
            <a:r>
              <a:rPr lang="nl-BE" sz="3200" b="1" dirty="0" smtClean="0">
                <a:solidFill>
                  <a:srgbClr val="FF0000"/>
                </a:solidFill>
              </a:rPr>
              <a:t>THINK BIG</a:t>
            </a:r>
            <a:br>
              <a:rPr lang="nl-BE" sz="3200" b="1" dirty="0" smtClean="0">
                <a:solidFill>
                  <a:srgbClr val="FF0000"/>
                </a:solidFill>
              </a:rPr>
            </a:br>
            <a:r>
              <a:rPr lang="nl-BE" sz="3200" dirty="0" smtClean="0">
                <a:solidFill>
                  <a:srgbClr val="FF0000"/>
                </a:solidFill>
              </a:rPr>
              <a:t>and to</a:t>
            </a:r>
            <a:br>
              <a:rPr lang="nl-BE" sz="3200" dirty="0" smtClean="0">
                <a:solidFill>
                  <a:srgbClr val="FF0000"/>
                </a:solidFill>
              </a:rPr>
            </a:br>
            <a:r>
              <a:rPr lang="nl-BE" sz="4000" b="1" dirty="0" smtClean="0">
                <a:solidFill>
                  <a:srgbClr val="FF0000"/>
                </a:solidFill>
              </a:rPr>
              <a:t>ACT BIGGER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>
                <a:solidFill>
                  <a:srgbClr val="FFC000"/>
                </a:solidFill>
              </a:rPr>
              <a:t>Thank you!</a:t>
            </a:r>
            <a:endParaRPr lang="en-GB" sz="8000" b="1" dirty="0">
              <a:solidFill>
                <a:srgbClr val="FFC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594" y="2587402"/>
            <a:ext cx="7238181" cy="9177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TRL description for hardware and software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24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23963"/>
            <a:ext cx="7310628" cy="467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1860" y="326169"/>
            <a:ext cx="746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Research and Innovation Actions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71435" y="0"/>
            <a:ext cx="641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Innovation Actions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04825"/>
            <a:ext cx="7239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Deployment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26</a:t>
            </a:fld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03425"/>
            <a:ext cx="8793163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4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What is ECSEL?</a:t>
            </a:r>
            <a:endParaRPr lang="nl-B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400" b="1" dirty="0" smtClean="0"/>
              <a:t>ECSEL</a:t>
            </a:r>
            <a:r>
              <a:rPr lang="en-GB" sz="3600" b="1" dirty="0" smtClean="0"/>
              <a:t> = </a:t>
            </a:r>
            <a:r>
              <a:rPr lang="en-GB" sz="4400" b="1" dirty="0"/>
              <a:t>E</a:t>
            </a:r>
            <a:r>
              <a:rPr lang="en-GB" sz="3600" b="1" dirty="0"/>
              <a:t>lectronic </a:t>
            </a:r>
            <a:r>
              <a:rPr lang="en-GB" sz="4400" b="1" dirty="0"/>
              <a:t>C</a:t>
            </a:r>
            <a:r>
              <a:rPr lang="en-GB" sz="3600" b="1" dirty="0"/>
              <a:t>omponents and </a:t>
            </a:r>
            <a:r>
              <a:rPr lang="en-GB" sz="4400" b="1" dirty="0" smtClean="0"/>
              <a:t>S</a:t>
            </a:r>
            <a:r>
              <a:rPr lang="en-GB" sz="3600" b="1" dirty="0" smtClean="0"/>
              <a:t>ystems for </a:t>
            </a:r>
            <a:r>
              <a:rPr lang="en-GB" sz="4400" b="1" dirty="0" smtClean="0"/>
              <a:t>E</a:t>
            </a:r>
            <a:r>
              <a:rPr lang="en-GB" sz="3600" b="1" dirty="0" smtClean="0"/>
              <a:t>uropean </a:t>
            </a:r>
            <a:r>
              <a:rPr lang="en-GB" sz="4400" b="1" dirty="0" smtClean="0"/>
              <a:t>L</a:t>
            </a:r>
            <a:r>
              <a:rPr lang="en-GB" sz="3600" b="1" dirty="0" smtClean="0"/>
              <a:t>eadership</a:t>
            </a:r>
            <a:r>
              <a:rPr lang="en-GB" sz="4600" b="1" dirty="0" smtClean="0"/>
              <a:t/>
            </a:r>
            <a:br>
              <a:rPr lang="en-GB" sz="4600" b="1" dirty="0" smtClean="0"/>
            </a:br>
            <a:endParaRPr lang="en-GB" sz="4600" b="1" dirty="0" smtClean="0"/>
          </a:p>
          <a:p>
            <a:pPr marL="0" indent="0" algn="ctr">
              <a:buNone/>
            </a:pPr>
            <a:r>
              <a:rPr lang="en-US" sz="6900" b="1" dirty="0" smtClean="0"/>
              <a:t>ECSEL </a:t>
            </a:r>
            <a:r>
              <a:rPr lang="en-US" sz="6900" b="1" dirty="0" smtClean="0"/>
              <a:t>JU is:</a:t>
            </a:r>
          </a:p>
          <a:p>
            <a:pPr marL="0" indent="0" algn="ctr">
              <a:buNone/>
            </a:pPr>
            <a:r>
              <a:rPr lang="en-US" sz="5800" b="1" dirty="0" smtClean="0"/>
              <a:t>The </a:t>
            </a:r>
            <a:r>
              <a:rPr lang="en-US" sz="5800" b="1" dirty="0"/>
              <a:t>Public-Private Partnership keeping Europe at the Forefront of Technology Development</a:t>
            </a:r>
            <a:endParaRPr lang="nl-BE" sz="5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 bwMode="auto">
          <a:xfrm>
            <a:off x="94591" y="6616"/>
            <a:ext cx="8970579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 smtClean="0"/>
              <a:t>Electronic Components and Systems</a:t>
            </a:r>
            <a:br>
              <a:rPr lang="en-US" altLang="en-US" sz="3200" dirty="0" smtClean="0"/>
            </a:br>
            <a:r>
              <a:rPr lang="en-US" altLang="en-US" sz="3200" dirty="0" smtClean="0"/>
              <a:t>Provide the </a:t>
            </a:r>
            <a:r>
              <a:rPr lang="en-US" altLang="en-US" sz="3200" dirty="0"/>
              <a:t>“Smart” of Everything</a:t>
            </a:r>
            <a:endParaRPr lang="en-GB" altLang="en-US" sz="3200" dirty="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4" t="5678" r="5144" b="25000"/>
          <a:stretch>
            <a:fillRect/>
          </a:stretch>
        </p:blipFill>
        <p:spPr bwMode="auto">
          <a:xfrm>
            <a:off x="3117850" y="1547813"/>
            <a:ext cx="16859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22714" r="22893" b="18857"/>
          <a:stretch>
            <a:fillRect/>
          </a:stretch>
        </p:blipFill>
        <p:spPr bwMode="auto">
          <a:xfrm>
            <a:off x="4772026" y="1547814"/>
            <a:ext cx="3590802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09988" y="1830388"/>
            <a:ext cx="423862" cy="5016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59488" y="2209800"/>
            <a:ext cx="712787" cy="866775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133850" y="2141538"/>
            <a:ext cx="1866900" cy="420687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511175" y="1628775"/>
            <a:ext cx="191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b="1"/>
              <a:t>Smart</a:t>
            </a:r>
            <a:r>
              <a:rPr lang="en-US" altLang="en-US"/>
              <a:t>phone</a:t>
            </a:r>
            <a:endParaRPr lang="en-GB" altLang="en-US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11175" y="2136775"/>
            <a:ext cx="3124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/>
              <a:t>Smart </a:t>
            </a:r>
            <a:r>
              <a:rPr lang="en-US" altLang="en-US" dirty="0"/>
              <a:t>Card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Smart</a:t>
            </a:r>
            <a:r>
              <a:rPr lang="en-US" altLang="en-US" dirty="0"/>
              <a:t> Grid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Smart</a:t>
            </a:r>
            <a:r>
              <a:rPr lang="en-US" altLang="en-US" dirty="0"/>
              <a:t> Cities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Smart</a:t>
            </a:r>
            <a:r>
              <a:rPr lang="en-US" altLang="en-US" dirty="0"/>
              <a:t> Mobility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Smart</a:t>
            </a:r>
            <a:r>
              <a:rPr lang="en-US" altLang="en-US" dirty="0"/>
              <a:t> Governance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….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2B8156"/>
                </a:solidFill>
              </a:rPr>
              <a:t>Smart</a:t>
            </a:r>
            <a:r>
              <a:rPr lang="en-US" altLang="en-US" sz="3200" dirty="0" err="1">
                <a:solidFill>
                  <a:srgbClr val="2B8156"/>
                </a:solidFill>
              </a:rPr>
              <a:t>anything</a:t>
            </a:r>
            <a:r>
              <a:rPr lang="en-US" altLang="en-US" sz="3200" dirty="0">
                <a:solidFill>
                  <a:srgbClr val="2B8156"/>
                </a:solidFill>
              </a:rPr>
              <a:t> !</a:t>
            </a:r>
            <a:endParaRPr lang="en-GB" altLang="en-US" sz="3200" dirty="0">
              <a:solidFill>
                <a:srgbClr val="2B815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650" y="3810000"/>
            <a:ext cx="4940135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“Smart” =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c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hips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   running software,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        integrated in a system,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               enabling applications !</a:t>
            </a:r>
            <a:endParaRPr lang="en-GB" sz="2800" b="1" dirty="0">
              <a:solidFill>
                <a:srgbClr val="FFFF00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build="p" advAuto="50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Summary: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ECSEL JU: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 European </a:t>
            </a:r>
            <a:r>
              <a:rPr lang="nl-BE" dirty="0" smtClean="0"/>
              <a:t>funding instrument for RD&amp;I in electronics </a:t>
            </a:r>
            <a:r>
              <a:rPr lang="nl-BE" dirty="0" smtClean="0"/>
              <a:t>components and systems</a:t>
            </a:r>
            <a:endParaRPr lang="nl-BE" dirty="0" smtClean="0"/>
          </a:p>
          <a:p>
            <a:pPr lvl="1"/>
            <a:r>
              <a:rPr lang="nl-BE" dirty="0" smtClean="0"/>
              <a:t>Based on the Public-Private Partnership model</a:t>
            </a:r>
          </a:p>
          <a:p>
            <a:pPr lvl="2"/>
            <a:r>
              <a:rPr lang="nl-BE" dirty="0" smtClean="0"/>
              <a:t>Public sector plus Industry Associations</a:t>
            </a:r>
          </a:p>
          <a:p>
            <a:pPr lvl="1"/>
            <a:r>
              <a:rPr lang="nl-BE" dirty="0" smtClean="0"/>
              <a:t>Using a tri-partite funding model</a:t>
            </a:r>
          </a:p>
          <a:p>
            <a:pPr lvl="2"/>
            <a:r>
              <a:rPr lang="nl-BE" dirty="0" smtClean="0"/>
              <a:t>National, EU and private sector funds</a:t>
            </a:r>
          </a:p>
          <a:p>
            <a:pPr lvl="1"/>
            <a:r>
              <a:rPr lang="nl-BE" b="1" dirty="0" smtClean="0"/>
              <a:t>Complementing </a:t>
            </a:r>
            <a:r>
              <a:rPr lang="nl-BE" b="1" dirty="0" smtClean="0"/>
              <a:t>other funding instruments with a market-facing programme of </a:t>
            </a:r>
            <a:r>
              <a:rPr lang="en-GB" b="1" dirty="0" smtClean="0"/>
              <a:t>high impact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23" y="0"/>
            <a:ext cx="8229600" cy="1143000"/>
          </a:xfrm>
        </p:spPr>
        <p:txBody>
          <a:bodyPr/>
          <a:lstStyle/>
          <a:p>
            <a:r>
              <a:rPr lang="en-US" dirty="0" smtClean="0"/>
              <a:t>ECSEL JU Shall </a:t>
            </a:r>
            <a:r>
              <a:rPr lang="en-US" dirty="0"/>
              <a:t>D</a:t>
            </a:r>
            <a:r>
              <a:rPr lang="en-US" dirty="0" smtClean="0"/>
              <a:t>rive Innovation by </a:t>
            </a:r>
            <a:br>
              <a:rPr lang="en-US" dirty="0" smtClean="0"/>
            </a:br>
            <a:r>
              <a:rPr lang="en-US" dirty="0" smtClean="0"/>
              <a:t>Focusing </a:t>
            </a:r>
            <a:r>
              <a:rPr lang="en-US" dirty="0" smtClean="0"/>
              <a:t>on Higher </a:t>
            </a:r>
            <a:r>
              <a:rPr lang="en-US" dirty="0" smtClean="0"/>
              <a:t>Technology Readiness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874588"/>
            <a:ext cx="8208912" cy="218707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buNone/>
            </a:pPr>
            <a:r>
              <a:rPr lang="en-US" dirty="0" smtClean="0"/>
              <a:t>European Commission, </a:t>
            </a:r>
            <a:r>
              <a:rPr lang="en-GB" dirty="0"/>
              <a:t>Brussels, </a:t>
            </a:r>
            <a:r>
              <a:rPr lang="en-GB" dirty="0" smtClean="0"/>
              <a:t>23.5.2013, COM(2013</a:t>
            </a:r>
            <a:r>
              <a:rPr lang="en-GB" dirty="0"/>
              <a:t>) 298 final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15333" r="6251" b="5667"/>
          <a:stretch/>
        </p:blipFill>
        <p:spPr bwMode="auto">
          <a:xfrm>
            <a:off x="1085850" y="1155615"/>
            <a:ext cx="7067550" cy="47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1339"/>
            <a:ext cx="9336504" cy="610729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Nanoelectronics</a:t>
            </a:r>
            <a:r>
              <a:rPr lang="en-GB" sz="2400" dirty="0" smtClean="0"/>
              <a:t> Permeates All Aspects of Societal Life,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32040" y="1316342"/>
            <a:ext cx="4211960" cy="4464496"/>
            <a:chOff x="35496" y="1484784"/>
            <a:chExt cx="4211960" cy="446449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484784"/>
              <a:ext cx="421196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492649" y="5013550"/>
              <a:ext cx="1266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Nano</a:t>
              </a:r>
            </a:p>
            <a:p>
              <a:pPr algn="ctr"/>
              <a:r>
                <a:rPr lang="fr-FR" sz="1600" b="1" dirty="0" err="1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Electronic</a:t>
              </a:r>
              <a:endParaRPr lang="fr-FR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  <a:p>
              <a:pPr algn="ctr"/>
              <a:r>
                <a:rPr lang="fr-FR" sz="1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C</a:t>
              </a:r>
              <a:r>
                <a:rPr lang="fr-F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omponents</a:t>
              </a:r>
              <a:endParaRPr lang="fr-FR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4853" y="4163706"/>
              <a:ext cx="1326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ELECTRONICS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4772" y="1916832"/>
              <a:ext cx="1871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Services</a:t>
              </a:r>
              <a:endParaRPr lang="fr-FR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2320" y="2468470"/>
            <a:ext cx="1440160" cy="3177644"/>
            <a:chOff x="2555776" y="2636912"/>
            <a:chExt cx="1440160" cy="3177644"/>
          </a:xfrm>
        </p:grpSpPr>
        <p:sp>
          <p:nvSpPr>
            <p:cNvPr id="10" name="TextBox 9"/>
            <p:cNvSpPr txBox="1"/>
            <p:nvPr/>
          </p:nvSpPr>
          <p:spPr>
            <a:xfrm>
              <a:off x="3055283" y="544522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1€</a:t>
              </a:r>
              <a:endParaRPr lang="en-US" sz="1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1182" y="2636912"/>
              <a:ext cx="90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20-25 €</a:t>
              </a:r>
              <a:endParaRPr lang="en-US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55776" y="3098578"/>
              <a:ext cx="1440160" cy="2274638"/>
              <a:chOff x="2411760" y="3861048"/>
              <a:chExt cx="1440160" cy="1368152"/>
            </a:xfrm>
            <a:noFill/>
          </p:grpSpPr>
          <p:sp>
            <p:nvSpPr>
              <p:cNvPr id="13" name="Trapezoid 12"/>
              <p:cNvSpPr/>
              <p:nvPr/>
            </p:nvSpPr>
            <p:spPr bwMode="auto">
              <a:xfrm rot="10800000">
                <a:off x="2843808" y="4149080"/>
                <a:ext cx="576064" cy="1080120"/>
              </a:xfrm>
              <a:prstGeom prst="trapezoid">
                <a:avLst>
                  <a:gd name="adj" fmla="val 38228"/>
                </a:avLst>
              </a:prstGeom>
              <a:grpFill/>
              <a:ln w="2857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 bwMode="auto">
              <a:xfrm>
                <a:off x="2411760" y="3861048"/>
                <a:ext cx="1440160" cy="288032"/>
              </a:xfrm>
              <a:prstGeom prst="triangle">
                <a:avLst/>
              </a:prstGeom>
              <a:grpFill/>
              <a:ln w="2857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44008" y="2468470"/>
            <a:ext cx="2548211" cy="3177644"/>
            <a:chOff x="-252536" y="2636912"/>
            <a:chExt cx="2548211" cy="3177644"/>
          </a:xfrm>
        </p:grpSpPr>
        <p:grpSp>
          <p:nvGrpSpPr>
            <p:cNvPr id="16" name="Group 15"/>
            <p:cNvGrpSpPr/>
            <p:nvPr/>
          </p:nvGrpSpPr>
          <p:grpSpPr>
            <a:xfrm>
              <a:off x="251520" y="3098578"/>
              <a:ext cx="1440160" cy="2274638"/>
              <a:chOff x="2411760" y="3861048"/>
              <a:chExt cx="1440160" cy="1368152"/>
            </a:xfrm>
            <a:noFill/>
          </p:grpSpPr>
          <p:sp>
            <p:nvSpPr>
              <p:cNvPr id="19" name="Trapezoid 18"/>
              <p:cNvSpPr/>
              <p:nvPr/>
            </p:nvSpPr>
            <p:spPr bwMode="auto">
              <a:xfrm rot="10800000">
                <a:off x="2843808" y="4149080"/>
                <a:ext cx="576064" cy="1080120"/>
              </a:xfrm>
              <a:prstGeom prst="trapezoid">
                <a:avLst>
                  <a:gd name="adj" fmla="val 38228"/>
                </a:avLst>
              </a:prstGeom>
              <a:grpFill/>
              <a:ln w="2857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>
                <a:off x="2411760" y="3861048"/>
                <a:ext cx="1440160" cy="288032"/>
              </a:xfrm>
              <a:prstGeom prst="triangle">
                <a:avLst/>
              </a:prstGeom>
              <a:grpFill/>
              <a:ln w="2857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33036" y="5445224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b="1" dirty="0" smtClean="0"/>
                <a:t>1 job</a:t>
              </a:r>
              <a:endParaRPr lang="fr-FR" sz="1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52536" y="2636912"/>
              <a:ext cx="254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7-10 jobs</a:t>
              </a:r>
              <a:endParaRPr lang="fr-FR" b="1" dirty="0"/>
            </a:p>
          </p:txBody>
        </p:sp>
      </p:grpSp>
      <p:pic>
        <p:nvPicPr>
          <p:cNvPr id="21" name="Picture 5" descr="http://t2.gstatic.com/images?q=tbn:ANd9GcQfzlXOd-bv9CGizf3dbb3OO4h8u3VcSkI9G4V8dYwMxJ4W2Ncd3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89" y="1275347"/>
            <a:ext cx="628049" cy="9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81" y="1452670"/>
            <a:ext cx="828393" cy="58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 descr="DualSch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6643" y="2267783"/>
            <a:ext cx="977032" cy="767668"/>
          </a:xfrm>
          <a:prstGeom prst="rect">
            <a:avLst/>
          </a:prstGeom>
          <a:noFill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22" y="2285132"/>
            <a:ext cx="470164" cy="53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/>
          <a:srcRect l="13066" r="11807"/>
          <a:stretch>
            <a:fillRect/>
          </a:stretch>
        </p:blipFill>
        <p:spPr bwMode="auto">
          <a:xfrm>
            <a:off x="327608" y="1203158"/>
            <a:ext cx="1082777" cy="108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00781" y="2246976"/>
            <a:ext cx="708617" cy="793673"/>
            <a:chOff x="1265705" y="1418915"/>
            <a:chExt cx="2009407" cy="2278063"/>
          </a:xfrm>
        </p:grpSpPr>
        <p:pic>
          <p:nvPicPr>
            <p:cNvPr id="27" name="Picture 7" descr="http://t0.gstatic.com/images?q=tbn:ANd9GcS91h8uHiKwbQSTzV8eTqnxA7oVm5C5CmFRpe7D3xT44Y8xJpyi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18915"/>
              <a:ext cx="1295400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64128">
              <a:off x="1265705" y="1671328"/>
              <a:ext cx="1049337" cy="202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6" descr="File:1er vol de l' A38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26" b="51579" l="282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485"/>
          <a:stretch>
            <a:fillRect/>
          </a:stretch>
        </p:blipFill>
        <p:spPr bwMode="auto">
          <a:xfrm>
            <a:off x="-266574" y="2841402"/>
            <a:ext cx="6607997" cy="272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http://upload.wikimedia.org/wikipedia/commons/5/5f/Cisco7600seriesrouter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375" b="81042" l="8667" r="91167">
                        <a14:foregroundMark x1="9167" y1="66458" x2="91167" y2="65208"/>
                        <a14:foregroundMark x1="85667" y1="48125" x2="91167" y2="49375"/>
                        <a14:foregroundMark x1="86167" y1="77917" x2="90167" y2="74583"/>
                        <a14:foregroundMark x1="62333" y1="26042" x2="8667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5808" r="7760" b="17719"/>
          <a:stretch/>
        </p:blipFill>
        <p:spPr bwMode="auto">
          <a:xfrm>
            <a:off x="1699756" y="5376058"/>
            <a:ext cx="1222821" cy="7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oogle self-driving robotic ca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059" l="6889" r="97556">
                        <a14:foregroundMark x1="49111" y1="13971" x2="32667" y2="9926"/>
                        <a14:foregroundMark x1="39333" y1="12132" x2="42889" y2="1103"/>
                        <a14:foregroundMark x1="33556" y1="15441" x2="51556" y2="17279"/>
                        <a14:foregroundMark x1="33556" y1="10662" x2="29333" y2="9926"/>
                        <a14:foregroundMark x1="45333" y1="11397" x2="52889" y2="13235"/>
                        <a14:backgroundMark x1="52000" y1="10662" x2="44222" y2="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0" y="5128341"/>
            <a:ext cx="1515979" cy="91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ttps://encrypted-tbn1.gstatic.com/images?q=tbn:ANd9GcQ8mYE9FI5cq9rQ8uduZ0JtQBXeFEoiDJZMIS_z2pyOnAVJCcRz0A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3918109" y="2815392"/>
            <a:ext cx="1177290" cy="3066540"/>
          </a:xfrm>
          <a:prstGeom prst="rect">
            <a:avLst/>
          </a:prstGeom>
          <a:noFill/>
        </p:spPr>
      </p:pic>
      <p:pic>
        <p:nvPicPr>
          <p:cNvPr id="33" name="Picture 2" descr="http://upload.wikimedia.org/wikipedia/commons/thumb/8/8d/Solar_panels_in_Ogiinuur.jpg/220px-Solar_panels_in_Ogiinuur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152" b="82576" l="7727" r="91364"/>
                    </a14:imgEffect>
                  </a14:imgLayer>
                </a14:imgProps>
              </a:ext>
            </a:extLst>
          </a:blip>
          <a:srcRect l="24054" t="7731" r="7219" b="17815"/>
          <a:stretch>
            <a:fillRect/>
          </a:stretch>
        </p:blipFill>
        <p:spPr bwMode="auto">
          <a:xfrm>
            <a:off x="3682434" y="4914288"/>
            <a:ext cx="1858760" cy="1438385"/>
          </a:xfrm>
          <a:prstGeom prst="rect">
            <a:avLst/>
          </a:prstGeom>
          <a:noFill/>
        </p:spPr>
      </p:pic>
      <p:pic>
        <p:nvPicPr>
          <p:cNvPr id="34" name="Picture 33" descr="http://t3.gstatic.com/images?q=tbn:ANd9GcTBD_UTSgbrADg5StALRF9mZHlgO98CEC111Gk3sAoposeW2zJUpA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537">
            <a:off x="2974653" y="5406345"/>
            <a:ext cx="632290" cy="3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68" y="3291013"/>
            <a:ext cx="1122689" cy="74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 descr="https://encrypted-tbn2.gstatic.com/images?q=tbn:ANd9GcRzQ_q-3Bi-wvv5uFDoszxobg6yy9M9EWynXy_TLEFgGqZVg6P0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63" y="3682771"/>
            <a:ext cx="649097" cy="2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307123" y="240630"/>
            <a:ext cx="8229600" cy="745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 smtClean="0"/>
              <a:t>Drives Innovation in All Industries,</a:t>
            </a:r>
            <a:endParaRPr lang="en-GB" sz="25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36888" y="505327"/>
            <a:ext cx="8229600" cy="962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 smtClean="0"/>
              <a:t>Creates Jobs and Growth</a:t>
            </a:r>
            <a:endParaRPr lang="en-GB" sz="25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138" y="0"/>
            <a:ext cx="6318918" cy="1143000"/>
          </a:xfrm>
        </p:spPr>
        <p:txBody>
          <a:bodyPr/>
          <a:lstStyle/>
          <a:p>
            <a:r>
              <a:rPr lang="en-GB" dirty="0" smtClean="0"/>
              <a:t>ECSEL JU: an Inclusive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438" y="1292288"/>
            <a:ext cx="6209732" cy="489654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Permeating virtually all industrial branches and aspects of societal life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Bringing together Union, </a:t>
            </a:r>
            <a:r>
              <a:rPr lang="en-GB" dirty="0"/>
              <a:t>Participating States and the private sector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Allowing participation of large and small countries, of regions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Supporting the whole ecosystem: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Sequoia (large)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Normal trees (medium-sized)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Bushes (small)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Grass-root innovation (institutional / academic research)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Naturally able to combine funding sources (e.g.H2020+ESIF)</a:t>
            </a:r>
          </a:p>
          <a:p>
            <a:pPr>
              <a:spcAft>
                <a:spcPts val="1000"/>
              </a:spcAft>
            </a:pPr>
            <a:endParaRPr lang="en-GB" dirty="0"/>
          </a:p>
        </p:txBody>
      </p:sp>
      <p:pic>
        <p:nvPicPr>
          <p:cNvPr id="1025" name="Picture 1" descr="Crescent Meadow, late afternoon. Sequoia National Park (color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6" t="4712" r="38672" b="39869"/>
          <a:stretch/>
        </p:blipFill>
        <p:spPr bwMode="auto">
          <a:xfrm>
            <a:off x="0" y="122828"/>
            <a:ext cx="2838735" cy="59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-559079" y="5199921"/>
            <a:ext cx="13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1400" dirty="0" smtClean="0">
                <a:solidFill>
                  <a:schemeClr val="bg1"/>
                </a:solidFill>
                <a:latin typeface="+mn-lt"/>
              </a:rPr>
              <a:t>H2020: ECSE JUL</a:t>
            </a:r>
            <a:endParaRPr lang="en-GB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BE" sz="7200" dirty="0">
                <a:solidFill>
                  <a:srgbClr val="FF0000"/>
                </a:solidFill>
              </a:rPr>
              <a:t>The Calls of 2014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A. Foster: ECSEL in 2015 ARTEMIS-IA and EPoSS Brokerages, Amsterdam 21-23 January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C5C4C-02BC-48C1-9099-12A86B60B3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20176</TotalTime>
  <Words>1442</Words>
  <Application>Microsoft Office PowerPoint</Application>
  <PresentationFormat>On-screen Show (4:3)</PresentationFormat>
  <Paragraphs>310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ECSEL in 2015</vt:lpstr>
      <vt:lpstr>ECSEL in 2015</vt:lpstr>
      <vt:lpstr>What is ECSEL?</vt:lpstr>
      <vt:lpstr>Electronic Components and Systems Provide the “Smart” of Everything</vt:lpstr>
      <vt:lpstr>Summary:</vt:lpstr>
      <vt:lpstr>ECSEL JU Shall Drive Innovation by  Focusing on Higher Technology Readiness Levels</vt:lpstr>
      <vt:lpstr>Nanoelectronics Permeates All Aspects of Societal Life,</vt:lpstr>
      <vt:lpstr>ECSEL JU: an Inclusive Programme</vt:lpstr>
      <vt:lpstr>PowerPoint Presentation</vt:lpstr>
      <vt:lpstr>Calls 2014 Conclusion</vt:lpstr>
      <vt:lpstr>PowerPoint Presentation</vt:lpstr>
      <vt:lpstr>The Tripartite Joint Undertaking:  a Mechanism among Many</vt:lpstr>
      <vt:lpstr>Kick-starting access to the Structural Funds</vt:lpstr>
      <vt:lpstr>Securing the future – Prepare the 2015 Calls</vt:lpstr>
      <vt:lpstr>Multi-Annual Strategy Research and Innovation Agenda: Basis of the Multi-Annual Strategic Plan</vt:lpstr>
      <vt:lpstr>Call 2015 – Decision process</vt:lpstr>
      <vt:lpstr>New in 2015 (compared to Calls of 2014)</vt:lpstr>
      <vt:lpstr>Provisional Timeline 2015 – Call and related events</vt:lpstr>
      <vt:lpstr>TIPS - I</vt:lpstr>
      <vt:lpstr>TIPS - II</vt:lpstr>
      <vt:lpstr>Motto:</vt:lpstr>
      <vt:lpstr>PowerPoint Presentation</vt:lpstr>
      <vt:lpstr>Backup</vt:lpstr>
      <vt:lpstr>PowerPoint Presentation</vt:lpstr>
      <vt:lpstr>PowerPoint Presentation</vt:lpstr>
      <vt:lpstr>This is Deployment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 Alun ( ECSEL )</dc:creator>
  <cp:lastModifiedBy>Wild Andreas ( ENIAC - JU)</cp:lastModifiedBy>
  <cp:revision>274</cp:revision>
  <dcterms:created xsi:type="dcterms:W3CDTF">2014-05-24T07:25:27Z</dcterms:created>
  <dcterms:modified xsi:type="dcterms:W3CDTF">2015-01-20T18:52:05Z</dcterms:modified>
</cp:coreProperties>
</file>