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83" r:id="rId4"/>
    <p:sldId id="275" r:id="rId5"/>
    <p:sldId id="277" r:id="rId6"/>
    <p:sldId id="274" r:id="rId7"/>
    <p:sldId id="278" r:id="rId8"/>
    <p:sldId id="272" r:id="rId9"/>
    <p:sldId id="281" r:id="rId10"/>
    <p:sldId id="279" r:id="rId11"/>
    <p:sldId id="280" r:id="rId12"/>
    <p:sldId id="282" r:id="rId13"/>
    <p:sldId id="258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50" autoAdjust="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6264696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16-1-2015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16-1-2015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16-1-2015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16-1-2015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6264696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16-1-2015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16-1-2015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16-1-2015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16-1-2015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16-1-2015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16-1-2015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1FE0-4535-4027-9D4A-5F93620527A0}" type="datetimeFigureOut">
              <a:rPr lang="nl-NL" smtClean="0"/>
              <a:pPr/>
              <a:t>16-1-2015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81FE0-4535-4027-9D4A-5F93620527A0}" type="datetimeFigureOut">
              <a:rPr lang="nl-NL" smtClean="0"/>
              <a:pPr/>
              <a:t>16-1-2015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12C83-7EE3-4197-829F-133F02492B39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office.artemis-ia.eu/twitter/index/?hashtag=Brokerage201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temis-ia.eu/brokerage2015/poster-session-2.html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jpeg"/><Relationship Id="rId9" Type="http://schemas.openxmlformats.org/officeDocument/2006/relationships/hyperlink" Target="https://office.artemis-ia.eu/twitter/index/?hashtag=Brokerage201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ffice.artemis-ia.eu/idea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temis-ia.eu/brokerage2015/poster-session-2.htm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4000" dirty="0" smtClean="0"/>
              <a:t>ARTEMIS Brokerage 2015 Organisation </a:t>
            </a:r>
            <a:r>
              <a:rPr lang="nl-NL" sz="4000" dirty="0"/>
              <a:t/>
            </a:r>
            <a:br>
              <a:rPr lang="nl-NL" sz="4000" dirty="0"/>
            </a:br>
            <a:r>
              <a:rPr lang="nl-NL" i="1" dirty="0" smtClean="0"/>
              <a:t/>
            </a:r>
            <a:br>
              <a:rPr lang="nl-NL" i="1" dirty="0" smtClean="0"/>
            </a:br>
            <a:endParaRPr lang="nl-NL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spcBef>
                <a:spcPts val="0"/>
              </a:spcBef>
              <a:defRPr/>
            </a:pPr>
            <a:r>
              <a:rPr lang="nl-NL" sz="4000" kern="0" dirty="0">
                <a:solidFill>
                  <a:srgbClr val="0099B5"/>
                </a:solidFill>
              </a:rPr>
              <a:t>Ad ten Berg, Office Director, ARTEMIS-IA  </a:t>
            </a:r>
          </a:p>
          <a:p>
            <a:endParaRPr lang="en-US" sz="3600" dirty="0" smtClean="0"/>
          </a:p>
          <a:p>
            <a:endParaRPr lang="nl-NL" dirty="0" smtClean="0">
              <a:solidFill>
                <a:srgbClr val="007EAD"/>
              </a:solidFill>
            </a:endParaRPr>
          </a:p>
          <a:p>
            <a:pPr lvl="0">
              <a:defRPr/>
            </a:pPr>
            <a:r>
              <a:rPr lang="nl-NL" sz="2300" kern="0" dirty="0" smtClean="0">
                <a:solidFill>
                  <a:srgbClr val="0099B5"/>
                </a:solidFill>
              </a:rPr>
              <a:t>January 21-22, Amsterdam, The Netherlands</a:t>
            </a:r>
            <a:endParaRPr lang="nl-NL" sz="2300" kern="0" dirty="0">
              <a:solidFill>
                <a:srgbClr val="0099B5"/>
              </a:solidFill>
            </a:endParaRPr>
          </a:p>
          <a:p>
            <a:endParaRPr lang="nl-NL" dirty="0">
              <a:solidFill>
                <a:srgbClr val="007EA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191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2"/>
              </a:rPr>
              <a:t>#</a:t>
            </a:r>
            <a:r>
              <a:rPr lang="en-US" sz="2400" kern="0" dirty="0" smtClean="0">
                <a:hlinkClick r:id="rId2"/>
              </a:rPr>
              <a:t>Brokerage2015</a:t>
            </a:r>
            <a:r>
              <a:rPr lang="en-US" sz="2400" kern="0" dirty="0" smtClean="0"/>
              <a:t> </a:t>
            </a:r>
            <a:endParaRPr lang="en-US" sz="24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70C0"/>
                </a:solidFill>
              </a:rPr>
              <a:t>Agenda Day </a:t>
            </a:r>
            <a:r>
              <a:rPr lang="nl-NL" dirty="0" smtClean="0">
                <a:solidFill>
                  <a:srgbClr val="0070C0"/>
                </a:solidFill>
              </a:rPr>
              <a:t>2</a:t>
            </a:r>
            <a:r>
              <a:rPr lang="nl-NL" dirty="0">
                <a:solidFill>
                  <a:srgbClr val="0070C0"/>
                </a:solidFill>
              </a:rPr>
              <a:t/>
            </a:r>
            <a:br>
              <a:rPr lang="nl-NL" dirty="0">
                <a:solidFill>
                  <a:srgbClr val="0070C0"/>
                </a:solidFill>
              </a:rPr>
            </a:br>
            <a:r>
              <a:rPr lang="nl-NL" dirty="0" smtClean="0"/>
              <a:t>Thursday 22 Jan, 2015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525865"/>
              </p:ext>
            </p:extLst>
          </p:nvPr>
        </p:nvGraphicFramePr>
        <p:xfrm>
          <a:off x="533400" y="1828800"/>
          <a:ext cx="7676643" cy="32601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74788"/>
                <a:gridCol w="6401855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09:00 - 09:30 </a:t>
                      </a:r>
                    </a:p>
                  </a:txBody>
                  <a:tcPr marL="74440" marR="74440" marT="74440" marB="7444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HiPEAC by Marc </a:t>
                      </a:r>
                      <a:r>
                        <a:rPr lang="en-US" sz="1400" dirty="0" err="1">
                          <a:effectLst/>
                        </a:rPr>
                        <a:t>Duranton</a:t>
                      </a:r>
                      <a:endParaRPr lang="en-US" sz="1400" dirty="0">
                        <a:effectLst/>
                      </a:endParaRPr>
                    </a:p>
                  </a:txBody>
                  <a:tcPr marL="74440" marR="74440" marT="74440" marB="7444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09:30 - 10:00 </a:t>
                      </a:r>
                    </a:p>
                  </a:txBody>
                  <a:tcPr marL="74440" marR="74440" marT="74440" marB="7444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SPIRE by </a:t>
                      </a:r>
                      <a:r>
                        <a:rPr lang="en-US" sz="1400" dirty="0" err="1">
                          <a:effectLst/>
                        </a:rPr>
                        <a:t>Loredana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Ghinea</a:t>
                      </a:r>
                      <a:endParaRPr lang="en-US" sz="1400" dirty="0">
                        <a:effectLst/>
                      </a:endParaRPr>
                    </a:p>
                  </a:txBody>
                  <a:tcPr marL="74440" marR="74440" marT="74440" marB="7444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10:00 - 10:15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4440" marR="74440" marT="74440" marB="7444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Coffee break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4440" marR="74440" marT="74440" marB="7444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10:00 - 12:15</a:t>
                      </a:r>
                    </a:p>
                  </a:txBody>
                  <a:tcPr marL="74440" marR="74440" marT="74440" marB="7444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Breakout session 2</a:t>
                      </a:r>
                    </a:p>
                  </a:txBody>
                  <a:tcPr marL="74440" marR="74440" marT="74440" marB="7444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12:15 - 13:30</a:t>
                      </a:r>
                    </a:p>
                  </a:txBody>
                  <a:tcPr marL="74440" marR="74440" marT="74440" marB="7444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Lunch &amp; 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hlinkClick r:id="rId2"/>
                        </a:rPr>
                        <a:t>Poster Session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4440" marR="74440" marT="74440" marB="7444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13:30 - 15.00</a:t>
                      </a:r>
                    </a:p>
                  </a:txBody>
                  <a:tcPr marL="74440" marR="74440" marT="74440" marB="7444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Breakout session 3</a:t>
                      </a:r>
                    </a:p>
                  </a:txBody>
                  <a:tcPr marL="74440" marR="74440" marT="74440" marB="7444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14:00 - 15:00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4440" marR="74440" marT="74440" marB="7444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Coffee break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4440" marR="74440" marT="74440" marB="7444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15:00 - 16.00</a:t>
                      </a:r>
                    </a:p>
                  </a:txBody>
                  <a:tcPr marL="74440" marR="74440" marT="74440" marB="7444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Plenary project idea results presentation</a:t>
                      </a:r>
                    </a:p>
                  </a:txBody>
                  <a:tcPr marL="74440" marR="74440" marT="74440" marB="7444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</a:rPr>
                        <a:t>16:00</a:t>
                      </a:r>
                    </a:p>
                  </a:txBody>
                  <a:tcPr marL="74440" marR="74440" marT="74440" marB="7444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Closure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4440" marR="74440" marT="74440" marB="7444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20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dinner 21 January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Dinner: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b="1" dirty="0" smtClean="0"/>
              <a:t>18:00 leaving</a:t>
            </a:r>
            <a:r>
              <a:rPr lang="en-US" sz="2800" dirty="0" smtClean="0"/>
              <a:t> from </a:t>
            </a:r>
            <a:r>
              <a:rPr lang="en-US" sz="2800" dirty="0" smtClean="0"/>
              <a:t>Entrance </a:t>
            </a:r>
            <a:r>
              <a:rPr lang="en-US" sz="2800" dirty="0" smtClean="0"/>
              <a:t>hotel Steigenberger: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nl-NL" sz="2800" dirty="0" smtClean="0"/>
              <a:t>Entrance </a:t>
            </a:r>
            <a:r>
              <a:rPr lang="nl-NL" sz="2800" dirty="0"/>
              <a:t>only with </a:t>
            </a:r>
            <a:r>
              <a:rPr lang="nl-NL" sz="2800" b="1" dirty="0"/>
              <a:t>dinner notification</a:t>
            </a:r>
            <a:r>
              <a:rPr lang="nl-NL" sz="2800" dirty="0"/>
              <a:t> </a:t>
            </a:r>
            <a:r>
              <a:rPr lang="nl-NL" sz="2800" dirty="0" smtClean="0"/>
              <a:t>on the </a:t>
            </a:r>
            <a:r>
              <a:rPr lang="nl-NL" sz="2800" dirty="0"/>
              <a:t>badge</a:t>
            </a:r>
            <a:r>
              <a:rPr lang="nl-NL" sz="28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8203" y="3200400"/>
            <a:ext cx="2891961" cy="191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4953000" y="3048000"/>
            <a:ext cx="3429000" cy="175260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1" t="30733" r="38229" b="45413"/>
          <a:stretch/>
        </p:blipFill>
        <p:spPr bwMode="auto">
          <a:xfrm>
            <a:off x="1066800" y="5410199"/>
            <a:ext cx="1828800" cy="115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2800" y="5923595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Scan </a:t>
            </a:r>
            <a:r>
              <a:rPr lang="en-US" b="1" dirty="0" smtClean="0"/>
              <a:t>QR code </a:t>
            </a:r>
            <a:r>
              <a:rPr lang="en-US" dirty="0" smtClean="0"/>
              <a:t>to go directly to the Brokerage 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4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Internet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800"/>
              </a:lnSpc>
              <a:defRPr/>
            </a:pPr>
            <a:r>
              <a:rPr lang="nl-NL" dirty="0"/>
              <a:t>Network:	</a:t>
            </a:r>
            <a:r>
              <a:rPr lang="nl-NL" b="1" i="1" dirty="0" smtClean="0"/>
              <a:t>WiFi</a:t>
            </a:r>
            <a:endParaRPr lang="nl-NL" b="1" i="1" dirty="0"/>
          </a:p>
          <a:p>
            <a:pPr>
              <a:lnSpc>
                <a:spcPts val="2800"/>
              </a:lnSpc>
              <a:defRPr/>
            </a:pPr>
            <a:r>
              <a:rPr lang="nl-NL" dirty="0"/>
              <a:t>Password: </a:t>
            </a:r>
            <a:r>
              <a:rPr lang="nl-NL" dirty="0" smtClean="0"/>
              <a:t>	not needed, Free internet</a:t>
            </a:r>
          </a:p>
          <a:p>
            <a:pPr marL="0" indent="0">
              <a:lnSpc>
                <a:spcPts val="2800"/>
              </a:lnSpc>
              <a:buNone/>
              <a:defRPr/>
            </a:pPr>
            <a:r>
              <a:rPr lang="nl-NL" dirty="0"/>
              <a:t>	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0" y="2993571"/>
            <a:ext cx="6992689" cy="35596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60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Thank you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 ten Berg</a:t>
            </a:r>
            <a:endParaRPr lang="nl-NL" dirty="0" smtClean="0">
              <a:solidFill>
                <a:srgbClr val="007EAD"/>
              </a:solidFill>
            </a:endParaRPr>
          </a:p>
          <a:p>
            <a:r>
              <a:rPr lang="nl-NL" sz="2000" dirty="0" smtClean="0">
                <a:solidFill>
                  <a:srgbClr val="007EAD"/>
                </a:solidFill>
              </a:rPr>
              <a:t>Email: </a:t>
            </a:r>
            <a:r>
              <a:rPr lang="en-US" sz="2000" dirty="0" smtClean="0"/>
              <a:t>a.ten.berg@artemis-ia.eu</a:t>
            </a:r>
            <a:endParaRPr lang="nl-NL" sz="2000" dirty="0">
              <a:solidFill>
                <a:srgbClr val="007EA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Maximal visibility for your </a:t>
            </a:r>
            <a:r>
              <a:rPr lang="nl-NL" sz="3600" dirty="0" smtClean="0"/>
              <a:t>project idea: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251920"/>
            <a:ext cx="1669537" cy="129180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04800" y="2739752"/>
            <a:ext cx="2172871" cy="1440159"/>
            <a:chOff x="647935" y="1469481"/>
            <a:chExt cx="2144892" cy="13834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935" y="1469481"/>
              <a:ext cx="2144892" cy="138345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267744" y="1469481"/>
              <a:ext cx="525083" cy="1383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550" y="5620072"/>
            <a:ext cx="161203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45" y="1371600"/>
            <a:ext cx="1168439" cy="1168439"/>
          </a:xfrm>
          <a:prstGeom prst="rect">
            <a:avLst/>
          </a:prstGeom>
        </p:spPr>
      </p:pic>
      <p:sp>
        <p:nvSpPr>
          <p:cNvPr id="11" name="Content Placeholder 7"/>
          <p:cNvSpPr>
            <a:spLocks noGrp="1"/>
          </p:cNvSpPr>
          <p:nvPr>
            <p:ph idx="1"/>
          </p:nvPr>
        </p:nvSpPr>
        <p:spPr>
          <a:xfrm>
            <a:off x="2843808" y="1295400"/>
            <a:ext cx="6059016" cy="52299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NL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Before Brokerage</a:t>
            </a:r>
            <a:r>
              <a:rPr lang="nl-N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Enter your project idea in Project Idea Tool (PIT) </a:t>
            </a:r>
          </a:p>
          <a:p>
            <a:pPr marL="0" indent="0">
              <a:buNone/>
            </a:pPr>
            <a:endParaRPr lang="nl-NL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NL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 </a:t>
            </a:r>
            <a:r>
              <a:rPr lang="nl-NL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Brokerage </a:t>
            </a:r>
            <a:r>
              <a:rPr lang="nl-NL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event</a:t>
            </a:r>
            <a:r>
              <a:rPr lang="nl-N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endParaRPr lang="nl-NL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Pitch of project ideas in plenary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Poster session on project ideas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Break-out session to discuss project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Update your project idea in PIT </a:t>
            </a:r>
            <a:endParaRPr lang="nl-NL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Communicate  project status through:</a:t>
            </a:r>
          </a:p>
          <a:p>
            <a:pPr marL="0" indent="0">
              <a:buNone/>
            </a:pPr>
            <a:r>
              <a:rPr lang="nl-NL" sz="2800" dirty="0"/>
              <a:t> </a:t>
            </a:r>
            <a:r>
              <a:rPr lang="nl-NL" sz="2800" dirty="0" smtClean="0"/>
              <a:t>      </a:t>
            </a:r>
            <a:r>
              <a:rPr lang="en-US" sz="2800" dirty="0">
                <a:hlinkClick r:id="rId9"/>
              </a:rPr>
              <a:t>#Brokerage2015</a:t>
            </a:r>
            <a:endParaRPr lang="en-US" sz="2800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167161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#</a:t>
            </a:r>
            <a:r>
              <a:rPr lang="en-US" dirty="0"/>
              <a:t>Brokerage2015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Twitter messages with </a:t>
            </a:r>
            <a:r>
              <a:rPr lang="en-US" b="1" dirty="0"/>
              <a:t>#</a:t>
            </a:r>
            <a:r>
              <a:rPr lang="en-US" b="1" dirty="0" smtClean="0"/>
              <a:t>Brokerage2015</a:t>
            </a:r>
          </a:p>
          <a:p>
            <a:pPr marL="0" indent="0">
              <a:buNone/>
            </a:pPr>
            <a:r>
              <a:rPr lang="en-US" dirty="0" smtClean="0"/>
              <a:t>    will be visible at </a:t>
            </a:r>
            <a:r>
              <a:rPr lang="en-US" dirty="0" err="1" smtClean="0"/>
              <a:t>TweetDeck</a:t>
            </a:r>
            <a:r>
              <a:rPr lang="en-US" dirty="0" smtClean="0"/>
              <a:t> on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Project idea status screens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You can post important messages regarding project ideas such as:</a:t>
            </a:r>
          </a:p>
          <a:p>
            <a:pPr lvl="1"/>
            <a:r>
              <a:rPr lang="en-US" dirty="0" smtClean="0"/>
              <a:t>Meeting location</a:t>
            </a:r>
          </a:p>
          <a:p>
            <a:pPr lvl="1"/>
            <a:r>
              <a:rPr lang="en-US" dirty="0" smtClean="0"/>
              <a:t>Status project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PIT: </a:t>
            </a:r>
            <a:r>
              <a:rPr lang="nl-NL" sz="2800" dirty="0">
                <a:hlinkClick r:id="rId2"/>
              </a:rPr>
              <a:t>https://office.artemis-ia.eu/idea</a:t>
            </a:r>
            <a:r>
              <a:rPr lang="nl-NL" sz="2800" dirty="0" smtClean="0">
                <a:hlinkClick r:id="rId2"/>
              </a:rPr>
              <a:t>/</a:t>
            </a:r>
            <a:endParaRPr lang="nl-NL" sz="2800" dirty="0" smtClean="0"/>
          </a:p>
          <a:p>
            <a:endParaRPr lang="nl-NL" sz="2800" dirty="0"/>
          </a:p>
          <a:p>
            <a:pPr lvl="1"/>
            <a:r>
              <a:rPr lang="nl-NL" dirty="0"/>
              <a:t>Personal deeplink </a:t>
            </a:r>
            <a:r>
              <a:rPr lang="nl-NL" i="1" dirty="0"/>
              <a:t>or</a:t>
            </a:r>
            <a:r>
              <a:rPr lang="nl-NL" dirty="0"/>
              <a:t> </a:t>
            </a:r>
            <a:r>
              <a:rPr lang="nl-NL" dirty="0" smtClean="0"/>
              <a:t>Login required:</a:t>
            </a:r>
            <a:endParaRPr lang="nl-NL" dirty="0"/>
          </a:p>
          <a:p>
            <a:pPr lvl="2"/>
            <a:r>
              <a:rPr lang="nl-NL" sz="2800" dirty="0" smtClean="0"/>
              <a:t>Deeplink </a:t>
            </a:r>
            <a:r>
              <a:rPr lang="nl-NL" sz="2800" dirty="0"/>
              <a:t>in recent mail to all </a:t>
            </a:r>
            <a:r>
              <a:rPr lang="nl-NL" sz="2800" dirty="0" smtClean="0"/>
              <a:t>registrants</a:t>
            </a:r>
          </a:p>
          <a:p>
            <a:pPr marL="914400" lvl="2" indent="0">
              <a:buNone/>
            </a:pPr>
            <a:endParaRPr lang="nl-NL" sz="2800" dirty="0"/>
          </a:p>
          <a:p>
            <a:pPr lvl="1"/>
            <a:r>
              <a:rPr lang="nl-NL" dirty="0"/>
              <a:t>Upload project idea with documents and powerpoints</a:t>
            </a:r>
          </a:p>
          <a:p>
            <a:pPr lvl="1"/>
            <a:r>
              <a:rPr lang="nl-NL" dirty="0" smtClean="0"/>
              <a:t>Information share-point </a:t>
            </a:r>
            <a:r>
              <a:rPr lang="nl-NL" dirty="0"/>
              <a:t>for this event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8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Project Idea Tool: PIT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89324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>Project Idea Tool (PIT)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800" dirty="0"/>
              <a:t>PIT for Preparation purposes</a:t>
            </a:r>
          </a:p>
          <a:p>
            <a:pPr marL="0" indent="0">
              <a:buNone/>
            </a:pPr>
            <a:endParaRPr lang="nl-NL" sz="2800" dirty="0"/>
          </a:p>
          <a:p>
            <a:r>
              <a:rPr lang="nl-NL" sz="2800" dirty="0"/>
              <a:t>PIT for Updates of </a:t>
            </a:r>
            <a:r>
              <a:rPr lang="nl-NL" sz="2800" dirty="0" smtClean="0"/>
              <a:t>Project </a:t>
            </a:r>
            <a:r>
              <a:rPr lang="nl-NL" sz="2800" dirty="0"/>
              <a:t>ideas (incl. presentation) </a:t>
            </a:r>
            <a:endParaRPr lang="nl-NL" sz="2800" dirty="0" smtClean="0"/>
          </a:p>
          <a:p>
            <a:pPr marL="0" indent="0">
              <a:buNone/>
            </a:pPr>
            <a:r>
              <a:rPr lang="nl-NL" sz="2800" i="1" dirty="0">
                <a:solidFill>
                  <a:srgbClr val="FF0000"/>
                </a:solidFill>
              </a:rPr>
              <a:t> </a:t>
            </a:r>
            <a:r>
              <a:rPr lang="nl-NL" sz="2800" i="1" dirty="0" smtClean="0">
                <a:solidFill>
                  <a:srgbClr val="FF0000"/>
                </a:solidFill>
              </a:rPr>
              <a:t>    * during </a:t>
            </a:r>
            <a:r>
              <a:rPr lang="nl-NL" sz="2800" i="1" dirty="0">
                <a:solidFill>
                  <a:srgbClr val="FF0000"/>
                </a:solidFill>
              </a:rPr>
              <a:t>the </a:t>
            </a:r>
            <a:r>
              <a:rPr lang="nl-NL" sz="2800" i="1" dirty="0" smtClean="0">
                <a:solidFill>
                  <a:srgbClr val="FF0000"/>
                </a:solidFill>
              </a:rPr>
              <a:t>Brokerage *</a:t>
            </a:r>
            <a:endParaRPr lang="nl-NL" sz="28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2800" i="1" dirty="0">
              <a:solidFill>
                <a:srgbClr val="FF0000"/>
              </a:solidFill>
            </a:endParaRPr>
          </a:p>
          <a:p>
            <a:r>
              <a:rPr lang="nl-NL" sz="2800" dirty="0"/>
              <a:t>PIT to get an Overview of all Brokerage results</a:t>
            </a:r>
          </a:p>
          <a:p>
            <a:endParaRPr lang="nl-NL" sz="2800" dirty="0"/>
          </a:p>
          <a:p>
            <a:r>
              <a:rPr lang="nl-NL" sz="2800" dirty="0"/>
              <a:t>PIT is source for </a:t>
            </a:r>
            <a:r>
              <a:rPr lang="nl-NL" sz="2800" dirty="0" smtClean="0"/>
              <a:t>-&gt; The information </a:t>
            </a:r>
            <a:r>
              <a:rPr lang="nl-NL" sz="2800" dirty="0"/>
              <a:t>screen at the </a:t>
            </a:r>
            <a:r>
              <a:rPr lang="nl-NL" sz="2800" dirty="0" smtClean="0"/>
              <a:t>event</a:t>
            </a:r>
            <a:endParaRPr lang="nl-NL" sz="2800" dirty="0"/>
          </a:p>
          <a:p>
            <a:pPr marL="0" indent="0">
              <a:buNone/>
            </a:pPr>
            <a:r>
              <a:rPr lang="en-US" sz="2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66748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Sessions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nl-NL" sz="2800" i="1" dirty="0"/>
              <a:t>Plenary: </a:t>
            </a:r>
            <a:endParaRPr lang="nl-NL" sz="2800" i="1" dirty="0" smtClean="0"/>
          </a:p>
          <a:p>
            <a:pPr lvl="1"/>
            <a:r>
              <a:rPr lang="nl-NL" dirty="0" smtClean="0"/>
              <a:t>Project </a:t>
            </a:r>
            <a:r>
              <a:rPr lang="nl-NL" dirty="0"/>
              <a:t>idea </a:t>
            </a:r>
            <a:r>
              <a:rPr lang="nl-NL" dirty="0" smtClean="0"/>
              <a:t>pitch in </a:t>
            </a:r>
            <a:r>
              <a:rPr lang="nl-NL" dirty="0"/>
              <a:t>plenary </a:t>
            </a:r>
            <a:r>
              <a:rPr lang="nl-NL" dirty="0" smtClean="0"/>
              <a:t>session</a:t>
            </a:r>
          </a:p>
          <a:p>
            <a:pPr marL="457200" lvl="1" indent="0">
              <a:buNone/>
            </a:pPr>
            <a:endParaRPr lang="nl-NL" dirty="0" smtClean="0"/>
          </a:p>
          <a:p>
            <a:r>
              <a:rPr lang="nl-NL" sz="2800" i="1" dirty="0" smtClean="0"/>
              <a:t>Poster session: </a:t>
            </a:r>
          </a:p>
          <a:p>
            <a:pPr lvl="1"/>
            <a:r>
              <a:rPr lang="nl-NL" dirty="0" smtClean="0"/>
              <a:t>for </a:t>
            </a:r>
            <a:r>
              <a:rPr lang="nl-NL" dirty="0"/>
              <a:t>initial discussions and getting more information on project </a:t>
            </a:r>
            <a:r>
              <a:rPr lang="nl-NL" dirty="0" smtClean="0"/>
              <a:t>idea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sz="2800" i="1" dirty="0"/>
              <a:t>Break-out sessions</a:t>
            </a:r>
            <a:r>
              <a:rPr lang="nl-NL" sz="2800" dirty="0"/>
              <a:t>: </a:t>
            </a:r>
          </a:p>
          <a:p>
            <a:pPr lvl="1"/>
            <a:r>
              <a:rPr lang="nl-NL" dirty="0" smtClean="0"/>
              <a:t>All </a:t>
            </a:r>
            <a:r>
              <a:rPr lang="nl-NL" dirty="0"/>
              <a:t>meeting rooms have a </a:t>
            </a:r>
            <a:r>
              <a:rPr lang="nl-NL" b="1" dirty="0">
                <a:solidFill>
                  <a:srgbClr val="0070C0"/>
                </a:solidFill>
              </a:rPr>
              <a:t>color code</a:t>
            </a:r>
          </a:p>
          <a:p>
            <a:pPr lvl="1"/>
            <a:r>
              <a:rPr lang="nl-NL" dirty="0"/>
              <a:t>All projects have a </a:t>
            </a:r>
            <a:r>
              <a:rPr lang="nl-NL" b="1" dirty="0">
                <a:solidFill>
                  <a:srgbClr val="C00000"/>
                </a:solidFill>
              </a:rPr>
              <a:t>number </a:t>
            </a:r>
            <a:r>
              <a:rPr lang="nl-NL" dirty="0"/>
              <a:t>(see sign </a:t>
            </a:r>
            <a:r>
              <a:rPr lang="nl-NL" dirty="0" smtClean="0"/>
              <a:t>posts)</a:t>
            </a:r>
            <a:endParaRPr lang="en-US" dirty="0"/>
          </a:p>
        </p:txBody>
      </p:sp>
      <p:pic>
        <p:nvPicPr>
          <p:cNvPr id="7170" name="Picture 2" descr="S:\Artemisia\Events\Events 2014\Brokerage 2014\Pictures\IMG_497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2026" t="57239" r="15157" b="2323"/>
          <a:stretch/>
        </p:blipFill>
        <p:spPr bwMode="auto">
          <a:xfrm>
            <a:off x="7620001" y="3464051"/>
            <a:ext cx="1371600" cy="313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092429"/>
            <a:ext cx="1371600" cy="19403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83856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Break-out &amp; Plenary sessions: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sz="2400" dirty="0">
                <a:solidFill>
                  <a:prstClr val="black"/>
                </a:solidFill>
              </a:rPr>
              <a:t>No </a:t>
            </a:r>
            <a:r>
              <a:rPr lang="en-US" sz="2400" dirty="0" smtClean="0">
                <a:solidFill>
                  <a:prstClr val="black"/>
                </a:solidFill>
              </a:rPr>
              <a:t>session moderators in Break-outs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nl-NL" sz="2400" dirty="0" smtClean="0"/>
              <a:t>Interactive location of project-meeting on information-screens</a:t>
            </a:r>
          </a:p>
          <a:p>
            <a:r>
              <a:rPr lang="nl-NL" sz="2400" dirty="0" smtClean="0"/>
              <a:t>Share your information through the TweetDeck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Plenary session with presentation of all ideas in PIT tool 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/>
              <a:t> </a:t>
            </a:r>
            <a:r>
              <a:rPr lang="nl-NL" sz="2400" dirty="0" smtClean="0"/>
              <a:t>    at </a:t>
            </a:r>
            <a:r>
              <a:rPr lang="nl-NL" sz="2400" dirty="0"/>
              <a:t>the end of Day 1 and 2</a:t>
            </a:r>
          </a:p>
          <a:p>
            <a:pPr lvl="1"/>
            <a:r>
              <a:rPr lang="nl-NL" sz="2400" dirty="0"/>
              <a:t>This brings all at the same level of information</a:t>
            </a:r>
          </a:p>
          <a:p>
            <a:pPr lvl="1"/>
            <a:r>
              <a:rPr lang="nl-NL" sz="2400" dirty="0"/>
              <a:t>Focus is on missing expertise or partners</a:t>
            </a:r>
          </a:p>
          <a:p>
            <a:pPr lvl="1"/>
            <a:r>
              <a:rPr lang="nl-NL" sz="2400" dirty="0"/>
              <a:t>What does your proposal need?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25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Floorplan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67200" y="1323512"/>
            <a:ext cx="4419600" cy="53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1323512"/>
            <a:ext cx="365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Find a </a:t>
            </a:r>
            <a:r>
              <a:rPr lang="en-US" sz="2800" dirty="0"/>
              <a:t>project </a:t>
            </a:r>
            <a:r>
              <a:rPr lang="en-US" sz="2800" dirty="0" smtClean="0"/>
              <a:t>meeting: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Look for 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pPr marL="800100" lvl="1" indent="-342900">
              <a:buAutoNum type="alphaUcPeriod"/>
            </a:pPr>
            <a:r>
              <a:rPr lang="en-US" sz="2800" dirty="0" smtClean="0"/>
              <a:t>room colour </a:t>
            </a:r>
          </a:p>
          <a:p>
            <a:pPr marL="800100" lvl="1" indent="-342900">
              <a:buAutoNum type="alphaUcPeriod"/>
            </a:pPr>
            <a:endParaRPr lang="en-US" sz="2800" dirty="0" smtClean="0"/>
          </a:p>
          <a:p>
            <a:pPr marL="800100" lvl="1" indent="-342900">
              <a:buAutoNum type="alphaUcPeriod"/>
            </a:pPr>
            <a:r>
              <a:rPr lang="en-US" sz="2800" dirty="0" smtClean="0"/>
              <a:t>project idea number</a:t>
            </a:r>
            <a:endParaRPr lang="en-US" sz="2400" dirty="0" smtClean="0"/>
          </a:p>
          <a:p>
            <a:pPr marL="342900" indent="-342900">
              <a:buAutoNum type="alphaUcPeriod"/>
            </a:pPr>
            <a:endParaRPr lang="en-US" sz="2400" dirty="0"/>
          </a:p>
          <a:p>
            <a:pPr marL="342900" indent="-342900">
              <a:buAutoNum type="alphaUcPeriod"/>
            </a:pPr>
            <a:endParaRPr lang="en-US" sz="2400" dirty="0" smtClean="0"/>
          </a:p>
          <a:p>
            <a:pPr marL="342900" indent="-342900">
              <a:buAutoNum type="alphaUcPeriod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6909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70C0"/>
                </a:solidFill>
              </a:rPr>
              <a:t>Agenda Day 1</a:t>
            </a:r>
            <a:br>
              <a:rPr lang="nl-NL" dirty="0">
                <a:solidFill>
                  <a:srgbClr val="0070C0"/>
                </a:solidFill>
              </a:rPr>
            </a:br>
            <a:r>
              <a:rPr lang="nl-NL" dirty="0" smtClean="0"/>
              <a:t>Wednesday 21 Jan, 2015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954318"/>
              </p:ext>
            </p:extLst>
          </p:nvPr>
        </p:nvGraphicFramePr>
        <p:xfrm>
          <a:off x="609600" y="1619244"/>
          <a:ext cx="7467600" cy="493395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40074"/>
                <a:gridCol w="6227526"/>
              </a:tblGrid>
              <a:tr h="411163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10:00 - 10:10</a:t>
                      </a:r>
                    </a:p>
                  </a:txBody>
                  <a:tcPr marL="40996" marR="40996" marT="40996" marB="409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Welcome &amp; plenary opening by Jan Lohstroh</a:t>
                      </a:r>
                    </a:p>
                  </a:txBody>
                  <a:tcPr marL="40996" marR="40996" marT="40996" marB="409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10:10 - </a:t>
                      </a:r>
                      <a:r>
                        <a:rPr lang="en-US" sz="1400" dirty="0" smtClean="0">
                          <a:effectLst/>
                        </a:rPr>
                        <a:t>10:35</a:t>
                      </a:r>
                      <a:endParaRPr lang="en-US" sz="1400" dirty="0">
                        <a:effectLst/>
                      </a:endParaRPr>
                    </a:p>
                  </a:txBody>
                  <a:tcPr marL="40996" marR="40996" marT="40996" marB="409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MASP ECSEL JU by Andreas Wild/ Alun Foster</a:t>
                      </a:r>
                    </a:p>
                  </a:txBody>
                  <a:tcPr marL="40996" marR="40996" marT="40996" marB="409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smtClean="0">
                          <a:effectLst/>
                        </a:rPr>
                        <a:t>10:35 - 10:55</a:t>
                      </a:r>
                      <a:endParaRPr lang="en-US" sz="1400" dirty="0">
                        <a:effectLst/>
                      </a:endParaRPr>
                    </a:p>
                  </a:txBody>
                  <a:tcPr marL="40996" marR="40996" marT="40996" marB="409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smtClean="0">
                          <a:effectLst/>
                        </a:rPr>
                        <a:t>ICT calls in H2020 LEIT by Werner </a:t>
                      </a:r>
                      <a:r>
                        <a:rPr lang="en-US" sz="1400" dirty="0" err="1" smtClean="0">
                          <a:effectLst/>
                        </a:rPr>
                        <a:t>Steinhoegl</a:t>
                      </a:r>
                      <a:endParaRPr lang="en-US" sz="1400" dirty="0">
                        <a:effectLst/>
                      </a:endParaRPr>
                    </a:p>
                  </a:txBody>
                  <a:tcPr marL="40996" marR="40996" marT="40996" marB="409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smtClean="0">
                          <a:effectLst/>
                        </a:rPr>
                        <a:t>10:55 </a:t>
                      </a:r>
                      <a:r>
                        <a:rPr lang="en-US" sz="1400" dirty="0">
                          <a:effectLst/>
                        </a:rPr>
                        <a:t>- </a:t>
                      </a:r>
                      <a:r>
                        <a:rPr lang="en-US" sz="1400" dirty="0" smtClean="0">
                          <a:effectLst/>
                        </a:rPr>
                        <a:t>11:05</a:t>
                      </a:r>
                      <a:endParaRPr lang="en-US" sz="1400" dirty="0">
                        <a:effectLst/>
                      </a:endParaRPr>
                    </a:p>
                  </a:txBody>
                  <a:tcPr marL="40996" marR="40996" marT="40996" marB="409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Organisation of this event &amp; Introduction to participants by Ad ten Berg</a:t>
                      </a:r>
                    </a:p>
                  </a:txBody>
                  <a:tcPr marL="40996" marR="40996" marT="40996" marB="409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11:05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- 11.30</a:t>
                      </a:r>
                    </a:p>
                  </a:txBody>
                  <a:tcPr marL="40996" marR="40996" marT="40996" marB="409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Coffee break</a:t>
                      </a:r>
                    </a:p>
                  </a:txBody>
                  <a:tcPr marL="40996" marR="40996" marT="40996" marB="409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11:30 - 13:00</a:t>
                      </a:r>
                    </a:p>
                  </a:txBody>
                  <a:tcPr marL="40996" marR="40996" marT="40996" marB="409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Plenary project idea presentations</a:t>
                      </a:r>
                    </a:p>
                  </a:txBody>
                  <a:tcPr marL="40996" marR="40996" marT="40996" marB="409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</a:rPr>
                        <a:t>13:00 - 14:00</a:t>
                      </a:r>
                    </a:p>
                  </a:txBody>
                  <a:tcPr marL="40996" marR="40996" marT="40996" marB="409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Lunch &amp; 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hlinkClick r:id="rId2"/>
                        </a:rPr>
                        <a:t>Poster Session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0996" marR="40996" marT="40996" marB="409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14:00 - 14:30</a:t>
                      </a:r>
                    </a:p>
                  </a:txBody>
                  <a:tcPr marL="40996" marR="40996" marT="40996" marB="409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Poster Session</a:t>
                      </a:r>
                    </a:p>
                  </a:txBody>
                  <a:tcPr marL="40996" marR="40996" marT="40996" marB="409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14:30 - 16:30</a:t>
                      </a:r>
                    </a:p>
                  </a:txBody>
                  <a:tcPr marL="40996" marR="40996" marT="40996" marB="409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Breakout session 1 - Reserved meeting tables</a:t>
                      </a:r>
                    </a:p>
                  </a:txBody>
                  <a:tcPr marL="40996" marR="40996" marT="40996" marB="409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</a:rPr>
                        <a:t>16:30 - 17:00</a:t>
                      </a:r>
                    </a:p>
                  </a:txBody>
                  <a:tcPr marL="40996" marR="40996" marT="40996" marB="409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Coffee break</a:t>
                      </a:r>
                    </a:p>
                  </a:txBody>
                  <a:tcPr marL="40996" marR="40996" marT="40996" marB="409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17:00 - 18:00</a:t>
                      </a:r>
                    </a:p>
                  </a:txBody>
                  <a:tcPr marL="40996" marR="40996" marT="40996" marB="409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Plenary project idea presentations</a:t>
                      </a:r>
                    </a:p>
                  </a:txBody>
                  <a:tcPr marL="40996" marR="40996" marT="40996" marB="409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18:00 - 22:30</a:t>
                      </a:r>
                    </a:p>
                  </a:txBody>
                  <a:tcPr marL="40996" marR="40996" marT="40996" marB="409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Grand dinner</a:t>
                      </a:r>
                    </a:p>
                  </a:txBody>
                  <a:tcPr marL="40996" marR="40996" marT="40996" marB="409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83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TEM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FC2"/>
      </a:accent1>
      <a:accent2>
        <a:srgbClr val="D13E8C"/>
      </a:accent2>
      <a:accent3>
        <a:srgbClr val="A25196"/>
      </a:accent3>
      <a:accent4>
        <a:srgbClr val="9DD2E6"/>
      </a:accent4>
      <a:accent5>
        <a:srgbClr val="2B539D"/>
      </a:accent5>
      <a:accent6>
        <a:srgbClr val="36469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3866--0480 Powerpoint template_new (ARTEMIS)</Template>
  <TotalTime>6951</TotalTime>
  <Words>495</Words>
  <Application>Microsoft Office PowerPoint</Application>
  <PresentationFormat>On-screen Show (4:3)</PresentationFormat>
  <Paragraphs>129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ARTEMIS Brokerage 2015 Organisation   </vt:lpstr>
      <vt:lpstr>Maximal visibility for your project idea: </vt:lpstr>
      <vt:lpstr> #Brokerage2015 </vt:lpstr>
      <vt:lpstr>Project Idea Tool: PIT</vt:lpstr>
      <vt:lpstr> Project Idea Tool (PIT) </vt:lpstr>
      <vt:lpstr>Sessions</vt:lpstr>
      <vt:lpstr>Break-out &amp; Plenary sessions:</vt:lpstr>
      <vt:lpstr>Floorplan</vt:lpstr>
      <vt:lpstr>Agenda Day 1 Wednesday 21 Jan, 2015</vt:lpstr>
      <vt:lpstr>Agenda Day 2 Thursday 22 Jan, 2015</vt:lpstr>
      <vt:lpstr>Network dinner 21 January</vt:lpstr>
      <vt:lpstr>Internet access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Iris Hamelink</dc:creator>
  <cp:lastModifiedBy>Chantal Schoen</cp:lastModifiedBy>
  <cp:revision>143</cp:revision>
  <dcterms:created xsi:type="dcterms:W3CDTF">2014-08-08T07:40:19Z</dcterms:created>
  <dcterms:modified xsi:type="dcterms:W3CDTF">2015-01-16T15:50:52Z</dcterms:modified>
</cp:coreProperties>
</file>