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5" r:id="rId6"/>
    <p:sldId id="274" r:id="rId7"/>
    <p:sldId id="258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50" autoAdjust="0"/>
  </p:normalViewPr>
  <p:slideViewPr>
    <p:cSldViewPr>
      <p:cViewPr varScale="1">
        <p:scale>
          <a:sx n="90" d="100"/>
          <a:sy n="90" d="100"/>
        </p:scale>
        <p:origin x="-10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1FE0-4535-4027-9D4A-5F93620527A0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 smtClean="0"/>
              <a:t>ARTEMIS Industry Association</a:t>
            </a:r>
            <a:br>
              <a:rPr lang="nl-NL" sz="4000" dirty="0" smtClean="0"/>
            </a:br>
            <a:r>
              <a:rPr lang="nl-NL" sz="4000" dirty="0" smtClean="0"/>
              <a:t>Join us ! </a:t>
            </a:r>
            <a:r>
              <a:rPr lang="nl-NL" sz="4000" dirty="0"/>
              <a:t/>
            </a:r>
            <a:br>
              <a:rPr lang="nl-NL" sz="4000" dirty="0"/>
            </a:br>
            <a:r>
              <a:rPr lang="nl-NL" i="1" dirty="0" smtClean="0"/>
              <a:t/>
            </a:r>
            <a:br>
              <a:rPr lang="nl-NL" i="1" dirty="0" smtClean="0"/>
            </a:br>
            <a:endParaRPr lang="nl-NL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spcBef>
                <a:spcPts val="0"/>
              </a:spcBef>
              <a:defRPr/>
            </a:pPr>
            <a:r>
              <a:rPr lang="nl-NL" sz="4000" kern="0" dirty="0">
                <a:solidFill>
                  <a:srgbClr val="0099B5"/>
                </a:solidFill>
              </a:rPr>
              <a:t>Ad ten Berg, Office Director, ARTEMIS-IA  </a:t>
            </a:r>
          </a:p>
          <a:p>
            <a:endParaRPr lang="en-US" sz="3600" dirty="0" smtClean="0"/>
          </a:p>
          <a:p>
            <a:endParaRPr lang="nl-NL" dirty="0" smtClean="0">
              <a:solidFill>
                <a:srgbClr val="007EAD"/>
              </a:solidFill>
            </a:endParaRPr>
          </a:p>
          <a:p>
            <a:pPr lvl="0">
              <a:defRPr/>
            </a:pPr>
            <a:r>
              <a:rPr lang="nl-NL" sz="2300" kern="0" dirty="0" smtClean="0">
                <a:solidFill>
                  <a:srgbClr val="0099B5"/>
                </a:solidFill>
              </a:rPr>
              <a:t>January 21-22, Amsterdam, The Netherlands</a:t>
            </a:r>
            <a:endParaRPr lang="nl-NL" sz="2300" kern="0" dirty="0">
              <a:solidFill>
                <a:srgbClr val="0099B5"/>
              </a:solidFill>
            </a:endParaRPr>
          </a:p>
          <a:p>
            <a:endParaRPr lang="nl-NL" dirty="0">
              <a:solidFill>
                <a:srgbClr val="007EA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111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Join us as ARTEMIS-IA member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sz="2800" dirty="0" smtClean="0"/>
              <a:t>ARTEMIS-IA is the European Technology Platform for </a:t>
            </a:r>
            <a:r>
              <a:rPr lang="en-US" sz="2800" dirty="0"/>
              <a:t>a leading position </a:t>
            </a:r>
            <a:r>
              <a:rPr lang="en-US" sz="2800" dirty="0" smtClean="0"/>
              <a:t>in </a:t>
            </a:r>
            <a:r>
              <a:rPr lang="en-US" sz="2800" dirty="0"/>
              <a:t>Embedded &amp; </a:t>
            </a:r>
            <a:r>
              <a:rPr lang="en-US" sz="2800" dirty="0" smtClean="0"/>
              <a:t>Cyber-Physical </a:t>
            </a:r>
            <a:r>
              <a:rPr lang="en-US" sz="2800" dirty="0"/>
              <a:t>Systems’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ARTEMIS Industry Association continuously promotes the R&amp;I interests of its members to the </a:t>
            </a:r>
            <a:r>
              <a:rPr lang="en-US" sz="2800" dirty="0" smtClean="0"/>
              <a:t>EC </a:t>
            </a:r>
            <a:r>
              <a:rPr lang="en-US" sz="2800" dirty="0"/>
              <a:t>and the </a:t>
            </a:r>
            <a:r>
              <a:rPr lang="en-US" sz="2800" dirty="0" smtClean="0"/>
              <a:t>PA’s </a:t>
            </a:r>
            <a:r>
              <a:rPr lang="en-US" sz="2800" dirty="0"/>
              <a:t>of the </a:t>
            </a:r>
            <a:r>
              <a:rPr lang="en-US" sz="2800" dirty="0" smtClean="0"/>
              <a:t>member </a:t>
            </a:r>
            <a:r>
              <a:rPr lang="en-US" sz="2800" dirty="0"/>
              <a:t>states.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6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 we promote ES&amp;CPS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association strongly believes that the continued </a:t>
            </a:r>
            <a:r>
              <a:rPr lang="en-US" sz="2800" dirty="0" smtClean="0"/>
              <a:t>success of </a:t>
            </a:r>
            <a:r>
              <a:rPr lang="en-US" sz="2800" dirty="0"/>
              <a:t>the </a:t>
            </a:r>
            <a:r>
              <a:rPr lang="en-US" sz="2800" dirty="0" smtClean="0"/>
              <a:t>ES </a:t>
            </a:r>
            <a:r>
              <a:rPr lang="en-US" sz="2800" dirty="0"/>
              <a:t>&amp; </a:t>
            </a:r>
            <a:r>
              <a:rPr lang="en-US" sz="2800" dirty="0" smtClean="0"/>
              <a:t>CPS </a:t>
            </a:r>
            <a:r>
              <a:rPr lang="en-US" sz="2800" dirty="0"/>
              <a:t>sector in </a:t>
            </a:r>
            <a:r>
              <a:rPr lang="en-US" sz="2800" dirty="0" smtClean="0"/>
              <a:t>Europe, </a:t>
            </a:r>
            <a:r>
              <a:rPr lang="en-US" sz="2800" dirty="0"/>
              <a:t>depends on </a:t>
            </a:r>
            <a:r>
              <a:rPr lang="en-US" sz="2800" dirty="0" smtClean="0"/>
              <a:t>1 coordinated </a:t>
            </a:r>
            <a:r>
              <a:rPr lang="en-US" sz="2800" dirty="0"/>
              <a:t>pan-European </a:t>
            </a:r>
            <a:r>
              <a:rPr lang="en-US" sz="2800" dirty="0" smtClean="0"/>
              <a:t>Strategy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ARTEMIS-IA is responsible </a:t>
            </a:r>
            <a:r>
              <a:rPr lang="en-US" sz="2800" dirty="0"/>
              <a:t>for </a:t>
            </a:r>
            <a:r>
              <a:rPr lang="en-US" sz="2800" dirty="0" smtClean="0"/>
              <a:t>the:</a:t>
            </a:r>
            <a:br>
              <a:rPr lang="en-US" sz="2800" dirty="0" smtClean="0"/>
            </a:br>
            <a:r>
              <a:rPr lang="en-US" sz="2800" dirty="0" smtClean="0"/>
              <a:t>ARTEMIS </a:t>
            </a:r>
            <a:r>
              <a:rPr lang="en-US" sz="2800" dirty="0"/>
              <a:t>Strategic Research Agenda (SRA) 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ES </a:t>
            </a:r>
            <a:r>
              <a:rPr lang="en-US" sz="2800" dirty="0" smtClean="0"/>
              <a:t>&amp; CPS, </a:t>
            </a:r>
            <a:r>
              <a:rPr lang="en-US" sz="2800" dirty="0"/>
              <a:t>which reflects the </a:t>
            </a:r>
            <a:r>
              <a:rPr lang="en-US" sz="2800" dirty="0" smtClean="0"/>
              <a:t>R&amp;I </a:t>
            </a:r>
            <a:r>
              <a:rPr lang="en-US" sz="2800" dirty="0"/>
              <a:t>needs of the industry. </a:t>
            </a:r>
          </a:p>
        </p:txBody>
      </p:sp>
    </p:spTree>
    <p:extLst>
      <p:ext uri="{BB962C8B-B14F-4D97-AF65-F5344CB8AC3E}">
        <p14:creationId xmlns:p14="http://schemas.microsoft.com/office/powerpoint/2010/main" val="210029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9801" r="33333" b="60265"/>
          <a:stretch/>
        </p:blipFill>
        <p:spPr bwMode="auto">
          <a:xfrm>
            <a:off x="5181600" y="5949362"/>
            <a:ext cx="3962400" cy="8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Why become a </a:t>
            </a:r>
            <a:r>
              <a:rPr lang="en-US" sz="4000" dirty="0" smtClean="0"/>
              <a:t>ARTEMIS-IA member?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E.g.</a:t>
            </a:r>
          </a:p>
          <a:p>
            <a:r>
              <a:rPr lang="en-US" sz="2800" dirty="0" smtClean="0"/>
              <a:t>to </a:t>
            </a:r>
            <a:r>
              <a:rPr lang="en-US" sz="2800" dirty="0"/>
              <a:t>receive first-hand information on the latest directions and decisions of the </a:t>
            </a:r>
            <a:r>
              <a:rPr lang="en-US" sz="2800" dirty="0" smtClean="0"/>
              <a:t>EC </a:t>
            </a:r>
            <a:r>
              <a:rPr lang="en-US" sz="2800" dirty="0"/>
              <a:t>and </a:t>
            </a:r>
            <a:r>
              <a:rPr lang="en-US" sz="2800" dirty="0" smtClean="0"/>
              <a:t>ECSEL-JU, </a:t>
            </a:r>
            <a:r>
              <a:rPr lang="en-US" sz="2400" dirty="0" smtClean="0"/>
              <a:t>(</a:t>
            </a:r>
            <a:r>
              <a:rPr lang="en-US" sz="2400" i="1" dirty="0" smtClean="0"/>
              <a:t>including </a:t>
            </a:r>
            <a:r>
              <a:rPr lang="en-US" sz="2400" i="1" dirty="0"/>
              <a:t>support in the ECSEL-JU Calls for </a:t>
            </a:r>
            <a:r>
              <a:rPr lang="en-US" sz="2400" i="1" dirty="0" smtClean="0"/>
              <a:t>projects)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accelerate the creation of supply chains for new technology and market </a:t>
            </a:r>
            <a:r>
              <a:rPr lang="en-US" sz="2800" dirty="0" smtClean="0"/>
              <a:t>opportunities</a:t>
            </a:r>
            <a:endParaRPr lang="en-US" sz="2800" i="1" dirty="0" smtClean="0"/>
          </a:p>
          <a:p>
            <a:r>
              <a:rPr lang="en-US" sz="2800" dirty="0"/>
              <a:t>t</a:t>
            </a:r>
            <a:r>
              <a:rPr lang="en-US" sz="2800" dirty="0" smtClean="0"/>
              <a:t>o </a:t>
            </a:r>
            <a:r>
              <a:rPr lang="en-US" sz="2800" dirty="0"/>
              <a:t>gain easy access to excellent project </a:t>
            </a:r>
            <a:r>
              <a:rPr lang="en-US" sz="2800" dirty="0" smtClean="0"/>
              <a:t>consortia</a:t>
            </a:r>
            <a:r>
              <a:rPr lang="en-US" sz="2800" dirty="0"/>
              <a:t> </a:t>
            </a:r>
            <a:r>
              <a:rPr lang="en-US" sz="2800" dirty="0" smtClean="0"/>
              <a:t>&amp; meet key </a:t>
            </a:r>
            <a:r>
              <a:rPr lang="en-US" sz="2800" dirty="0"/>
              <a:t>players </a:t>
            </a:r>
            <a:r>
              <a:rPr lang="en-US" sz="2800" dirty="0" smtClean="0"/>
              <a:t>of </a:t>
            </a:r>
            <a:r>
              <a:rPr lang="en-US" sz="2800" dirty="0"/>
              <a:t>European </a:t>
            </a:r>
            <a:r>
              <a:rPr lang="en-US" sz="2800" dirty="0" smtClean="0"/>
              <a:t>Research</a:t>
            </a:r>
            <a:endParaRPr lang="en-US" sz="2800" dirty="0" smtClean="0"/>
          </a:p>
          <a:p>
            <a:r>
              <a:rPr lang="en-US" sz="2800" dirty="0"/>
              <a:t>to access the internal area of the ARTEMIS web portal and fully participate in the ARTEMIS information </a:t>
            </a:r>
            <a:r>
              <a:rPr lang="en-US" sz="2800" dirty="0" smtClean="0"/>
              <a:t>flow.</a:t>
            </a:r>
          </a:p>
        </p:txBody>
      </p:sp>
    </p:spTree>
    <p:extLst>
      <p:ext uri="{BB962C8B-B14F-4D97-AF65-F5344CB8AC3E}">
        <p14:creationId xmlns:p14="http://schemas.microsoft.com/office/powerpoint/2010/main" val="49792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50285" r="41270" b="11239"/>
          <a:stretch/>
        </p:blipFill>
        <p:spPr bwMode="auto">
          <a:xfrm>
            <a:off x="4218161" y="3962400"/>
            <a:ext cx="477344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ARTEMIS-IA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nl-NL" sz="2800" dirty="0"/>
              <a:t>ARTEMIS Industry Association</a:t>
            </a:r>
            <a:r>
              <a:rPr lang="en-GB" altLang="nl-NL" sz="28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GB" altLang="nl-NL" sz="2800" dirty="0" smtClean="0"/>
              <a:t>is </a:t>
            </a:r>
            <a:r>
              <a:rPr lang="en-GB" altLang="nl-NL" sz="2800" dirty="0"/>
              <a:t>a not-for-profit association with </a:t>
            </a:r>
            <a:r>
              <a:rPr lang="en-GB" altLang="nl-NL" sz="2800" b="1" dirty="0"/>
              <a:t>180 members</a:t>
            </a:r>
            <a:r>
              <a:rPr lang="en-GB" altLang="nl-NL" sz="2800" dirty="0"/>
              <a:t> around </a:t>
            </a:r>
            <a:r>
              <a:rPr lang="en-GB" altLang="nl-NL" sz="2800" dirty="0" smtClean="0"/>
              <a:t>Europe</a:t>
            </a:r>
            <a:endParaRPr lang="en-GB" altLang="nl-NL" sz="2800" dirty="0"/>
          </a:p>
          <a:p>
            <a:pPr>
              <a:lnSpc>
                <a:spcPct val="90000"/>
              </a:lnSpc>
            </a:pPr>
            <a:r>
              <a:rPr lang="en-GB" altLang="nl-NL" sz="2800" dirty="0"/>
              <a:t>is a </a:t>
            </a:r>
            <a:r>
              <a:rPr lang="en-GB" altLang="nl-NL" sz="2800" b="1" dirty="0"/>
              <a:t>multidisciplinary network</a:t>
            </a:r>
            <a:r>
              <a:rPr lang="en-GB" altLang="nl-NL" sz="2800" dirty="0"/>
              <a:t> of Small and Medium sized Enterprises, Research Organisations, Universities, and Large Enterprises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8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ARTEMIS-IA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ARTEMIS-IA members-only events: entrance (no costs)</a:t>
            </a:r>
          </a:p>
          <a:p>
            <a:pPr lvl="1"/>
            <a:r>
              <a:rPr lang="en-US" dirty="0" smtClean="0"/>
              <a:t>Pre-Brokerage event</a:t>
            </a:r>
          </a:p>
          <a:p>
            <a:pPr lvl="1"/>
            <a:r>
              <a:rPr lang="en-US" dirty="0" smtClean="0"/>
              <a:t>Strategy events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ARTEMIS-IA public </a:t>
            </a:r>
            <a:r>
              <a:rPr lang="en-US" sz="2800" dirty="0"/>
              <a:t>events </a:t>
            </a:r>
            <a:r>
              <a:rPr lang="en-US" sz="2800" dirty="0" smtClean="0"/>
              <a:t>: free entrance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Brokerage </a:t>
            </a:r>
          </a:p>
          <a:p>
            <a:pPr>
              <a:buFontTx/>
              <a:buChar char="-"/>
            </a:pPr>
            <a:r>
              <a:rPr lang="en-US" sz="2800" dirty="0"/>
              <a:t>Co-summit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0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Thank you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 ten Berg</a:t>
            </a:r>
            <a:endParaRPr lang="nl-NL" dirty="0" smtClean="0">
              <a:solidFill>
                <a:srgbClr val="007EAD"/>
              </a:solidFill>
            </a:endParaRPr>
          </a:p>
          <a:p>
            <a:r>
              <a:rPr lang="nl-NL" sz="2000" dirty="0" smtClean="0">
                <a:solidFill>
                  <a:srgbClr val="007EAD"/>
                </a:solidFill>
              </a:rPr>
              <a:t>Email: </a:t>
            </a:r>
            <a:r>
              <a:rPr lang="en-US" sz="2000" dirty="0" smtClean="0"/>
              <a:t>a.ten.berg@artemis-ia.eu</a:t>
            </a:r>
            <a:endParaRPr lang="nl-NL" sz="2000" dirty="0">
              <a:solidFill>
                <a:srgbClr val="007EA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RTEM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FC2"/>
      </a:accent1>
      <a:accent2>
        <a:srgbClr val="D13E8C"/>
      </a:accent2>
      <a:accent3>
        <a:srgbClr val="A25196"/>
      </a:accent3>
      <a:accent4>
        <a:srgbClr val="9DD2E6"/>
      </a:accent4>
      <a:accent5>
        <a:srgbClr val="2B539D"/>
      </a:accent5>
      <a:accent6>
        <a:srgbClr val="36469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3866--0480 Powerpoint template_new (ARTEMIS)</Template>
  <TotalTime>8437</TotalTime>
  <Words>239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ARTEMIS Industry Association Join us !   </vt:lpstr>
      <vt:lpstr>Join us as ARTEMIS-IA member</vt:lpstr>
      <vt:lpstr>How do we promote ES&amp;CPS</vt:lpstr>
      <vt:lpstr>Why become a ARTEMIS-IA member? </vt:lpstr>
      <vt:lpstr>ARTEMIS-IA members</vt:lpstr>
      <vt:lpstr>ARTEMIS-IA members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Iris Hamelink</dc:creator>
  <cp:lastModifiedBy>Chantal Schoen</cp:lastModifiedBy>
  <cp:revision>150</cp:revision>
  <dcterms:created xsi:type="dcterms:W3CDTF">2014-08-08T07:40:19Z</dcterms:created>
  <dcterms:modified xsi:type="dcterms:W3CDTF">2015-01-15T18:45:30Z</dcterms:modified>
</cp:coreProperties>
</file>