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61" r:id="rId2"/>
    <p:sldMasterId id="2147483779" r:id="rId3"/>
  </p:sldMasterIdLst>
  <p:notesMasterIdLst>
    <p:notesMasterId r:id="rId37"/>
  </p:notesMasterIdLst>
  <p:sldIdLst>
    <p:sldId id="256" r:id="rId4"/>
    <p:sldId id="388" r:id="rId5"/>
    <p:sldId id="414" r:id="rId6"/>
    <p:sldId id="412" r:id="rId7"/>
    <p:sldId id="413" r:id="rId8"/>
    <p:sldId id="390" r:id="rId9"/>
    <p:sldId id="397" r:id="rId10"/>
    <p:sldId id="415" r:id="rId11"/>
    <p:sldId id="416" r:id="rId12"/>
    <p:sldId id="417" r:id="rId13"/>
    <p:sldId id="418" r:id="rId14"/>
    <p:sldId id="419" r:id="rId15"/>
    <p:sldId id="400" r:id="rId16"/>
    <p:sldId id="380" r:id="rId17"/>
    <p:sldId id="381" r:id="rId18"/>
    <p:sldId id="382" r:id="rId19"/>
    <p:sldId id="383" r:id="rId20"/>
    <p:sldId id="384" r:id="rId21"/>
    <p:sldId id="378" r:id="rId22"/>
    <p:sldId id="365" r:id="rId23"/>
    <p:sldId id="386" r:id="rId24"/>
    <p:sldId id="411" r:id="rId25"/>
    <p:sldId id="401" r:id="rId26"/>
    <p:sldId id="402" r:id="rId27"/>
    <p:sldId id="403" r:id="rId28"/>
    <p:sldId id="404" r:id="rId29"/>
    <p:sldId id="405" r:id="rId30"/>
    <p:sldId id="406" r:id="rId31"/>
    <p:sldId id="408" r:id="rId32"/>
    <p:sldId id="409" r:id="rId33"/>
    <p:sldId id="410" r:id="rId34"/>
    <p:sldId id="370" r:id="rId35"/>
    <p:sldId id="364" r:id="rId36"/>
  </p:sldIdLst>
  <p:sldSz cx="9144000" cy="6858000" type="screen4x3"/>
  <p:notesSz cx="6794500" cy="9931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758E"/>
    <a:srgbClr val="703841"/>
    <a:srgbClr val="512930"/>
    <a:srgbClr val="3B3B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1813" autoAdjust="0"/>
  </p:normalViewPr>
  <p:slideViewPr>
    <p:cSldViewPr>
      <p:cViewPr>
        <p:scale>
          <a:sx n="70" d="100"/>
          <a:sy n="70" d="100"/>
        </p:scale>
        <p:origin x="-1290" y="114"/>
      </p:cViewPr>
      <p:guideLst>
        <p:guide orient="horz" pos="2160"/>
        <p:guide pos="2880"/>
      </p:guideLst>
    </p:cSldViewPr>
  </p:slideViewPr>
  <p:notesTextViewPr>
    <p:cViewPr>
      <p:scale>
        <a:sx n="1" d="1"/>
        <a:sy n="1" d="1"/>
      </p:scale>
      <p:origin x="0" y="0"/>
    </p:cViewPr>
  </p:notesTextViewPr>
  <p:sorterViewPr>
    <p:cViewPr>
      <p:scale>
        <a:sx n="100" d="100"/>
        <a:sy n="100" d="100"/>
      </p:scale>
      <p:origin x="0" y="56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harts/_rels/chart1.xml.rels><?xml version="1.0" encoding="UTF-8" standalone="yes"?>
<Relationships xmlns="http://schemas.openxmlformats.org/package/2006/relationships"><Relationship Id="rId1" Type="http://schemas.openxmlformats.org/officeDocument/2006/relationships/oleObject" Target="file:///D:\Datos\Medio%20Ambiente\SPIRE\Copia%20de%2016092014_SPIRE%20winning%20calls%20info%202014.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file:///\\Rutherford\cefic\Dept\RESEARCH%20AND%20INNOVATION\A.SPIRE\Admin\Membership\By%20sector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brussels.cefic\dfs\Dept\RESEARCH%20AND%20INNOVATION\A.SPIRE\Admin\Membership\!By%20secto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SPIRE members </a:t>
            </a:r>
            <a:r>
              <a:rPr lang="en-US" dirty="0"/>
              <a:t>Grant 35</a:t>
            </a:r>
            <a:r>
              <a:rPr lang="en-US" dirty="0" smtClean="0"/>
              <a:t>% (funded proposals)</a:t>
            </a:r>
            <a:endParaRPr lang="en-US" dirty="0"/>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dLbls>
          <c:dLblPos val="ctr"/>
          <c:showLegendKey val="0"/>
          <c:showVal val="1"/>
          <c:showCatName val="0"/>
          <c:showSerName val="0"/>
          <c:showPercent val="0"/>
          <c:showBubbleSize val="0"/>
          <c:showLeaderLines val="1"/>
        </c:dLbls>
      </c:pie3DChart>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[SPIRE_Ranked list_FINAL.xlsx]Stat!PivotTable9</c:name>
    <c:fmtId val="-1"/>
  </c:pivotSource>
  <c:chart>
    <c:title>
      <c:tx>
        <c:rich>
          <a:bodyPr/>
          <a:lstStyle/>
          <a:p>
            <a:pPr algn="l">
              <a:defRPr/>
            </a:pPr>
            <a:r>
              <a:rPr lang="en-US" sz="1800" b="1" i="0" baseline="0">
                <a:effectLst/>
              </a:rPr>
              <a:t>Number of participants by country</a:t>
            </a:r>
            <a:endParaRPr lang="en-GB">
              <a:effectLst/>
            </a:endParaRPr>
          </a:p>
          <a:p>
            <a:pPr algn="l">
              <a:defRPr/>
            </a:pPr>
            <a:r>
              <a:rPr lang="en-US" sz="1800" b="1" i="0" baseline="0">
                <a:effectLst/>
              </a:rPr>
              <a:t>Main List</a:t>
            </a:r>
            <a:endParaRPr lang="en-US"/>
          </a:p>
        </c:rich>
      </c:tx>
      <c:layout>
        <c:manualLayout>
          <c:xMode val="edge"/>
          <c:yMode val="edge"/>
          <c:x val="5.0351651275615084E-2"/>
          <c:y val="1.7282541837042593E-2"/>
        </c:manualLayout>
      </c:layout>
      <c:overlay val="0"/>
    </c:title>
    <c:autoTitleDeleted val="0"/>
    <c:pivotFmts>
      <c:pivotFmt>
        <c:idx val="0"/>
        <c:spPr>
          <a:solidFill>
            <a:schemeClr val="accent5">
              <a:lumMod val="75000"/>
            </a:schemeClr>
          </a:solidFill>
        </c:spPr>
        <c:marker>
          <c:symbol val="none"/>
        </c:marker>
      </c:pivotFmt>
      <c:pivotFmt>
        <c:idx val="1"/>
        <c:spPr>
          <a:solidFill>
            <a:schemeClr val="accent5">
              <a:lumMod val="75000"/>
            </a:schemeClr>
          </a:solidFill>
        </c:spPr>
        <c:marker>
          <c:symbol val="none"/>
        </c:marker>
      </c:pivotFmt>
      <c:pivotFmt>
        <c:idx val="2"/>
        <c:spPr>
          <a:solidFill>
            <a:schemeClr val="accent5">
              <a:lumMod val="75000"/>
            </a:schemeClr>
          </a:solidFill>
        </c:spPr>
        <c:marker>
          <c:symbol val="none"/>
        </c:marker>
      </c:pivotFmt>
    </c:pivotFmts>
    <c:plotArea>
      <c:layout/>
      <c:barChart>
        <c:barDir val="col"/>
        <c:grouping val="clustered"/>
        <c:varyColors val="0"/>
        <c:ser>
          <c:idx val="0"/>
          <c:order val="0"/>
          <c:tx>
            <c:strRef>
              <c:f>Stat!$B$3</c:f>
              <c:strCache>
                <c:ptCount val="1"/>
                <c:pt idx="0">
                  <c:v>Total</c:v>
                </c:pt>
              </c:strCache>
            </c:strRef>
          </c:tx>
          <c:spPr>
            <a:solidFill>
              <a:schemeClr val="accent5">
                <a:lumMod val="75000"/>
              </a:schemeClr>
            </a:solidFill>
          </c:spPr>
          <c:invertIfNegative val="0"/>
          <c:cat>
            <c:strRef>
              <c:f>Stat!$A$4:$A$24</c:f>
              <c:strCache>
                <c:ptCount val="20"/>
                <c:pt idx="0">
                  <c:v>BE</c:v>
                </c:pt>
                <c:pt idx="1">
                  <c:v>CH</c:v>
                </c:pt>
                <c:pt idx="2">
                  <c:v>CZ</c:v>
                </c:pt>
                <c:pt idx="3">
                  <c:v>DE</c:v>
                </c:pt>
                <c:pt idx="4">
                  <c:v>EE</c:v>
                </c:pt>
                <c:pt idx="5">
                  <c:v>EL</c:v>
                </c:pt>
                <c:pt idx="6">
                  <c:v>ES</c:v>
                </c:pt>
                <c:pt idx="7">
                  <c:v>FI</c:v>
                </c:pt>
                <c:pt idx="8">
                  <c:v>FR</c:v>
                </c:pt>
                <c:pt idx="9">
                  <c:v>IE</c:v>
                </c:pt>
                <c:pt idx="10">
                  <c:v>IL</c:v>
                </c:pt>
                <c:pt idx="11">
                  <c:v>IS</c:v>
                </c:pt>
                <c:pt idx="12">
                  <c:v>IT</c:v>
                </c:pt>
                <c:pt idx="13">
                  <c:v>NL</c:v>
                </c:pt>
                <c:pt idx="14">
                  <c:v>NO</c:v>
                </c:pt>
                <c:pt idx="15">
                  <c:v>PL</c:v>
                </c:pt>
                <c:pt idx="16">
                  <c:v>SE</c:v>
                </c:pt>
                <c:pt idx="17">
                  <c:v>SI</c:v>
                </c:pt>
                <c:pt idx="18">
                  <c:v>SK</c:v>
                </c:pt>
                <c:pt idx="19">
                  <c:v>UK</c:v>
                </c:pt>
              </c:strCache>
            </c:strRef>
          </c:cat>
          <c:val>
            <c:numRef>
              <c:f>Stat!$B$4:$B$24</c:f>
              <c:numCache>
                <c:formatCode>General</c:formatCode>
                <c:ptCount val="20"/>
                <c:pt idx="0">
                  <c:v>6</c:v>
                </c:pt>
                <c:pt idx="1">
                  <c:v>2</c:v>
                </c:pt>
                <c:pt idx="2">
                  <c:v>1</c:v>
                </c:pt>
                <c:pt idx="3">
                  <c:v>30</c:v>
                </c:pt>
                <c:pt idx="4">
                  <c:v>1</c:v>
                </c:pt>
                <c:pt idx="5">
                  <c:v>3</c:v>
                </c:pt>
                <c:pt idx="6">
                  <c:v>13</c:v>
                </c:pt>
                <c:pt idx="7">
                  <c:v>9</c:v>
                </c:pt>
                <c:pt idx="8">
                  <c:v>13</c:v>
                </c:pt>
                <c:pt idx="9">
                  <c:v>1</c:v>
                </c:pt>
                <c:pt idx="10">
                  <c:v>1</c:v>
                </c:pt>
                <c:pt idx="11">
                  <c:v>1</c:v>
                </c:pt>
                <c:pt idx="12">
                  <c:v>6</c:v>
                </c:pt>
                <c:pt idx="13">
                  <c:v>4</c:v>
                </c:pt>
                <c:pt idx="14">
                  <c:v>3</c:v>
                </c:pt>
                <c:pt idx="15">
                  <c:v>4</c:v>
                </c:pt>
                <c:pt idx="16">
                  <c:v>11</c:v>
                </c:pt>
                <c:pt idx="17">
                  <c:v>1</c:v>
                </c:pt>
                <c:pt idx="18">
                  <c:v>1</c:v>
                </c:pt>
                <c:pt idx="19">
                  <c:v>12</c:v>
                </c:pt>
              </c:numCache>
            </c:numRef>
          </c:val>
        </c:ser>
        <c:dLbls>
          <c:showLegendKey val="0"/>
          <c:showVal val="0"/>
          <c:showCatName val="0"/>
          <c:showSerName val="0"/>
          <c:showPercent val="0"/>
          <c:showBubbleSize val="0"/>
        </c:dLbls>
        <c:gapWidth val="23"/>
        <c:axId val="96057984"/>
        <c:axId val="96063872"/>
      </c:barChart>
      <c:catAx>
        <c:axId val="96057984"/>
        <c:scaling>
          <c:orientation val="minMax"/>
        </c:scaling>
        <c:delete val="0"/>
        <c:axPos val="b"/>
        <c:majorTickMark val="out"/>
        <c:minorTickMark val="none"/>
        <c:tickLblPos val="nextTo"/>
        <c:crossAx val="96063872"/>
        <c:crosses val="autoZero"/>
        <c:auto val="1"/>
        <c:lblAlgn val="ctr"/>
        <c:lblOffset val="100"/>
        <c:noMultiLvlLbl val="0"/>
      </c:catAx>
      <c:valAx>
        <c:axId val="96063872"/>
        <c:scaling>
          <c:orientation val="minMax"/>
        </c:scaling>
        <c:delete val="0"/>
        <c:axPos val="l"/>
        <c:majorGridlines/>
        <c:numFmt formatCode="General" sourceLinked="1"/>
        <c:majorTickMark val="out"/>
        <c:minorTickMark val="none"/>
        <c:tickLblPos val="nextTo"/>
        <c:crossAx val="96057984"/>
        <c:crosses val="autoZero"/>
        <c:crossBetween val="between"/>
      </c:valAx>
    </c:plotArea>
    <c:plotVisOnly val="1"/>
    <c:dispBlanksAs val="gap"/>
    <c:showDLblsOverMax val="0"/>
  </c:chart>
  <c:externalData r:id="rId2">
    <c:autoUpdate val="0"/>
  </c:externalData>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a:t>Membership by countries</a:t>
            </a:r>
          </a:p>
        </c:rich>
      </c:tx>
      <c:layout/>
      <c:overlay val="0"/>
    </c:title>
    <c:autoTitleDeleted val="0"/>
    <c:plotArea>
      <c:layout>
        <c:manualLayout>
          <c:layoutTarget val="inner"/>
          <c:xMode val="edge"/>
          <c:yMode val="edge"/>
          <c:x val="7.7784911060040374E-2"/>
          <c:y val="0.12257463561735635"/>
          <c:w val="0.91020274054570505"/>
          <c:h val="0.55511811023622049"/>
        </c:manualLayout>
      </c:layout>
      <c:barChart>
        <c:barDir val="col"/>
        <c:grouping val="clustered"/>
        <c:varyColors val="0"/>
        <c:dLbls>
          <c:showLegendKey val="0"/>
          <c:showVal val="0"/>
          <c:showCatName val="0"/>
          <c:showSerName val="0"/>
          <c:showPercent val="0"/>
          <c:showBubbleSize val="0"/>
        </c:dLbls>
        <c:gapWidth val="150"/>
        <c:axId val="96474240"/>
        <c:axId val="96475776"/>
      </c:barChart>
      <c:catAx>
        <c:axId val="96474240"/>
        <c:scaling>
          <c:orientation val="minMax"/>
        </c:scaling>
        <c:delete val="0"/>
        <c:axPos val="b"/>
        <c:majorTickMark val="out"/>
        <c:minorTickMark val="none"/>
        <c:tickLblPos val="nextTo"/>
        <c:crossAx val="96475776"/>
        <c:crosses val="autoZero"/>
        <c:auto val="1"/>
        <c:lblAlgn val="ctr"/>
        <c:lblOffset val="100"/>
        <c:noMultiLvlLbl val="0"/>
      </c:catAx>
      <c:valAx>
        <c:axId val="96475776"/>
        <c:scaling>
          <c:orientation val="minMax"/>
        </c:scaling>
        <c:delete val="0"/>
        <c:axPos val="l"/>
        <c:numFmt formatCode="General" sourceLinked="1"/>
        <c:majorTickMark val="out"/>
        <c:minorTickMark val="none"/>
        <c:tickLblPos val="nextTo"/>
        <c:crossAx val="9647424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A.SPIRE membership by countries</a:t>
            </a:r>
          </a:p>
        </c:rich>
      </c:tx>
      <c:layout/>
      <c:overlay val="0"/>
    </c:title>
    <c:autoTitleDeleted val="0"/>
    <c:plotArea>
      <c:layout/>
      <c:barChart>
        <c:barDir val="col"/>
        <c:grouping val="clustered"/>
        <c:varyColors val="0"/>
        <c:ser>
          <c:idx val="0"/>
          <c:order val="0"/>
          <c:tx>
            <c:strRef>
              <c:f>'countries table'!$B$1</c:f>
              <c:strCache>
                <c:ptCount val="1"/>
                <c:pt idx="0">
                  <c:v>Number of members</c:v>
                </c:pt>
              </c:strCache>
            </c:strRef>
          </c:tx>
          <c:invertIfNegative val="0"/>
          <c:dPt>
            <c:idx val="0"/>
            <c:invertIfNegative val="0"/>
            <c:bubble3D val="0"/>
            <c:spPr>
              <a:solidFill>
                <a:schemeClr val="accent1"/>
              </a:solidFill>
            </c:spPr>
          </c:dPt>
          <c:cat>
            <c:strRef>
              <c:f>'countries table'!$A$2:$A$20</c:f>
              <c:strCache>
                <c:ptCount val="19"/>
                <c:pt idx="0">
                  <c:v>Germany</c:v>
                </c:pt>
                <c:pt idx="1">
                  <c:v>Belgium</c:v>
                </c:pt>
                <c:pt idx="2">
                  <c:v>France</c:v>
                </c:pt>
                <c:pt idx="3">
                  <c:v>Netherlands</c:v>
                </c:pt>
                <c:pt idx="4">
                  <c:v>Spain</c:v>
                </c:pt>
                <c:pt idx="5">
                  <c:v>Sweden</c:v>
                </c:pt>
                <c:pt idx="6">
                  <c:v>United Kingdom</c:v>
                </c:pt>
                <c:pt idx="7">
                  <c:v>Italy</c:v>
                </c:pt>
                <c:pt idx="8">
                  <c:v>Norway</c:v>
                </c:pt>
                <c:pt idx="9">
                  <c:v>Switzerland</c:v>
                </c:pt>
                <c:pt idx="10">
                  <c:v>Finland</c:v>
                </c:pt>
                <c:pt idx="11">
                  <c:v>Greece</c:v>
                </c:pt>
                <c:pt idx="12">
                  <c:v>Ireland</c:v>
                </c:pt>
                <c:pt idx="13">
                  <c:v>Luxembourg</c:v>
                </c:pt>
                <c:pt idx="14">
                  <c:v>Austria</c:v>
                </c:pt>
                <c:pt idx="15">
                  <c:v>Lithuania</c:v>
                </c:pt>
                <c:pt idx="16">
                  <c:v>Poland</c:v>
                </c:pt>
                <c:pt idx="17">
                  <c:v>Portugal</c:v>
                </c:pt>
                <c:pt idx="18">
                  <c:v>Slovenia</c:v>
                </c:pt>
              </c:strCache>
            </c:strRef>
          </c:cat>
          <c:val>
            <c:numRef>
              <c:f>'countries table'!$B$2:$B$20</c:f>
              <c:numCache>
                <c:formatCode>General</c:formatCode>
                <c:ptCount val="19"/>
                <c:pt idx="0">
                  <c:v>17</c:v>
                </c:pt>
                <c:pt idx="1">
                  <c:v>16</c:v>
                </c:pt>
                <c:pt idx="2">
                  <c:v>11</c:v>
                </c:pt>
                <c:pt idx="3">
                  <c:v>11</c:v>
                </c:pt>
                <c:pt idx="4">
                  <c:v>10</c:v>
                </c:pt>
                <c:pt idx="5">
                  <c:v>6</c:v>
                </c:pt>
                <c:pt idx="6">
                  <c:v>6</c:v>
                </c:pt>
                <c:pt idx="7">
                  <c:v>4</c:v>
                </c:pt>
                <c:pt idx="8">
                  <c:v>4</c:v>
                </c:pt>
                <c:pt idx="9">
                  <c:v>4</c:v>
                </c:pt>
                <c:pt idx="10">
                  <c:v>3</c:v>
                </c:pt>
                <c:pt idx="11">
                  <c:v>2</c:v>
                </c:pt>
                <c:pt idx="12">
                  <c:v>2</c:v>
                </c:pt>
                <c:pt idx="13">
                  <c:v>2</c:v>
                </c:pt>
                <c:pt idx="14">
                  <c:v>1</c:v>
                </c:pt>
                <c:pt idx="15">
                  <c:v>1</c:v>
                </c:pt>
                <c:pt idx="16">
                  <c:v>1</c:v>
                </c:pt>
                <c:pt idx="17">
                  <c:v>1</c:v>
                </c:pt>
                <c:pt idx="18">
                  <c:v>1</c:v>
                </c:pt>
              </c:numCache>
            </c:numRef>
          </c:val>
        </c:ser>
        <c:dLbls>
          <c:showLegendKey val="0"/>
          <c:showVal val="0"/>
          <c:showCatName val="0"/>
          <c:showSerName val="0"/>
          <c:showPercent val="0"/>
          <c:showBubbleSize val="0"/>
        </c:dLbls>
        <c:gapWidth val="150"/>
        <c:axId val="96828032"/>
        <c:axId val="96829824"/>
      </c:barChart>
      <c:catAx>
        <c:axId val="96828032"/>
        <c:scaling>
          <c:orientation val="minMax"/>
        </c:scaling>
        <c:delete val="0"/>
        <c:axPos val="b"/>
        <c:majorTickMark val="out"/>
        <c:minorTickMark val="none"/>
        <c:tickLblPos val="nextTo"/>
        <c:crossAx val="96829824"/>
        <c:crosses val="autoZero"/>
        <c:auto val="1"/>
        <c:lblAlgn val="ctr"/>
        <c:lblOffset val="100"/>
        <c:noMultiLvlLbl val="0"/>
      </c:catAx>
      <c:valAx>
        <c:axId val="96829824"/>
        <c:scaling>
          <c:orientation val="minMax"/>
        </c:scaling>
        <c:delete val="0"/>
        <c:axPos val="l"/>
        <c:majorGridlines/>
        <c:numFmt formatCode="General" sourceLinked="1"/>
        <c:majorTickMark val="out"/>
        <c:minorTickMark val="none"/>
        <c:tickLblPos val="nextTo"/>
        <c:crossAx val="96828032"/>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FADD61C3-1366-4042-8042-FB3578E602D4}" type="datetimeFigureOut">
              <a:rPr lang="fr-BE" smtClean="0"/>
              <a:t>21/01/2015</a:t>
            </a:fld>
            <a:endParaRPr lang="fr-BE"/>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53CA3EDA-0E73-4193-8691-8812B2BEF2D0}" type="slidenum">
              <a:rPr lang="fr-BE" smtClean="0"/>
              <a:t>‹#›</a:t>
            </a:fld>
            <a:endParaRPr lang="fr-BE"/>
          </a:p>
        </p:txBody>
      </p:sp>
    </p:spTree>
    <p:extLst>
      <p:ext uri="{BB962C8B-B14F-4D97-AF65-F5344CB8AC3E}">
        <p14:creationId xmlns:p14="http://schemas.microsoft.com/office/powerpoint/2010/main" val="50305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a:xfrm>
            <a:off x="-14093869" y="-12812541"/>
            <a:ext cx="16497109" cy="13566018"/>
          </a:xfrm>
        </p:spPr>
      </p:sp>
      <p:sp>
        <p:nvSpPr>
          <p:cNvPr id="19459" name="Notizenplatzhalter 2"/>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smtClean="0"/>
          </a:p>
        </p:txBody>
      </p:sp>
      <p:sp>
        <p:nvSpPr>
          <p:cNvPr id="19460" name="Foliennummernplatzhalter 3"/>
          <p:cNvSpPr>
            <a:spLocks noGrp="1"/>
          </p:cNvSpPr>
          <p:nvPr>
            <p:ph type="sldNum" sz="quarter" idx="4294967295"/>
          </p:nvPr>
        </p:nvSpPr>
        <p:spPr bwMode="auto">
          <a:xfrm>
            <a:off x="3851790" y="9434830"/>
            <a:ext cx="2942710" cy="4965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567F574-7519-4FB5-B284-A42D2C083F73}" type="slidenum">
              <a:rPr lang="fr-FR" altLang="fr-FR">
                <a:solidFill>
                  <a:srgbClr val="000000"/>
                </a:solidFill>
              </a:rPr>
              <a:pPr/>
              <a:t>5</a:t>
            </a:fld>
            <a:endParaRPr lang="fr-FR" altLang="fr-F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p:cNvSpPr>
          <p:nvPr>
            <p:ph type="sldImg"/>
          </p:nvPr>
        </p:nvSpPr>
        <p:spPr>
          <a:ln/>
        </p:spPr>
      </p:sp>
      <p:sp>
        <p:nvSpPr>
          <p:cNvPr id="19458" name="Notizenplatzhalter 2"/>
          <p:cNvSpPr>
            <a:spLocks noGrp="1"/>
          </p:cNvSpPr>
          <p:nvPr>
            <p:ph type="body" idx="1"/>
          </p:nvPr>
        </p:nvSpPr>
        <p:spPr>
          <a:noFill/>
          <a:ln/>
        </p:spPr>
        <p:txBody>
          <a:bodyPr/>
          <a:lstStyle/>
          <a:p>
            <a:endParaRPr lang="en-US" dirty="0" smtClean="0"/>
          </a:p>
        </p:txBody>
      </p:sp>
      <p:sp>
        <p:nvSpPr>
          <p:cNvPr id="19459" name="Foliennummernplatzhalter 3"/>
          <p:cNvSpPr>
            <a:spLocks noGrp="1"/>
          </p:cNvSpPr>
          <p:nvPr>
            <p:ph type="sldNum" sz="quarter" idx="5"/>
          </p:nvPr>
        </p:nvSpPr>
        <p:spPr>
          <a:xfrm>
            <a:off x="3851326" y="9434909"/>
            <a:ext cx="2943174" cy="496491"/>
          </a:xfrm>
          <a:noFill/>
        </p:spPr>
        <p:txBody>
          <a:bodyPr/>
          <a:lstStyle/>
          <a:p>
            <a:fld id="{714FE74F-C009-44C7-9A85-168BBB14A9BE}" type="slidenum">
              <a:rPr lang="fr-FR" altLang="fr-FR" smtClean="0">
                <a:solidFill>
                  <a:srgbClr val="000000"/>
                </a:solidFill>
              </a:rPr>
              <a:pPr/>
              <a:t>16</a:t>
            </a:fld>
            <a:endParaRPr lang="fr-FR" altLang="fr-FR"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p:cNvSpPr>
          <p:nvPr>
            <p:ph type="sldImg"/>
          </p:nvPr>
        </p:nvSpPr>
        <p:spPr>
          <a:ln/>
        </p:spPr>
      </p:sp>
      <p:sp>
        <p:nvSpPr>
          <p:cNvPr id="19458" name="Notizenplatzhalter 2"/>
          <p:cNvSpPr>
            <a:spLocks noGrp="1"/>
          </p:cNvSpPr>
          <p:nvPr>
            <p:ph type="body" idx="1"/>
          </p:nvPr>
        </p:nvSpPr>
        <p:spPr>
          <a:noFill/>
          <a:ln/>
        </p:spPr>
        <p:txBody>
          <a:bodyPr/>
          <a:lstStyle/>
          <a:p>
            <a:endParaRPr lang="en-US" dirty="0" smtClean="0"/>
          </a:p>
        </p:txBody>
      </p:sp>
      <p:sp>
        <p:nvSpPr>
          <p:cNvPr id="19459" name="Foliennummernplatzhalter 3"/>
          <p:cNvSpPr>
            <a:spLocks noGrp="1"/>
          </p:cNvSpPr>
          <p:nvPr>
            <p:ph type="sldNum" sz="quarter" idx="5"/>
          </p:nvPr>
        </p:nvSpPr>
        <p:spPr>
          <a:xfrm>
            <a:off x="3851326" y="9434909"/>
            <a:ext cx="2943174" cy="496491"/>
          </a:xfrm>
          <a:noFill/>
        </p:spPr>
        <p:txBody>
          <a:bodyPr/>
          <a:lstStyle/>
          <a:p>
            <a:fld id="{714FE74F-C009-44C7-9A85-168BBB14A9BE}" type="slidenum">
              <a:rPr lang="fr-FR" altLang="fr-FR" smtClean="0">
                <a:solidFill>
                  <a:srgbClr val="000000"/>
                </a:solidFill>
              </a:rPr>
              <a:pPr/>
              <a:t>17</a:t>
            </a:fld>
            <a:endParaRPr lang="fr-FR" altLang="fr-FR"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p:cNvSpPr>
          <p:nvPr>
            <p:ph type="sldImg"/>
          </p:nvPr>
        </p:nvSpPr>
        <p:spPr>
          <a:ln/>
        </p:spPr>
      </p:sp>
      <p:sp>
        <p:nvSpPr>
          <p:cNvPr id="19458" name="Notizenplatzhalter 2"/>
          <p:cNvSpPr>
            <a:spLocks noGrp="1"/>
          </p:cNvSpPr>
          <p:nvPr>
            <p:ph type="body" idx="1"/>
          </p:nvPr>
        </p:nvSpPr>
        <p:spPr>
          <a:noFill/>
          <a:ln/>
        </p:spPr>
        <p:txBody>
          <a:bodyPr/>
          <a:lstStyle/>
          <a:p>
            <a:endParaRPr lang="en-US" dirty="0" smtClean="0"/>
          </a:p>
        </p:txBody>
      </p:sp>
      <p:sp>
        <p:nvSpPr>
          <p:cNvPr id="19459" name="Foliennummernplatzhalter 3"/>
          <p:cNvSpPr>
            <a:spLocks noGrp="1"/>
          </p:cNvSpPr>
          <p:nvPr>
            <p:ph type="sldNum" sz="quarter" idx="5"/>
          </p:nvPr>
        </p:nvSpPr>
        <p:spPr>
          <a:xfrm>
            <a:off x="3851326" y="9434909"/>
            <a:ext cx="2943174" cy="496491"/>
          </a:xfrm>
          <a:noFill/>
        </p:spPr>
        <p:txBody>
          <a:bodyPr/>
          <a:lstStyle/>
          <a:p>
            <a:fld id="{714FE74F-C009-44C7-9A85-168BBB14A9BE}" type="slidenum">
              <a:rPr lang="fr-FR" altLang="fr-FR" smtClean="0">
                <a:solidFill>
                  <a:srgbClr val="000000"/>
                </a:solidFill>
              </a:rPr>
              <a:pPr/>
              <a:t>18</a:t>
            </a:fld>
            <a:endParaRPr lang="fr-FR" altLang="fr-FR"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p:cNvSpPr>
          <p:nvPr>
            <p:ph type="sldImg"/>
          </p:nvPr>
        </p:nvSpPr>
        <p:spPr>
          <a:ln/>
        </p:spPr>
      </p:sp>
      <p:sp>
        <p:nvSpPr>
          <p:cNvPr id="19458" name="Notizenplatzhalter 2"/>
          <p:cNvSpPr>
            <a:spLocks noGrp="1"/>
          </p:cNvSpPr>
          <p:nvPr>
            <p:ph type="body" idx="1"/>
          </p:nvPr>
        </p:nvSpPr>
        <p:spPr>
          <a:noFill/>
          <a:ln/>
        </p:spPr>
        <p:txBody>
          <a:bodyPr/>
          <a:lstStyle/>
          <a:p>
            <a:endParaRPr lang="en-US" dirty="0" smtClean="0"/>
          </a:p>
        </p:txBody>
      </p:sp>
      <p:sp>
        <p:nvSpPr>
          <p:cNvPr id="19459" name="Foliennummernplatzhalter 3"/>
          <p:cNvSpPr>
            <a:spLocks noGrp="1"/>
          </p:cNvSpPr>
          <p:nvPr>
            <p:ph type="sldNum" sz="quarter" idx="5"/>
          </p:nvPr>
        </p:nvSpPr>
        <p:spPr>
          <a:xfrm>
            <a:off x="3851326" y="9434909"/>
            <a:ext cx="2943174" cy="496491"/>
          </a:xfrm>
          <a:noFill/>
        </p:spPr>
        <p:txBody>
          <a:bodyPr/>
          <a:lstStyle/>
          <a:p>
            <a:fld id="{714FE74F-C009-44C7-9A85-168BBB14A9BE}" type="slidenum">
              <a:rPr lang="fr-FR" altLang="fr-FR" smtClean="0">
                <a:solidFill>
                  <a:srgbClr val="000000"/>
                </a:solidFill>
              </a:rPr>
              <a:pPr/>
              <a:t>20</a:t>
            </a:fld>
            <a:endParaRPr lang="fr-FR" altLang="fr-FR"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p:cNvSpPr>
          <p:nvPr>
            <p:ph type="sldImg"/>
          </p:nvPr>
        </p:nvSpPr>
        <p:spPr>
          <a:ln/>
        </p:spPr>
      </p:sp>
      <p:sp>
        <p:nvSpPr>
          <p:cNvPr id="19458" name="Notizenplatzhalter 2"/>
          <p:cNvSpPr>
            <a:spLocks noGrp="1"/>
          </p:cNvSpPr>
          <p:nvPr>
            <p:ph type="body" idx="1"/>
          </p:nvPr>
        </p:nvSpPr>
        <p:spPr>
          <a:noFill/>
          <a:ln/>
        </p:spPr>
        <p:txBody>
          <a:bodyPr/>
          <a:lstStyle/>
          <a:p>
            <a:endParaRPr lang="en-US" dirty="0" smtClean="0"/>
          </a:p>
        </p:txBody>
      </p:sp>
      <p:sp>
        <p:nvSpPr>
          <p:cNvPr id="19459" name="Foliennummernplatzhalter 3"/>
          <p:cNvSpPr>
            <a:spLocks noGrp="1"/>
          </p:cNvSpPr>
          <p:nvPr>
            <p:ph type="sldNum" sz="quarter" idx="5"/>
          </p:nvPr>
        </p:nvSpPr>
        <p:spPr>
          <a:xfrm>
            <a:off x="3851326" y="9434909"/>
            <a:ext cx="2943174" cy="496491"/>
          </a:xfrm>
          <a:noFill/>
        </p:spPr>
        <p:txBody>
          <a:bodyPr/>
          <a:lstStyle/>
          <a:p>
            <a:fld id="{714FE74F-C009-44C7-9A85-168BBB14A9BE}" type="slidenum">
              <a:rPr lang="fr-FR" altLang="fr-FR" smtClean="0">
                <a:solidFill>
                  <a:srgbClr val="000000"/>
                </a:solidFill>
              </a:rPr>
              <a:pPr/>
              <a:t>21</a:t>
            </a:fld>
            <a:endParaRPr lang="fr-FR" altLang="fr-FR"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p:cNvSpPr>
          <p:nvPr>
            <p:ph type="sldImg"/>
          </p:nvPr>
        </p:nvSpPr>
        <p:spPr>
          <a:ln/>
        </p:spPr>
      </p:sp>
      <p:sp>
        <p:nvSpPr>
          <p:cNvPr id="19458" name="Notizenplatzhalter 2"/>
          <p:cNvSpPr>
            <a:spLocks noGrp="1"/>
          </p:cNvSpPr>
          <p:nvPr>
            <p:ph type="body" idx="1"/>
          </p:nvPr>
        </p:nvSpPr>
        <p:spPr>
          <a:noFill/>
          <a:ln/>
        </p:spPr>
        <p:txBody>
          <a:bodyPr/>
          <a:lstStyle/>
          <a:p>
            <a:endParaRPr lang="en-US" dirty="0" smtClean="0"/>
          </a:p>
        </p:txBody>
      </p:sp>
      <p:sp>
        <p:nvSpPr>
          <p:cNvPr id="19459" name="Foliennummernplatzhalter 3"/>
          <p:cNvSpPr>
            <a:spLocks noGrp="1"/>
          </p:cNvSpPr>
          <p:nvPr>
            <p:ph type="sldNum" sz="quarter" idx="5"/>
          </p:nvPr>
        </p:nvSpPr>
        <p:spPr>
          <a:xfrm>
            <a:off x="3851326" y="9434909"/>
            <a:ext cx="2943174" cy="496491"/>
          </a:xfrm>
          <a:noFill/>
        </p:spPr>
        <p:txBody>
          <a:bodyPr/>
          <a:lstStyle/>
          <a:p>
            <a:fld id="{714FE74F-C009-44C7-9A85-168BBB14A9BE}" type="slidenum">
              <a:rPr lang="fr-FR" altLang="fr-FR" smtClean="0">
                <a:solidFill>
                  <a:srgbClr val="000000"/>
                </a:solidFill>
              </a:rPr>
              <a:pPr/>
              <a:t>22</a:t>
            </a:fld>
            <a:endParaRPr lang="fr-FR" altLang="fr-FR"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p:cNvSpPr>
          <p:nvPr>
            <p:ph type="sldImg"/>
          </p:nvPr>
        </p:nvSpPr>
        <p:spPr>
          <a:ln/>
        </p:spPr>
      </p:sp>
      <p:sp>
        <p:nvSpPr>
          <p:cNvPr id="19458" name="Notizenplatzhalter 2"/>
          <p:cNvSpPr>
            <a:spLocks noGrp="1"/>
          </p:cNvSpPr>
          <p:nvPr>
            <p:ph type="body" idx="1"/>
          </p:nvPr>
        </p:nvSpPr>
        <p:spPr>
          <a:noFill/>
          <a:ln/>
        </p:spPr>
        <p:txBody>
          <a:bodyPr/>
          <a:lstStyle/>
          <a:p>
            <a:endParaRPr lang="en-US" dirty="0" smtClean="0"/>
          </a:p>
        </p:txBody>
      </p:sp>
      <p:sp>
        <p:nvSpPr>
          <p:cNvPr id="19459" name="Foliennummernplatzhalter 3"/>
          <p:cNvSpPr>
            <a:spLocks noGrp="1"/>
          </p:cNvSpPr>
          <p:nvPr>
            <p:ph type="sldNum" sz="quarter" idx="5"/>
          </p:nvPr>
        </p:nvSpPr>
        <p:spPr>
          <a:xfrm>
            <a:off x="3851326" y="9434909"/>
            <a:ext cx="2943174" cy="496491"/>
          </a:xfrm>
          <a:noFill/>
        </p:spPr>
        <p:txBody>
          <a:bodyPr/>
          <a:lstStyle/>
          <a:p>
            <a:fld id="{714FE74F-C009-44C7-9A85-168BBB14A9BE}" type="slidenum">
              <a:rPr lang="fr-FR" altLang="fr-FR" smtClean="0">
                <a:solidFill>
                  <a:srgbClr val="000000"/>
                </a:solidFill>
              </a:rPr>
              <a:pPr/>
              <a:t>23</a:t>
            </a:fld>
            <a:endParaRPr lang="fr-FR" altLang="fr-FR"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p:cNvSpPr>
          <p:nvPr>
            <p:ph type="sldImg"/>
          </p:nvPr>
        </p:nvSpPr>
        <p:spPr>
          <a:ln/>
        </p:spPr>
      </p:sp>
      <p:sp>
        <p:nvSpPr>
          <p:cNvPr id="19458" name="Notizenplatzhalter 2"/>
          <p:cNvSpPr>
            <a:spLocks noGrp="1"/>
          </p:cNvSpPr>
          <p:nvPr>
            <p:ph type="body" idx="1"/>
          </p:nvPr>
        </p:nvSpPr>
        <p:spPr>
          <a:noFill/>
          <a:ln/>
        </p:spPr>
        <p:txBody>
          <a:bodyPr/>
          <a:lstStyle/>
          <a:p>
            <a:endParaRPr lang="en-US" dirty="0" smtClean="0"/>
          </a:p>
        </p:txBody>
      </p:sp>
      <p:sp>
        <p:nvSpPr>
          <p:cNvPr id="19459" name="Foliennummernplatzhalter 3"/>
          <p:cNvSpPr>
            <a:spLocks noGrp="1"/>
          </p:cNvSpPr>
          <p:nvPr>
            <p:ph type="sldNum" sz="quarter" idx="5"/>
          </p:nvPr>
        </p:nvSpPr>
        <p:spPr>
          <a:xfrm>
            <a:off x="3851326" y="9434909"/>
            <a:ext cx="2943174" cy="496491"/>
          </a:xfrm>
          <a:noFill/>
        </p:spPr>
        <p:txBody>
          <a:bodyPr/>
          <a:lstStyle/>
          <a:p>
            <a:fld id="{714FE74F-C009-44C7-9A85-168BBB14A9BE}" type="slidenum">
              <a:rPr lang="fr-FR" altLang="fr-FR" smtClean="0">
                <a:solidFill>
                  <a:srgbClr val="000000"/>
                </a:solidFill>
              </a:rPr>
              <a:pPr/>
              <a:t>24</a:t>
            </a:fld>
            <a:endParaRPr lang="fr-FR" altLang="fr-FR"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p:cNvSpPr>
          <p:nvPr>
            <p:ph type="sldImg"/>
          </p:nvPr>
        </p:nvSpPr>
        <p:spPr>
          <a:ln/>
        </p:spPr>
      </p:sp>
      <p:sp>
        <p:nvSpPr>
          <p:cNvPr id="19458" name="Notizenplatzhalter 2"/>
          <p:cNvSpPr>
            <a:spLocks noGrp="1"/>
          </p:cNvSpPr>
          <p:nvPr>
            <p:ph type="body" idx="1"/>
          </p:nvPr>
        </p:nvSpPr>
        <p:spPr>
          <a:noFill/>
          <a:ln/>
        </p:spPr>
        <p:txBody>
          <a:bodyPr/>
          <a:lstStyle/>
          <a:p>
            <a:endParaRPr lang="en-US" dirty="0" smtClean="0"/>
          </a:p>
        </p:txBody>
      </p:sp>
      <p:sp>
        <p:nvSpPr>
          <p:cNvPr id="19459" name="Foliennummernplatzhalter 3"/>
          <p:cNvSpPr>
            <a:spLocks noGrp="1"/>
          </p:cNvSpPr>
          <p:nvPr>
            <p:ph type="sldNum" sz="quarter" idx="5"/>
          </p:nvPr>
        </p:nvSpPr>
        <p:spPr>
          <a:xfrm>
            <a:off x="3851326" y="9434909"/>
            <a:ext cx="2943174" cy="496491"/>
          </a:xfrm>
          <a:noFill/>
        </p:spPr>
        <p:txBody>
          <a:bodyPr/>
          <a:lstStyle/>
          <a:p>
            <a:fld id="{714FE74F-C009-44C7-9A85-168BBB14A9BE}" type="slidenum">
              <a:rPr lang="fr-FR" altLang="fr-FR" smtClean="0">
                <a:solidFill>
                  <a:srgbClr val="000000"/>
                </a:solidFill>
              </a:rPr>
              <a:pPr/>
              <a:t>25</a:t>
            </a:fld>
            <a:endParaRPr lang="fr-FR" altLang="fr-FR"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p:cNvSpPr>
          <p:nvPr>
            <p:ph type="sldImg"/>
          </p:nvPr>
        </p:nvSpPr>
        <p:spPr>
          <a:ln/>
        </p:spPr>
      </p:sp>
      <p:sp>
        <p:nvSpPr>
          <p:cNvPr id="19458" name="Notizenplatzhalter 2"/>
          <p:cNvSpPr>
            <a:spLocks noGrp="1"/>
          </p:cNvSpPr>
          <p:nvPr>
            <p:ph type="body" idx="1"/>
          </p:nvPr>
        </p:nvSpPr>
        <p:spPr>
          <a:noFill/>
          <a:ln/>
        </p:spPr>
        <p:txBody>
          <a:bodyPr/>
          <a:lstStyle/>
          <a:p>
            <a:endParaRPr lang="en-US" dirty="0" smtClean="0"/>
          </a:p>
        </p:txBody>
      </p:sp>
      <p:sp>
        <p:nvSpPr>
          <p:cNvPr id="19459" name="Foliennummernplatzhalter 3"/>
          <p:cNvSpPr>
            <a:spLocks noGrp="1"/>
          </p:cNvSpPr>
          <p:nvPr>
            <p:ph type="sldNum" sz="quarter" idx="5"/>
          </p:nvPr>
        </p:nvSpPr>
        <p:spPr>
          <a:xfrm>
            <a:off x="3851326" y="9434909"/>
            <a:ext cx="2943174" cy="496491"/>
          </a:xfrm>
          <a:noFill/>
        </p:spPr>
        <p:txBody>
          <a:bodyPr/>
          <a:lstStyle/>
          <a:p>
            <a:fld id="{714FE74F-C009-44C7-9A85-168BBB14A9BE}" type="slidenum">
              <a:rPr lang="fr-FR" altLang="fr-FR" smtClean="0">
                <a:solidFill>
                  <a:srgbClr val="000000"/>
                </a:solidFill>
              </a:rPr>
              <a:pPr/>
              <a:t>26</a:t>
            </a:fld>
            <a:endParaRPr lang="fr-FR" altLang="fr-FR"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877" indent="-285722" eaLnBrk="0" hangingPunct="0">
              <a:defRPr sz="2400">
                <a:solidFill>
                  <a:schemeClr val="tx1"/>
                </a:solidFill>
                <a:latin typeface="Arial" charset="0"/>
              </a:defRPr>
            </a:lvl2pPr>
            <a:lvl3pPr marL="1142887" indent="-228578" eaLnBrk="0" hangingPunct="0">
              <a:defRPr sz="2400">
                <a:solidFill>
                  <a:schemeClr val="tx1"/>
                </a:solidFill>
                <a:latin typeface="Arial" charset="0"/>
              </a:defRPr>
            </a:lvl3pPr>
            <a:lvl4pPr marL="1600042" indent="-228578" eaLnBrk="0" hangingPunct="0">
              <a:defRPr sz="2400">
                <a:solidFill>
                  <a:schemeClr val="tx1"/>
                </a:solidFill>
                <a:latin typeface="Arial" charset="0"/>
              </a:defRPr>
            </a:lvl4pPr>
            <a:lvl5pPr marL="2057197" indent="-228578" eaLnBrk="0" hangingPunct="0">
              <a:defRPr sz="2400">
                <a:solidFill>
                  <a:schemeClr val="tx1"/>
                </a:solidFill>
                <a:latin typeface="Arial" charset="0"/>
              </a:defRPr>
            </a:lvl5pPr>
            <a:lvl6pPr marL="2514351" indent="-228578" eaLnBrk="0" fontAlgn="base" hangingPunct="0">
              <a:spcBef>
                <a:spcPct val="0"/>
              </a:spcBef>
              <a:spcAft>
                <a:spcPct val="0"/>
              </a:spcAft>
              <a:defRPr sz="2400">
                <a:solidFill>
                  <a:schemeClr val="tx1"/>
                </a:solidFill>
                <a:latin typeface="Arial" charset="0"/>
              </a:defRPr>
            </a:lvl6pPr>
            <a:lvl7pPr marL="2971506" indent="-228578" eaLnBrk="0" fontAlgn="base" hangingPunct="0">
              <a:spcBef>
                <a:spcPct val="0"/>
              </a:spcBef>
              <a:spcAft>
                <a:spcPct val="0"/>
              </a:spcAft>
              <a:defRPr sz="2400">
                <a:solidFill>
                  <a:schemeClr val="tx1"/>
                </a:solidFill>
                <a:latin typeface="Arial" charset="0"/>
              </a:defRPr>
            </a:lvl7pPr>
            <a:lvl8pPr marL="3428661" indent="-228578" eaLnBrk="0" fontAlgn="base" hangingPunct="0">
              <a:spcBef>
                <a:spcPct val="0"/>
              </a:spcBef>
              <a:spcAft>
                <a:spcPct val="0"/>
              </a:spcAft>
              <a:defRPr sz="2400">
                <a:solidFill>
                  <a:schemeClr val="tx1"/>
                </a:solidFill>
                <a:latin typeface="Arial" charset="0"/>
              </a:defRPr>
            </a:lvl8pPr>
            <a:lvl9pPr marL="3885816" indent="-228578" eaLnBrk="0" fontAlgn="base" hangingPunct="0">
              <a:spcBef>
                <a:spcPct val="0"/>
              </a:spcBef>
              <a:spcAft>
                <a:spcPct val="0"/>
              </a:spcAft>
              <a:defRPr sz="2400">
                <a:solidFill>
                  <a:schemeClr val="tx1"/>
                </a:solidFill>
                <a:latin typeface="Arial" charset="0"/>
              </a:defRPr>
            </a:lvl9pPr>
          </a:lstStyle>
          <a:p>
            <a:fld id="{28F611DD-46D4-4C38-8EE9-643FD1D3BECF}" type="slidenum">
              <a:rPr lang="en-GB" sz="1200">
                <a:solidFill>
                  <a:srgbClr val="000000"/>
                </a:solidFill>
              </a:rPr>
              <a:pPr/>
              <a:t>6</a:t>
            </a:fld>
            <a:endParaRPr lang="en-GB" sz="1200">
              <a:solidFill>
                <a:srgbClr val="000000"/>
              </a:solidFill>
            </a:endParaRPr>
          </a:p>
        </p:txBody>
      </p:sp>
      <p:sp>
        <p:nvSpPr>
          <p:cNvPr id="5" name="Notes Placeholder 2"/>
          <p:cNvSpPr>
            <a:spLocks noGrp="1"/>
          </p:cNvSpPr>
          <p:nvPr>
            <p:ph type="body" idx="1"/>
          </p:nvPr>
        </p:nvSpPr>
        <p:spPr>
          <a:xfrm>
            <a:off x="679450" y="4764089"/>
            <a:ext cx="5435600" cy="4468812"/>
          </a:xfrm>
        </p:spPr>
        <p:txBody>
          <a:bodyPr>
            <a:normAutofit/>
          </a:bodyPr>
          <a:lstStyle/>
          <a:p>
            <a:pPr marL="342866" indent="-342866">
              <a:defRPr/>
            </a:pPr>
            <a:endParaRPr lang="en-US" sz="1050" b="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p:cNvSpPr>
          <p:nvPr>
            <p:ph type="sldImg"/>
          </p:nvPr>
        </p:nvSpPr>
        <p:spPr>
          <a:ln/>
        </p:spPr>
      </p:sp>
      <p:sp>
        <p:nvSpPr>
          <p:cNvPr id="19458" name="Notizenplatzhalter 2"/>
          <p:cNvSpPr>
            <a:spLocks noGrp="1"/>
          </p:cNvSpPr>
          <p:nvPr>
            <p:ph type="body" idx="1"/>
          </p:nvPr>
        </p:nvSpPr>
        <p:spPr>
          <a:noFill/>
          <a:ln/>
        </p:spPr>
        <p:txBody>
          <a:bodyPr/>
          <a:lstStyle/>
          <a:p>
            <a:endParaRPr lang="en-US" dirty="0" smtClean="0"/>
          </a:p>
        </p:txBody>
      </p:sp>
      <p:sp>
        <p:nvSpPr>
          <p:cNvPr id="19459" name="Foliennummernplatzhalter 3"/>
          <p:cNvSpPr>
            <a:spLocks noGrp="1"/>
          </p:cNvSpPr>
          <p:nvPr>
            <p:ph type="sldNum" sz="quarter" idx="5"/>
          </p:nvPr>
        </p:nvSpPr>
        <p:spPr>
          <a:xfrm>
            <a:off x="3851326" y="9434909"/>
            <a:ext cx="2943174" cy="496491"/>
          </a:xfrm>
          <a:noFill/>
        </p:spPr>
        <p:txBody>
          <a:bodyPr/>
          <a:lstStyle/>
          <a:p>
            <a:fld id="{714FE74F-C009-44C7-9A85-168BBB14A9BE}" type="slidenum">
              <a:rPr lang="fr-FR" altLang="fr-FR" smtClean="0">
                <a:solidFill>
                  <a:srgbClr val="000000"/>
                </a:solidFill>
              </a:rPr>
              <a:pPr/>
              <a:t>27</a:t>
            </a:fld>
            <a:endParaRPr lang="fr-FR" altLang="fr-FR"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p:cNvSpPr>
          <p:nvPr>
            <p:ph type="sldImg"/>
          </p:nvPr>
        </p:nvSpPr>
        <p:spPr>
          <a:ln/>
        </p:spPr>
      </p:sp>
      <p:sp>
        <p:nvSpPr>
          <p:cNvPr id="19458" name="Notizenplatzhalter 2"/>
          <p:cNvSpPr>
            <a:spLocks noGrp="1"/>
          </p:cNvSpPr>
          <p:nvPr>
            <p:ph type="body" idx="1"/>
          </p:nvPr>
        </p:nvSpPr>
        <p:spPr>
          <a:noFill/>
          <a:ln/>
        </p:spPr>
        <p:txBody>
          <a:bodyPr/>
          <a:lstStyle/>
          <a:p>
            <a:endParaRPr lang="en-US" dirty="0" smtClean="0"/>
          </a:p>
        </p:txBody>
      </p:sp>
      <p:sp>
        <p:nvSpPr>
          <p:cNvPr id="19459" name="Foliennummernplatzhalter 3"/>
          <p:cNvSpPr>
            <a:spLocks noGrp="1"/>
          </p:cNvSpPr>
          <p:nvPr>
            <p:ph type="sldNum" sz="quarter" idx="5"/>
          </p:nvPr>
        </p:nvSpPr>
        <p:spPr>
          <a:xfrm>
            <a:off x="3851326" y="9434912"/>
            <a:ext cx="2943174" cy="496491"/>
          </a:xfrm>
          <a:noFill/>
        </p:spPr>
        <p:txBody>
          <a:bodyPr/>
          <a:lstStyle/>
          <a:p>
            <a:fld id="{714FE74F-C009-44C7-9A85-168BBB14A9BE}" type="slidenum">
              <a:rPr lang="fr-FR" altLang="fr-FR" smtClean="0">
                <a:solidFill>
                  <a:srgbClr val="000000"/>
                </a:solidFill>
              </a:rPr>
              <a:pPr/>
              <a:t>29</a:t>
            </a:fld>
            <a:endParaRPr lang="fr-FR" altLang="fr-FR" smtClean="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p:cNvSpPr>
            <a:spLocks noGrp="1" noRot="1" noChangeAspect="1" noTextEdit="1"/>
          </p:cNvSpPr>
          <p:nvPr>
            <p:ph type="sldImg"/>
          </p:nvPr>
        </p:nvSpPr>
        <p:spPr>
          <a:xfrm>
            <a:off x="-14889163" y="-12812713"/>
            <a:ext cx="18087976" cy="13566776"/>
          </a:xfrm>
        </p:spPr>
      </p:sp>
      <p:sp>
        <p:nvSpPr>
          <p:cNvPr id="22531" name="Notizenplatzhalter 2"/>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smtClean="0"/>
          </a:p>
        </p:txBody>
      </p:sp>
      <p:sp>
        <p:nvSpPr>
          <p:cNvPr id="22532" name="Foliennummernplatzhalter 3"/>
          <p:cNvSpPr>
            <a:spLocks noGrp="1"/>
          </p:cNvSpPr>
          <p:nvPr>
            <p:ph type="sldNum" sz="quarter" idx="4294967295"/>
          </p:nvPr>
        </p:nvSpPr>
        <p:spPr bwMode="auto">
          <a:xfrm>
            <a:off x="3851790" y="9434830"/>
            <a:ext cx="2942710" cy="4965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69E0D41-4057-40A7-9201-447A13441938}" type="slidenum">
              <a:rPr lang="fr-FR" altLang="fr-FR">
                <a:solidFill>
                  <a:srgbClr val="000000"/>
                </a:solidFill>
              </a:rPr>
              <a:pPr/>
              <a:t>32</a:t>
            </a:fld>
            <a:endParaRPr lang="fr-FR" altLang="fr-FR">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Folienbildplatzhalter 1"/>
          <p:cNvSpPr>
            <a:spLocks noGrp="1" noRot="1" noChangeAspect="1"/>
          </p:cNvSpPr>
          <p:nvPr>
            <p:ph type="sldImg"/>
          </p:nvPr>
        </p:nvSpPr>
        <p:spPr>
          <a:ln/>
        </p:spPr>
      </p:sp>
      <p:sp>
        <p:nvSpPr>
          <p:cNvPr id="71682" name="Notizenplatzhalter 2"/>
          <p:cNvSpPr>
            <a:spLocks noGrp="1"/>
          </p:cNvSpPr>
          <p:nvPr>
            <p:ph type="body" idx="1"/>
          </p:nvPr>
        </p:nvSpPr>
        <p:spPr>
          <a:noFill/>
          <a:ln/>
        </p:spPr>
        <p:txBody>
          <a:bodyPr/>
          <a:lstStyle/>
          <a:p>
            <a:endParaRPr lang="en-US" dirty="0" smtClean="0"/>
          </a:p>
        </p:txBody>
      </p:sp>
      <p:sp>
        <p:nvSpPr>
          <p:cNvPr id="71683" name="Foliennummernplatzhalter 3"/>
          <p:cNvSpPr>
            <a:spLocks noGrp="1"/>
          </p:cNvSpPr>
          <p:nvPr>
            <p:ph type="sldNum" sz="quarter" idx="5"/>
          </p:nvPr>
        </p:nvSpPr>
        <p:spPr>
          <a:xfrm>
            <a:off x="3851326" y="9434909"/>
            <a:ext cx="2943174" cy="496491"/>
          </a:xfrm>
          <a:noFill/>
        </p:spPr>
        <p:txBody>
          <a:bodyPr/>
          <a:lstStyle/>
          <a:p>
            <a:fld id="{8DFD8206-B83D-4A5A-91D5-54B719C8EB6E}" type="slidenum">
              <a:rPr lang="fr-FR" altLang="fr-FR" smtClean="0">
                <a:solidFill>
                  <a:srgbClr val="000000"/>
                </a:solidFill>
              </a:rPr>
              <a:pPr/>
              <a:t>8</a:t>
            </a:fld>
            <a:endParaRPr lang="fr-FR" altLang="fr-FR"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Folienbildplatzhalter 1"/>
          <p:cNvSpPr>
            <a:spLocks noGrp="1" noRot="1" noChangeAspect="1"/>
          </p:cNvSpPr>
          <p:nvPr>
            <p:ph type="sldImg"/>
          </p:nvPr>
        </p:nvSpPr>
        <p:spPr>
          <a:ln/>
        </p:spPr>
      </p:sp>
      <p:sp>
        <p:nvSpPr>
          <p:cNvPr id="71682" name="Notizenplatzhalter 2"/>
          <p:cNvSpPr>
            <a:spLocks noGrp="1"/>
          </p:cNvSpPr>
          <p:nvPr>
            <p:ph type="body" idx="1"/>
          </p:nvPr>
        </p:nvSpPr>
        <p:spPr>
          <a:noFill/>
          <a:ln/>
        </p:spPr>
        <p:txBody>
          <a:bodyPr/>
          <a:lstStyle/>
          <a:p>
            <a:endParaRPr lang="en-US" dirty="0" smtClean="0"/>
          </a:p>
        </p:txBody>
      </p:sp>
      <p:sp>
        <p:nvSpPr>
          <p:cNvPr id="71683" name="Foliennummernplatzhalter 3"/>
          <p:cNvSpPr>
            <a:spLocks noGrp="1"/>
          </p:cNvSpPr>
          <p:nvPr>
            <p:ph type="sldNum" sz="quarter" idx="5"/>
          </p:nvPr>
        </p:nvSpPr>
        <p:spPr>
          <a:xfrm>
            <a:off x="3851326" y="9434909"/>
            <a:ext cx="2943174" cy="496491"/>
          </a:xfrm>
          <a:noFill/>
        </p:spPr>
        <p:txBody>
          <a:bodyPr/>
          <a:lstStyle/>
          <a:p>
            <a:fld id="{8DFD8206-B83D-4A5A-91D5-54B719C8EB6E}" type="slidenum">
              <a:rPr lang="fr-FR" altLang="fr-FR" smtClean="0">
                <a:solidFill>
                  <a:srgbClr val="000000"/>
                </a:solidFill>
              </a:rPr>
              <a:pPr/>
              <a:t>9</a:t>
            </a:fld>
            <a:endParaRPr lang="fr-FR" altLang="fr-FR"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Folienbildplatzhalter 1"/>
          <p:cNvSpPr>
            <a:spLocks noGrp="1" noRot="1" noChangeAspect="1"/>
          </p:cNvSpPr>
          <p:nvPr>
            <p:ph type="sldImg"/>
          </p:nvPr>
        </p:nvSpPr>
        <p:spPr>
          <a:ln/>
        </p:spPr>
      </p:sp>
      <p:sp>
        <p:nvSpPr>
          <p:cNvPr id="71682" name="Notizenplatzhalter 2"/>
          <p:cNvSpPr>
            <a:spLocks noGrp="1"/>
          </p:cNvSpPr>
          <p:nvPr>
            <p:ph type="body" idx="1"/>
          </p:nvPr>
        </p:nvSpPr>
        <p:spPr>
          <a:noFill/>
          <a:ln/>
        </p:spPr>
        <p:txBody>
          <a:bodyPr/>
          <a:lstStyle/>
          <a:p>
            <a:endParaRPr lang="en-US" dirty="0" smtClean="0"/>
          </a:p>
        </p:txBody>
      </p:sp>
      <p:sp>
        <p:nvSpPr>
          <p:cNvPr id="71683" name="Foliennummernplatzhalter 3"/>
          <p:cNvSpPr>
            <a:spLocks noGrp="1"/>
          </p:cNvSpPr>
          <p:nvPr>
            <p:ph type="sldNum" sz="quarter" idx="5"/>
          </p:nvPr>
        </p:nvSpPr>
        <p:spPr>
          <a:xfrm>
            <a:off x="3851326" y="9434909"/>
            <a:ext cx="2943174" cy="496491"/>
          </a:xfrm>
          <a:noFill/>
        </p:spPr>
        <p:txBody>
          <a:bodyPr/>
          <a:lstStyle/>
          <a:p>
            <a:fld id="{8DFD8206-B83D-4A5A-91D5-54B719C8EB6E}" type="slidenum">
              <a:rPr lang="fr-FR" altLang="fr-FR" smtClean="0">
                <a:solidFill>
                  <a:srgbClr val="000000"/>
                </a:solidFill>
              </a:rPr>
              <a:pPr/>
              <a:t>10</a:t>
            </a:fld>
            <a:endParaRPr lang="fr-FR" altLang="fr-FR"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Folienbildplatzhalter 1"/>
          <p:cNvSpPr>
            <a:spLocks noGrp="1" noRot="1" noChangeAspect="1"/>
          </p:cNvSpPr>
          <p:nvPr>
            <p:ph type="sldImg"/>
          </p:nvPr>
        </p:nvSpPr>
        <p:spPr>
          <a:ln/>
        </p:spPr>
      </p:sp>
      <p:sp>
        <p:nvSpPr>
          <p:cNvPr id="71682" name="Notizenplatzhalter 2"/>
          <p:cNvSpPr>
            <a:spLocks noGrp="1"/>
          </p:cNvSpPr>
          <p:nvPr>
            <p:ph type="body" idx="1"/>
          </p:nvPr>
        </p:nvSpPr>
        <p:spPr>
          <a:noFill/>
          <a:ln/>
        </p:spPr>
        <p:txBody>
          <a:bodyPr/>
          <a:lstStyle/>
          <a:p>
            <a:endParaRPr lang="en-US" dirty="0" smtClean="0"/>
          </a:p>
        </p:txBody>
      </p:sp>
      <p:sp>
        <p:nvSpPr>
          <p:cNvPr id="71683" name="Foliennummernplatzhalter 3"/>
          <p:cNvSpPr>
            <a:spLocks noGrp="1"/>
          </p:cNvSpPr>
          <p:nvPr>
            <p:ph type="sldNum" sz="quarter" idx="5"/>
          </p:nvPr>
        </p:nvSpPr>
        <p:spPr>
          <a:xfrm>
            <a:off x="3851326" y="9434909"/>
            <a:ext cx="2943174" cy="496491"/>
          </a:xfrm>
          <a:noFill/>
        </p:spPr>
        <p:txBody>
          <a:bodyPr/>
          <a:lstStyle/>
          <a:p>
            <a:fld id="{8DFD8206-B83D-4A5A-91D5-54B719C8EB6E}" type="slidenum">
              <a:rPr lang="fr-FR" altLang="fr-FR" smtClean="0">
                <a:solidFill>
                  <a:srgbClr val="000000"/>
                </a:solidFill>
              </a:rPr>
              <a:pPr/>
              <a:t>11</a:t>
            </a:fld>
            <a:endParaRPr lang="fr-FR" altLang="fr-FR"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p:cNvSpPr>
          <p:nvPr>
            <p:ph type="sldImg"/>
          </p:nvPr>
        </p:nvSpPr>
        <p:spPr>
          <a:ln/>
        </p:spPr>
      </p:sp>
      <p:sp>
        <p:nvSpPr>
          <p:cNvPr id="19458" name="Notizenplatzhalter 2"/>
          <p:cNvSpPr>
            <a:spLocks noGrp="1"/>
          </p:cNvSpPr>
          <p:nvPr>
            <p:ph type="body" idx="1"/>
          </p:nvPr>
        </p:nvSpPr>
        <p:spPr>
          <a:noFill/>
          <a:ln/>
        </p:spPr>
        <p:txBody>
          <a:bodyPr/>
          <a:lstStyle/>
          <a:p>
            <a:endParaRPr lang="en-US" dirty="0" smtClean="0"/>
          </a:p>
        </p:txBody>
      </p:sp>
      <p:sp>
        <p:nvSpPr>
          <p:cNvPr id="19459" name="Foliennummernplatzhalter 3"/>
          <p:cNvSpPr>
            <a:spLocks noGrp="1"/>
          </p:cNvSpPr>
          <p:nvPr>
            <p:ph type="sldNum" sz="quarter" idx="5"/>
          </p:nvPr>
        </p:nvSpPr>
        <p:spPr>
          <a:xfrm>
            <a:off x="3851326" y="9434909"/>
            <a:ext cx="2943174" cy="496491"/>
          </a:xfrm>
          <a:noFill/>
        </p:spPr>
        <p:txBody>
          <a:bodyPr/>
          <a:lstStyle/>
          <a:p>
            <a:fld id="{714FE74F-C009-44C7-9A85-168BBB14A9BE}" type="slidenum">
              <a:rPr lang="fr-FR" altLang="fr-FR" smtClean="0">
                <a:solidFill>
                  <a:srgbClr val="000000"/>
                </a:solidFill>
              </a:rPr>
              <a:pPr/>
              <a:t>13</a:t>
            </a:fld>
            <a:endParaRPr lang="fr-FR" altLang="fr-FR"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p:cNvSpPr>
          <p:nvPr>
            <p:ph type="sldImg"/>
          </p:nvPr>
        </p:nvSpPr>
        <p:spPr>
          <a:ln/>
        </p:spPr>
      </p:sp>
      <p:sp>
        <p:nvSpPr>
          <p:cNvPr id="19458" name="Notizenplatzhalter 2"/>
          <p:cNvSpPr>
            <a:spLocks noGrp="1"/>
          </p:cNvSpPr>
          <p:nvPr>
            <p:ph type="body" idx="1"/>
          </p:nvPr>
        </p:nvSpPr>
        <p:spPr>
          <a:noFill/>
          <a:ln/>
        </p:spPr>
        <p:txBody>
          <a:bodyPr/>
          <a:lstStyle/>
          <a:p>
            <a:endParaRPr lang="en-US" dirty="0" smtClean="0"/>
          </a:p>
        </p:txBody>
      </p:sp>
      <p:sp>
        <p:nvSpPr>
          <p:cNvPr id="19459" name="Foliennummernplatzhalter 3"/>
          <p:cNvSpPr>
            <a:spLocks noGrp="1"/>
          </p:cNvSpPr>
          <p:nvPr>
            <p:ph type="sldNum" sz="quarter" idx="5"/>
          </p:nvPr>
        </p:nvSpPr>
        <p:spPr>
          <a:xfrm>
            <a:off x="3851326" y="9434909"/>
            <a:ext cx="2943174" cy="496491"/>
          </a:xfrm>
          <a:noFill/>
        </p:spPr>
        <p:txBody>
          <a:bodyPr/>
          <a:lstStyle/>
          <a:p>
            <a:fld id="{714FE74F-C009-44C7-9A85-168BBB14A9BE}" type="slidenum">
              <a:rPr lang="fr-FR" altLang="fr-FR" smtClean="0">
                <a:solidFill>
                  <a:srgbClr val="000000"/>
                </a:solidFill>
              </a:rPr>
              <a:pPr/>
              <a:t>14</a:t>
            </a:fld>
            <a:endParaRPr lang="fr-FR" altLang="fr-FR"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p:cNvSpPr>
          <p:nvPr>
            <p:ph type="sldImg"/>
          </p:nvPr>
        </p:nvSpPr>
        <p:spPr>
          <a:ln/>
        </p:spPr>
      </p:sp>
      <p:sp>
        <p:nvSpPr>
          <p:cNvPr id="19458" name="Notizenplatzhalter 2"/>
          <p:cNvSpPr>
            <a:spLocks noGrp="1"/>
          </p:cNvSpPr>
          <p:nvPr>
            <p:ph type="body" idx="1"/>
          </p:nvPr>
        </p:nvSpPr>
        <p:spPr>
          <a:noFill/>
          <a:ln/>
        </p:spPr>
        <p:txBody>
          <a:bodyPr/>
          <a:lstStyle/>
          <a:p>
            <a:endParaRPr lang="en-US" dirty="0" smtClean="0"/>
          </a:p>
        </p:txBody>
      </p:sp>
      <p:sp>
        <p:nvSpPr>
          <p:cNvPr id="19459" name="Foliennummernplatzhalter 3"/>
          <p:cNvSpPr>
            <a:spLocks noGrp="1"/>
          </p:cNvSpPr>
          <p:nvPr>
            <p:ph type="sldNum" sz="quarter" idx="5"/>
          </p:nvPr>
        </p:nvSpPr>
        <p:spPr>
          <a:xfrm>
            <a:off x="3851326" y="9434909"/>
            <a:ext cx="2943174" cy="496491"/>
          </a:xfrm>
          <a:noFill/>
        </p:spPr>
        <p:txBody>
          <a:bodyPr/>
          <a:lstStyle/>
          <a:p>
            <a:fld id="{714FE74F-C009-44C7-9A85-168BBB14A9BE}" type="slidenum">
              <a:rPr lang="fr-FR" altLang="fr-FR" smtClean="0">
                <a:solidFill>
                  <a:srgbClr val="000000"/>
                </a:solidFill>
              </a:rPr>
              <a:pPr/>
              <a:t>15</a:t>
            </a:fld>
            <a:endParaRPr lang="fr-FR" altLang="fr-FR"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3" cstate="print">
            <a:duotone>
              <a:srgbClr val="808080">
                <a:shade val="45000"/>
                <a:satMod val="135000"/>
              </a:srgbClr>
              <a:prstClr val="white"/>
            </a:duotone>
            <a:lum bright="40000"/>
          </a:blip>
          <a:srcRect/>
          <a:stretch>
            <a:fillRect/>
          </a:stretch>
        </p:blipFill>
        <p:spPr bwMode="auto">
          <a:xfrm rot="16200000">
            <a:off x="7074105" y="4544081"/>
            <a:ext cx="2636912" cy="1502879"/>
          </a:xfrm>
          <a:prstGeom prst="rect">
            <a:avLst/>
          </a:prstGeom>
          <a:noFill/>
          <a:ln w="9525">
            <a:noFill/>
            <a:miter lim="800000"/>
            <a:headEnd/>
            <a:tailEnd/>
          </a:ln>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40991" y="6021288"/>
            <a:ext cx="1086743" cy="592688"/>
          </a:xfrm>
          <a:prstGeom prst="rect">
            <a:avLst/>
          </a:prstGeom>
        </p:spPr>
      </p:pic>
      <p:sp>
        <p:nvSpPr>
          <p:cNvPr id="2" name="Title 1"/>
          <p:cNvSpPr>
            <a:spLocks noGrp="1"/>
          </p:cNvSpPr>
          <p:nvPr>
            <p:ph type="title"/>
          </p:nvPr>
        </p:nvSpPr>
        <p:spPr>
          <a:xfrm>
            <a:off x="5151600" y="4150801"/>
            <a:ext cx="3676134" cy="574343"/>
          </a:xfrm>
        </p:spPr>
        <p:txBody>
          <a:bodyPr lIns="0" tIns="0" rIns="0" bIns="0" anchor="t">
            <a:normAutofit/>
          </a:bodyPr>
          <a:lstStyle>
            <a:lvl1pPr algn="l">
              <a:defRPr sz="1800" b="1" cap="all">
                <a:solidFill>
                  <a:srgbClr val="20758E"/>
                </a:solidFill>
              </a:defRPr>
            </a:lvl1pPr>
          </a:lstStyle>
          <a:p>
            <a:r>
              <a:rPr lang="en-US" smtClean="0"/>
              <a:t>Click to edit Master title style</a:t>
            </a:r>
            <a:endParaRPr lang="fr-BE" dirty="0"/>
          </a:p>
        </p:txBody>
      </p:sp>
      <p:sp>
        <p:nvSpPr>
          <p:cNvPr id="3" name="Text Placeholder 2"/>
          <p:cNvSpPr>
            <a:spLocks noGrp="1"/>
          </p:cNvSpPr>
          <p:nvPr>
            <p:ph type="body" idx="1"/>
          </p:nvPr>
        </p:nvSpPr>
        <p:spPr>
          <a:xfrm>
            <a:off x="5151600" y="5040000"/>
            <a:ext cx="3676134" cy="648072"/>
          </a:xfrm>
        </p:spPr>
        <p:txBody>
          <a:bodyPr lIns="0" tIns="0" rIns="0" bIns="0" anchor="t" anchorCtr="0">
            <a:normAutofit/>
          </a:bodyPr>
          <a:lstStyle>
            <a:lvl1pPr marL="0" indent="0">
              <a:buNone/>
              <a:defRPr sz="11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1065190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3BBB59-D761-48B6-BDAD-8F650DE41F8A}" type="datetime1">
              <a:rPr lang="fr-BE" smtClean="0"/>
              <a:t>21/01/2015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BE25294C-5904-474C-9D62-634D2A688032}" type="slidenum">
              <a:rPr lang="fr-BE" smtClean="0"/>
              <a:t>‹#›</a:t>
            </a:fld>
            <a:endParaRPr lang="fr-BE"/>
          </a:p>
        </p:txBody>
      </p:sp>
    </p:spTree>
    <p:extLst>
      <p:ext uri="{BB962C8B-B14F-4D97-AF65-F5344CB8AC3E}">
        <p14:creationId xmlns:p14="http://schemas.microsoft.com/office/powerpoint/2010/main" val="234531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Date Placeholder 3"/>
          <p:cNvSpPr>
            <a:spLocks noGrp="1"/>
          </p:cNvSpPr>
          <p:nvPr>
            <p:ph type="dt" sz="half" idx="10"/>
          </p:nvPr>
        </p:nvSpPr>
        <p:spPr/>
        <p:txBody>
          <a:bodyPr/>
          <a:lstStyle/>
          <a:p>
            <a:fld id="{145626EF-86F2-4D6C-89C3-724EBD8791D9}" type="datetime1">
              <a:rPr lang="fr-BE" smtClean="0"/>
              <a:t>21/01/2015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E25294C-5904-474C-9D62-634D2A688032}" type="slidenum">
              <a:rPr lang="fr-BE" smtClean="0"/>
              <a:t>‹#›</a:t>
            </a:fld>
            <a:endParaRPr lang="fr-BE"/>
          </a:p>
        </p:txBody>
      </p:sp>
    </p:spTree>
    <p:extLst>
      <p:ext uri="{BB962C8B-B14F-4D97-AF65-F5344CB8AC3E}">
        <p14:creationId xmlns:p14="http://schemas.microsoft.com/office/powerpoint/2010/main" val="3121143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Date Placeholder 3"/>
          <p:cNvSpPr>
            <a:spLocks noGrp="1"/>
          </p:cNvSpPr>
          <p:nvPr>
            <p:ph type="dt" sz="half" idx="10"/>
          </p:nvPr>
        </p:nvSpPr>
        <p:spPr/>
        <p:txBody>
          <a:bodyPr/>
          <a:lstStyle/>
          <a:p>
            <a:fld id="{7B109FB1-C9CD-4B42-9451-EEC271C1A210}" type="datetime1">
              <a:rPr lang="fr-BE" smtClean="0"/>
              <a:t>21/01/2015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E25294C-5904-474C-9D62-634D2A688032}" type="slidenum">
              <a:rPr lang="fr-BE" smtClean="0"/>
              <a:t>‹#›</a:t>
            </a:fld>
            <a:endParaRPr lang="fr-BE"/>
          </a:p>
        </p:txBody>
      </p:sp>
    </p:spTree>
    <p:extLst>
      <p:ext uri="{BB962C8B-B14F-4D97-AF65-F5344CB8AC3E}">
        <p14:creationId xmlns:p14="http://schemas.microsoft.com/office/powerpoint/2010/main" val="407819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3" cstate="print">
            <a:duotone>
              <a:srgbClr val="808080">
                <a:shade val="45000"/>
                <a:satMod val="135000"/>
              </a:srgbClr>
              <a:prstClr val="white"/>
            </a:duotone>
            <a:lum bright="40000"/>
          </a:blip>
          <a:srcRect/>
          <a:stretch>
            <a:fillRect/>
          </a:stretch>
        </p:blipFill>
        <p:spPr bwMode="auto">
          <a:xfrm rot="16200000">
            <a:off x="7074105" y="4544081"/>
            <a:ext cx="2636912" cy="1502879"/>
          </a:xfrm>
          <a:prstGeom prst="rect">
            <a:avLst/>
          </a:prstGeom>
          <a:noFill/>
          <a:ln w="9525">
            <a:noFill/>
            <a:miter lim="800000"/>
            <a:headEnd/>
            <a:tailEnd/>
          </a:ln>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40991" y="6021288"/>
            <a:ext cx="1086743" cy="592688"/>
          </a:xfrm>
          <a:prstGeom prst="rect">
            <a:avLst/>
          </a:prstGeom>
        </p:spPr>
      </p:pic>
      <p:sp>
        <p:nvSpPr>
          <p:cNvPr id="2" name="Title 1"/>
          <p:cNvSpPr>
            <a:spLocks noGrp="1"/>
          </p:cNvSpPr>
          <p:nvPr>
            <p:ph type="title"/>
          </p:nvPr>
        </p:nvSpPr>
        <p:spPr>
          <a:xfrm>
            <a:off x="5151600" y="4150801"/>
            <a:ext cx="3676134" cy="574343"/>
          </a:xfrm>
        </p:spPr>
        <p:txBody>
          <a:bodyPr lIns="0" tIns="0" rIns="0" bIns="0" anchor="t">
            <a:normAutofit/>
          </a:bodyPr>
          <a:lstStyle>
            <a:lvl1pPr algn="l">
              <a:defRPr sz="1800" b="1" cap="all">
                <a:solidFill>
                  <a:srgbClr val="20758E"/>
                </a:solidFill>
              </a:defRPr>
            </a:lvl1pPr>
          </a:lstStyle>
          <a:p>
            <a:r>
              <a:rPr lang="en-US" smtClean="0"/>
              <a:t>Click to edit Master title style</a:t>
            </a:r>
            <a:endParaRPr lang="fr-BE" dirty="0"/>
          </a:p>
        </p:txBody>
      </p:sp>
      <p:sp>
        <p:nvSpPr>
          <p:cNvPr id="3" name="Text Placeholder 2"/>
          <p:cNvSpPr>
            <a:spLocks noGrp="1"/>
          </p:cNvSpPr>
          <p:nvPr>
            <p:ph type="body" idx="1"/>
          </p:nvPr>
        </p:nvSpPr>
        <p:spPr>
          <a:xfrm>
            <a:off x="5151600" y="5040000"/>
            <a:ext cx="3676134" cy="648072"/>
          </a:xfrm>
        </p:spPr>
        <p:txBody>
          <a:bodyPr lIns="0" tIns="0" rIns="0" bIns="0" anchor="t" anchorCtr="0">
            <a:normAutofit/>
          </a:bodyPr>
          <a:lstStyle>
            <a:lvl1pPr marL="0" indent="0">
              <a:buNone/>
              <a:defRPr sz="11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80620112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5616" y="980728"/>
            <a:ext cx="7571184" cy="868958"/>
          </a:xfrm>
        </p:spPr>
        <p:txBody>
          <a:bodyPr/>
          <a:lstStyle>
            <a:lvl1pPr algn="l">
              <a:defRPr b="1">
                <a:latin typeface="Arial" pitchFamily="34" charset="0"/>
                <a:cs typeface="Arial" pitchFamily="34" charset="0"/>
              </a:defRPr>
            </a:lvl1pPr>
          </a:lstStyle>
          <a:p>
            <a:r>
              <a:rPr lang="en-US" dirty="0" smtClean="0"/>
              <a:t>TITLE</a:t>
            </a:r>
            <a:endParaRPr lang="fr-BE" dirty="0"/>
          </a:p>
        </p:txBody>
      </p:sp>
      <p:sp>
        <p:nvSpPr>
          <p:cNvPr id="3" name="Content Placeholder 2"/>
          <p:cNvSpPr>
            <a:spLocks noGrp="1"/>
          </p:cNvSpPr>
          <p:nvPr>
            <p:ph idx="1"/>
          </p:nvPr>
        </p:nvSpPr>
        <p:spPr>
          <a:xfrm>
            <a:off x="1115616" y="2348881"/>
            <a:ext cx="7571184" cy="3456384"/>
          </a:xfrm>
        </p:spPr>
        <p:txBody>
          <a:bodyPr/>
          <a:lstStyle>
            <a:lvl1pPr marL="342900" indent="-342900">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1pPr>
            <a:lvl2pPr marL="742950" indent="-285750">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2pPr>
            <a:lvl3pPr marL="1143000" indent="-228600">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3pPr>
            <a:lvl4pPr marL="1600200" indent="-228600">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4pPr>
            <a:lvl5pPr marL="2057400" indent="-228600">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200" cy="6886352"/>
          </a:xfrm>
          <a:prstGeom prst="rect">
            <a:avLst/>
          </a:prstGeom>
        </p:spPr>
      </p:pic>
    </p:spTree>
    <p:extLst>
      <p:ext uri="{BB962C8B-B14F-4D97-AF65-F5344CB8AC3E}">
        <p14:creationId xmlns:p14="http://schemas.microsoft.com/office/powerpoint/2010/main" val="422951795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1" name="Picture 3"/>
          <p:cNvPicPr>
            <a:picLocks noChangeAspect="1" noChangeArrowheads="1"/>
          </p:cNvPicPr>
          <p:nvPr userDrawn="1"/>
        </p:nvPicPr>
        <p:blipFill>
          <a:blip r:embed="rId2" cstate="print">
            <a:duotone>
              <a:srgbClr val="808080">
                <a:shade val="45000"/>
                <a:satMod val="135000"/>
              </a:srgbClr>
              <a:prstClr val="white"/>
            </a:duotone>
            <a:lum bright="40000"/>
          </a:blip>
          <a:srcRect/>
          <a:stretch>
            <a:fillRect/>
          </a:stretch>
        </p:blipFill>
        <p:spPr bwMode="auto">
          <a:xfrm rot="16200000">
            <a:off x="4271735" y="1985735"/>
            <a:ext cx="6206948" cy="3537582"/>
          </a:xfrm>
          <a:prstGeom prst="rect">
            <a:avLst/>
          </a:prstGeom>
          <a:noFill/>
          <a:ln w="9525">
            <a:noFill/>
            <a:miter lim="800000"/>
            <a:headEnd/>
            <a:tailEnd/>
          </a:ln>
        </p:spPr>
      </p:pic>
      <p:sp>
        <p:nvSpPr>
          <p:cNvPr id="2" name="Title 1"/>
          <p:cNvSpPr>
            <a:spLocks noGrp="1"/>
          </p:cNvSpPr>
          <p:nvPr>
            <p:ph type="title" hasCustomPrompt="1"/>
          </p:nvPr>
        </p:nvSpPr>
        <p:spPr>
          <a:xfrm>
            <a:off x="1115616" y="980728"/>
            <a:ext cx="7571184" cy="868958"/>
          </a:xfrm>
        </p:spPr>
        <p:txBody>
          <a:bodyPr/>
          <a:lstStyle>
            <a:lvl1pPr algn="l">
              <a:defRPr b="1">
                <a:latin typeface="Arial" pitchFamily="34" charset="0"/>
                <a:cs typeface="Arial" pitchFamily="34" charset="0"/>
              </a:defRPr>
            </a:lvl1pPr>
          </a:lstStyle>
          <a:p>
            <a:r>
              <a:rPr lang="en-US" dirty="0" smtClean="0"/>
              <a:t>TITLE</a:t>
            </a:r>
            <a:endParaRPr lang="fr-BE" dirty="0"/>
          </a:p>
        </p:txBody>
      </p:sp>
      <p:sp>
        <p:nvSpPr>
          <p:cNvPr id="3" name="Content Placeholder 2"/>
          <p:cNvSpPr>
            <a:spLocks noGrp="1"/>
          </p:cNvSpPr>
          <p:nvPr>
            <p:ph idx="1"/>
          </p:nvPr>
        </p:nvSpPr>
        <p:spPr>
          <a:xfrm>
            <a:off x="1115616" y="2348881"/>
            <a:ext cx="7571184" cy="3456384"/>
          </a:xfrm>
        </p:spPr>
        <p:txBody>
          <a:bodyPr/>
          <a:lstStyle>
            <a:lvl1pPr marL="514350" indent="-514350">
              <a:buClr>
                <a:schemeClr val="tx1">
                  <a:lumMod val="65000"/>
                  <a:lumOff val="35000"/>
                </a:schemeClr>
              </a:buClr>
              <a:buFont typeface="+mj-lt"/>
              <a:buAutoNum type="arabicPeriod"/>
              <a:defRPr baseline="0">
                <a:solidFill>
                  <a:schemeClr val="tx1">
                    <a:lumMod val="65000"/>
                    <a:lumOff val="35000"/>
                  </a:schemeClr>
                </a:solidFill>
                <a:latin typeface="Arial" pitchFamily="34" charset="0"/>
                <a:cs typeface="Arial" pitchFamily="34" charset="0"/>
              </a:defRPr>
            </a:lvl1pPr>
            <a:lvl2pPr marL="971550" indent="-514350">
              <a:buClr>
                <a:schemeClr val="tx1">
                  <a:lumMod val="65000"/>
                  <a:lumOff val="35000"/>
                </a:schemeClr>
              </a:buClr>
              <a:buFont typeface="+mj-lt"/>
              <a:buAutoNum type="arabicPeriod"/>
              <a:defRPr baseline="0">
                <a:solidFill>
                  <a:schemeClr val="tx1">
                    <a:lumMod val="65000"/>
                    <a:lumOff val="35000"/>
                  </a:schemeClr>
                </a:solidFill>
                <a:latin typeface="Arial" pitchFamily="34" charset="0"/>
                <a:cs typeface="Arial" pitchFamily="34" charset="0"/>
              </a:defRPr>
            </a:lvl2pPr>
            <a:lvl3pPr marL="1371600" indent="-457200">
              <a:buClr>
                <a:schemeClr val="tx1">
                  <a:lumMod val="65000"/>
                  <a:lumOff val="35000"/>
                </a:schemeClr>
              </a:buClr>
              <a:buFont typeface="+mj-lt"/>
              <a:buAutoNum type="arabicPeriod"/>
              <a:defRPr baseline="0">
                <a:solidFill>
                  <a:schemeClr val="tx1">
                    <a:lumMod val="65000"/>
                    <a:lumOff val="35000"/>
                  </a:schemeClr>
                </a:solidFill>
                <a:latin typeface="Arial" pitchFamily="34" charset="0"/>
                <a:cs typeface="Arial" pitchFamily="34" charset="0"/>
              </a:defRPr>
            </a:lvl3pPr>
            <a:lvl4pPr marL="1828800" indent="-457200">
              <a:buClr>
                <a:schemeClr val="tx1">
                  <a:lumMod val="65000"/>
                  <a:lumOff val="35000"/>
                </a:schemeClr>
              </a:buClr>
              <a:buFont typeface="+mj-lt"/>
              <a:buAutoNum type="arabicPeriod"/>
              <a:defRPr baseline="0">
                <a:solidFill>
                  <a:schemeClr val="tx1">
                    <a:lumMod val="65000"/>
                    <a:lumOff val="35000"/>
                  </a:schemeClr>
                </a:solidFill>
                <a:latin typeface="Arial" pitchFamily="34" charset="0"/>
                <a:cs typeface="Arial" pitchFamily="34" charset="0"/>
              </a:defRPr>
            </a:lvl4pPr>
            <a:lvl5pPr marL="2286000" indent="-457200">
              <a:buClr>
                <a:schemeClr val="tx1">
                  <a:lumMod val="65000"/>
                  <a:lumOff val="35000"/>
                </a:schemeClr>
              </a:buClr>
              <a:buFont typeface="+mj-lt"/>
              <a:buAutoNum type="arabicPeriod"/>
              <a:defRPr baseline="0">
                <a:solidFill>
                  <a:schemeClr val="tx1">
                    <a:lumMod val="65000"/>
                    <a:lumOff val="35000"/>
                  </a:schemeClr>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dirty="0"/>
          </a:p>
        </p:txBody>
      </p:sp>
      <p:sp>
        <p:nvSpPr>
          <p:cNvPr id="4" name="Date Placeholder 3"/>
          <p:cNvSpPr>
            <a:spLocks noGrp="1"/>
          </p:cNvSpPr>
          <p:nvPr>
            <p:ph type="dt" sz="half" idx="10"/>
          </p:nvPr>
        </p:nvSpPr>
        <p:spPr>
          <a:xfrm>
            <a:off x="899592" y="6309320"/>
            <a:ext cx="2133600" cy="365125"/>
          </a:xfrm>
        </p:spPr>
        <p:txBody>
          <a:bodyPr/>
          <a:lstStyle/>
          <a:p>
            <a:fld id="{F9349C22-7438-4DDA-81C7-70DD11932B55}" type="datetime1">
              <a:rPr lang="fr-BE" smtClean="0">
                <a:solidFill>
                  <a:prstClr val="black">
                    <a:tint val="75000"/>
                  </a:prstClr>
                </a:solidFill>
              </a:rPr>
              <a:pPr/>
              <a:t>21/01/2015</a:t>
            </a:fld>
            <a:endParaRPr lang="fr-BE" dirty="0">
              <a:solidFill>
                <a:prstClr val="black">
                  <a:tint val="75000"/>
                </a:prstClr>
              </a:solidFill>
            </a:endParaRPr>
          </a:p>
        </p:txBody>
      </p:sp>
      <p:sp>
        <p:nvSpPr>
          <p:cNvPr id="6" name="Slide Number Placeholder 5"/>
          <p:cNvSpPr>
            <a:spLocks noGrp="1"/>
          </p:cNvSpPr>
          <p:nvPr>
            <p:ph type="sldNum" sz="quarter" idx="12"/>
          </p:nvPr>
        </p:nvSpPr>
        <p:spPr>
          <a:xfrm>
            <a:off x="3590528" y="6412904"/>
            <a:ext cx="405408" cy="365125"/>
          </a:xfrm>
        </p:spPr>
        <p:txBody>
          <a:bodyPr/>
          <a:lstStyle>
            <a:lvl1pPr>
              <a:defRPr sz="1400" b="1">
                <a:solidFill>
                  <a:srgbClr val="512930"/>
                </a:solidFill>
                <a:latin typeface="Arial" pitchFamily="34" charset="0"/>
                <a:cs typeface="Arial" pitchFamily="34" charset="0"/>
              </a:defRPr>
            </a:lvl1pPr>
          </a:lstStyle>
          <a:p>
            <a:fld id="{BE25294C-5904-474C-9D62-634D2A688032}" type="slidenum">
              <a:rPr lang="fr-BE" smtClean="0"/>
              <a:pPr/>
              <a:t>‹#›</a:t>
            </a:fld>
            <a:endParaRPr lang="fr-BE"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457200" cy="6886352"/>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44208" y="6453336"/>
            <a:ext cx="2376264" cy="234280"/>
          </a:xfrm>
          <a:prstGeom prst="rect">
            <a:avLst/>
          </a:prstGeom>
        </p:spPr>
      </p:pic>
      <p:sp>
        <p:nvSpPr>
          <p:cNvPr id="10" name="TextBox 9"/>
          <p:cNvSpPr txBox="1"/>
          <p:nvPr userDrawn="1"/>
        </p:nvSpPr>
        <p:spPr>
          <a:xfrm>
            <a:off x="1149648" y="6474365"/>
            <a:ext cx="2448272" cy="276999"/>
          </a:xfrm>
          <a:prstGeom prst="rect">
            <a:avLst/>
          </a:prstGeom>
          <a:noFill/>
        </p:spPr>
        <p:txBody>
          <a:bodyPr wrap="square" rtlCol="0">
            <a:spAutoFit/>
          </a:bodyPr>
          <a:lstStyle/>
          <a:p>
            <a:r>
              <a:rPr lang="fr-BE" sz="1200" b="1" dirty="0" smtClean="0">
                <a:solidFill>
                  <a:prstClr val="white"/>
                </a:solidFill>
                <a:cs typeface="Arial" pitchFamily="34" charset="0"/>
              </a:rPr>
              <a:t>WWW.SPIRE2030.EU</a:t>
            </a:r>
            <a:endParaRPr lang="fr-BE" sz="1200" b="1" dirty="0">
              <a:solidFill>
                <a:prstClr val="white"/>
              </a:solidFill>
              <a:cs typeface="Arial" pitchFamily="34" charset="0"/>
            </a:endParaRPr>
          </a:p>
        </p:txBody>
      </p:sp>
    </p:spTree>
    <p:extLst>
      <p:ext uri="{BB962C8B-B14F-4D97-AF65-F5344CB8AC3E}">
        <p14:creationId xmlns:p14="http://schemas.microsoft.com/office/powerpoint/2010/main" val="8261995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BE"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979359-8DD7-473C-8C6D-372F9E19077E}" type="datetime1">
              <a:rPr lang="fr-BE" smtClean="0">
                <a:solidFill>
                  <a:prstClr val="black">
                    <a:tint val="75000"/>
                  </a:prstClr>
                </a:solidFill>
              </a:rPr>
              <a:pPr/>
              <a:t>21/01/2015</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endParaRPr lang="fr-BE">
              <a:solidFill>
                <a:prstClr val="black">
                  <a:tint val="75000"/>
                </a:prstClr>
              </a:solidFill>
            </a:endParaRPr>
          </a:p>
        </p:txBody>
      </p:sp>
      <p:sp>
        <p:nvSpPr>
          <p:cNvPr id="6" name="Slide Number Placeholder 5"/>
          <p:cNvSpPr>
            <a:spLocks noGrp="1"/>
          </p:cNvSpPr>
          <p:nvPr>
            <p:ph type="sldNum" sz="quarter" idx="12"/>
          </p:nvPr>
        </p:nvSpPr>
        <p:spPr/>
        <p:txBody>
          <a:bodyPr/>
          <a:lstStyle/>
          <a:p>
            <a:fld id="{BE25294C-5904-474C-9D62-634D2A688032}"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328842166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Date Placeholder 4"/>
          <p:cNvSpPr>
            <a:spLocks noGrp="1"/>
          </p:cNvSpPr>
          <p:nvPr>
            <p:ph type="dt" sz="half" idx="10"/>
          </p:nvPr>
        </p:nvSpPr>
        <p:spPr/>
        <p:txBody>
          <a:bodyPr/>
          <a:lstStyle/>
          <a:p>
            <a:fld id="{B67C104B-9E7C-46FB-88CA-B093D69D69AC}" type="datetime1">
              <a:rPr lang="fr-BE" smtClean="0">
                <a:solidFill>
                  <a:prstClr val="black">
                    <a:tint val="75000"/>
                  </a:prstClr>
                </a:solidFill>
              </a:rPr>
              <a:pPr/>
              <a:t>21/01/2015</a:t>
            </a:fld>
            <a:endParaRPr lang="fr-BE">
              <a:solidFill>
                <a:prstClr val="black">
                  <a:tint val="75000"/>
                </a:prstClr>
              </a:solidFill>
            </a:endParaRPr>
          </a:p>
        </p:txBody>
      </p:sp>
      <p:sp>
        <p:nvSpPr>
          <p:cNvPr id="6" name="Footer Placeholder 5"/>
          <p:cNvSpPr>
            <a:spLocks noGrp="1"/>
          </p:cNvSpPr>
          <p:nvPr>
            <p:ph type="ftr" sz="quarter" idx="11"/>
          </p:nvPr>
        </p:nvSpPr>
        <p:spPr/>
        <p:txBody>
          <a:bodyPr/>
          <a:lstStyle/>
          <a:p>
            <a:endParaRPr lang="fr-BE">
              <a:solidFill>
                <a:prstClr val="black">
                  <a:tint val="75000"/>
                </a:prstClr>
              </a:solidFill>
            </a:endParaRPr>
          </a:p>
        </p:txBody>
      </p:sp>
      <p:sp>
        <p:nvSpPr>
          <p:cNvPr id="7" name="Slide Number Placeholder 6"/>
          <p:cNvSpPr>
            <a:spLocks noGrp="1"/>
          </p:cNvSpPr>
          <p:nvPr>
            <p:ph type="sldNum" sz="quarter" idx="12"/>
          </p:nvPr>
        </p:nvSpPr>
        <p:spPr/>
        <p:txBody>
          <a:bodyPr/>
          <a:lstStyle/>
          <a:p>
            <a:fld id="{BE25294C-5904-474C-9D62-634D2A688032}"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401068620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7" name="Date Placeholder 6"/>
          <p:cNvSpPr>
            <a:spLocks noGrp="1"/>
          </p:cNvSpPr>
          <p:nvPr>
            <p:ph type="dt" sz="half" idx="10"/>
          </p:nvPr>
        </p:nvSpPr>
        <p:spPr/>
        <p:txBody>
          <a:bodyPr/>
          <a:lstStyle/>
          <a:p>
            <a:fld id="{763215E6-A309-492D-B15B-3324CEE17D66}" type="datetime1">
              <a:rPr lang="fr-BE" smtClean="0">
                <a:solidFill>
                  <a:prstClr val="black">
                    <a:tint val="75000"/>
                  </a:prstClr>
                </a:solidFill>
              </a:rPr>
              <a:pPr/>
              <a:t>21/01/2015</a:t>
            </a:fld>
            <a:endParaRPr lang="fr-BE">
              <a:solidFill>
                <a:prstClr val="black">
                  <a:tint val="75000"/>
                </a:prstClr>
              </a:solidFill>
            </a:endParaRPr>
          </a:p>
        </p:txBody>
      </p:sp>
      <p:sp>
        <p:nvSpPr>
          <p:cNvPr id="8" name="Footer Placeholder 7"/>
          <p:cNvSpPr>
            <a:spLocks noGrp="1"/>
          </p:cNvSpPr>
          <p:nvPr>
            <p:ph type="ftr" sz="quarter" idx="11"/>
          </p:nvPr>
        </p:nvSpPr>
        <p:spPr/>
        <p:txBody>
          <a:bodyPr/>
          <a:lstStyle/>
          <a:p>
            <a:endParaRPr lang="fr-BE">
              <a:solidFill>
                <a:prstClr val="black">
                  <a:tint val="75000"/>
                </a:prstClr>
              </a:solidFill>
            </a:endParaRPr>
          </a:p>
        </p:txBody>
      </p:sp>
      <p:sp>
        <p:nvSpPr>
          <p:cNvPr id="9" name="Slide Number Placeholder 8"/>
          <p:cNvSpPr>
            <a:spLocks noGrp="1"/>
          </p:cNvSpPr>
          <p:nvPr>
            <p:ph type="sldNum" sz="quarter" idx="12"/>
          </p:nvPr>
        </p:nvSpPr>
        <p:spPr/>
        <p:txBody>
          <a:bodyPr/>
          <a:lstStyle/>
          <a:p>
            <a:fld id="{BE25294C-5904-474C-9D62-634D2A688032}"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144756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Date Placeholder 2"/>
          <p:cNvSpPr>
            <a:spLocks noGrp="1"/>
          </p:cNvSpPr>
          <p:nvPr>
            <p:ph type="dt" sz="half" idx="10"/>
          </p:nvPr>
        </p:nvSpPr>
        <p:spPr/>
        <p:txBody>
          <a:bodyPr/>
          <a:lstStyle/>
          <a:p>
            <a:fld id="{ECE4DF7B-8E0E-41B9-979E-DEC48238023B}" type="datetime1">
              <a:rPr lang="fr-BE" smtClean="0">
                <a:solidFill>
                  <a:prstClr val="black">
                    <a:tint val="75000"/>
                  </a:prstClr>
                </a:solidFill>
              </a:rPr>
              <a:pPr/>
              <a:t>21/01/2015</a:t>
            </a:fld>
            <a:endParaRPr lang="fr-BE">
              <a:solidFill>
                <a:prstClr val="black">
                  <a:tint val="75000"/>
                </a:prstClr>
              </a:solidFill>
            </a:endParaRPr>
          </a:p>
        </p:txBody>
      </p:sp>
      <p:sp>
        <p:nvSpPr>
          <p:cNvPr id="4" name="Footer Placeholder 3"/>
          <p:cNvSpPr>
            <a:spLocks noGrp="1"/>
          </p:cNvSpPr>
          <p:nvPr>
            <p:ph type="ftr" sz="quarter" idx="11"/>
          </p:nvPr>
        </p:nvSpPr>
        <p:spPr/>
        <p:txBody>
          <a:bodyPr/>
          <a:lstStyle/>
          <a:p>
            <a:endParaRPr lang="fr-BE">
              <a:solidFill>
                <a:prstClr val="black">
                  <a:tint val="75000"/>
                </a:prstClr>
              </a:solidFill>
            </a:endParaRPr>
          </a:p>
        </p:txBody>
      </p:sp>
      <p:sp>
        <p:nvSpPr>
          <p:cNvPr id="5" name="Slide Number Placeholder 4"/>
          <p:cNvSpPr>
            <a:spLocks noGrp="1"/>
          </p:cNvSpPr>
          <p:nvPr>
            <p:ph type="sldNum" sz="quarter" idx="12"/>
          </p:nvPr>
        </p:nvSpPr>
        <p:spPr/>
        <p:txBody>
          <a:bodyPr/>
          <a:lstStyle/>
          <a:p>
            <a:fld id="{BE25294C-5904-474C-9D62-634D2A688032}"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3309380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5616" y="980728"/>
            <a:ext cx="7571184" cy="868958"/>
          </a:xfrm>
        </p:spPr>
        <p:txBody>
          <a:bodyPr/>
          <a:lstStyle>
            <a:lvl1pPr algn="l">
              <a:defRPr b="1">
                <a:latin typeface="Arial" pitchFamily="34" charset="0"/>
                <a:cs typeface="Arial" pitchFamily="34" charset="0"/>
              </a:defRPr>
            </a:lvl1pPr>
          </a:lstStyle>
          <a:p>
            <a:r>
              <a:rPr lang="en-US" dirty="0" smtClean="0"/>
              <a:t>TITLE</a:t>
            </a:r>
            <a:endParaRPr lang="fr-BE" dirty="0"/>
          </a:p>
        </p:txBody>
      </p:sp>
      <p:sp>
        <p:nvSpPr>
          <p:cNvPr id="3" name="Content Placeholder 2"/>
          <p:cNvSpPr>
            <a:spLocks noGrp="1"/>
          </p:cNvSpPr>
          <p:nvPr>
            <p:ph idx="1"/>
          </p:nvPr>
        </p:nvSpPr>
        <p:spPr>
          <a:xfrm>
            <a:off x="1115616" y="2348881"/>
            <a:ext cx="7571184" cy="3456384"/>
          </a:xfrm>
        </p:spPr>
        <p:txBody>
          <a:bodyPr/>
          <a:lstStyle>
            <a:lvl1pPr marL="342900" indent="-342900">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1pPr>
            <a:lvl2pPr marL="742950" indent="-285750">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2pPr>
            <a:lvl3pPr marL="1143000" indent="-228600">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3pPr>
            <a:lvl4pPr marL="1600200" indent="-228600">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4pPr>
            <a:lvl5pPr marL="2057400" indent="-228600">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200" cy="6886352"/>
          </a:xfrm>
          <a:prstGeom prst="rect">
            <a:avLst/>
          </a:prstGeom>
        </p:spPr>
      </p:pic>
    </p:spTree>
    <p:extLst>
      <p:ext uri="{BB962C8B-B14F-4D97-AF65-F5344CB8AC3E}">
        <p14:creationId xmlns:p14="http://schemas.microsoft.com/office/powerpoint/2010/main" val="205237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F8EFAC-0291-49B5-A0EB-E8616AA7BFA7}" type="datetime1">
              <a:rPr lang="fr-BE" smtClean="0">
                <a:solidFill>
                  <a:prstClr val="black">
                    <a:tint val="75000"/>
                  </a:prstClr>
                </a:solidFill>
              </a:rPr>
              <a:pPr/>
              <a:t>21/01/2015</a:t>
            </a:fld>
            <a:endParaRPr lang="fr-BE">
              <a:solidFill>
                <a:prstClr val="black">
                  <a:tint val="75000"/>
                </a:prstClr>
              </a:solidFill>
            </a:endParaRPr>
          </a:p>
        </p:txBody>
      </p:sp>
      <p:sp>
        <p:nvSpPr>
          <p:cNvPr id="3" name="Footer Placeholder 2"/>
          <p:cNvSpPr>
            <a:spLocks noGrp="1"/>
          </p:cNvSpPr>
          <p:nvPr>
            <p:ph type="ftr" sz="quarter" idx="11"/>
          </p:nvPr>
        </p:nvSpPr>
        <p:spPr/>
        <p:txBody>
          <a:bodyPr/>
          <a:lstStyle/>
          <a:p>
            <a:endParaRPr lang="fr-BE">
              <a:solidFill>
                <a:prstClr val="black">
                  <a:tint val="75000"/>
                </a:prstClr>
              </a:solidFill>
            </a:endParaRPr>
          </a:p>
        </p:txBody>
      </p:sp>
      <p:sp>
        <p:nvSpPr>
          <p:cNvPr id="4" name="Slide Number Placeholder 3"/>
          <p:cNvSpPr>
            <a:spLocks noGrp="1"/>
          </p:cNvSpPr>
          <p:nvPr>
            <p:ph type="sldNum" sz="quarter" idx="12"/>
          </p:nvPr>
        </p:nvSpPr>
        <p:spPr/>
        <p:txBody>
          <a:bodyPr/>
          <a:lstStyle/>
          <a:p>
            <a:fld id="{BE25294C-5904-474C-9D62-634D2A688032}"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2323912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5C7334-A121-412D-B992-800B5C44DB0F}" type="datetime1">
              <a:rPr lang="fr-BE" smtClean="0">
                <a:solidFill>
                  <a:prstClr val="black">
                    <a:tint val="75000"/>
                  </a:prstClr>
                </a:solidFill>
              </a:rPr>
              <a:pPr/>
              <a:t>21/01/2015</a:t>
            </a:fld>
            <a:endParaRPr lang="fr-BE">
              <a:solidFill>
                <a:prstClr val="black">
                  <a:tint val="75000"/>
                </a:prstClr>
              </a:solidFill>
            </a:endParaRPr>
          </a:p>
        </p:txBody>
      </p:sp>
      <p:sp>
        <p:nvSpPr>
          <p:cNvPr id="6" name="Footer Placeholder 5"/>
          <p:cNvSpPr>
            <a:spLocks noGrp="1"/>
          </p:cNvSpPr>
          <p:nvPr>
            <p:ph type="ftr" sz="quarter" idx="11"/>
          </p:nvPr>
        </p:nvSpPr>
        <p:spPr/>
        <p:txBody>
          <a:bodyPr/>
          <a:lstStyle/>
          <a:p>
            <a:endParaRPr lang="fr-BE">
              <a:solidFill>
                <a:prstClr val="black">
                  <a:tint val="75000"/>
                </a:prstClr>
              </a:solidFill>
            </a:endParaRPr>
          </a:p>
        </p:txBody>
      </p:sp>
      <p:sp>
        <p:nvSpPr>
          <p:cNvPr id="7" name="Slide Number Placeholder 6"/>
          <p:cNvSpPr>
            <a:spLocks noGrp="1"/>
          </p:cNvSpPr>
          <p:nvPr>
            <p:ph type="sldNum" sz="quarter" idx="12"/>
          </p:nvPr>
        </p:nvSpPr>
        <p:spPr/>
        <p:txBody>
          <a:bodyPr/>
          <a:lstStyle/>
          <a:p>
            <a:fld id="{BE25294C-5904-474C-9D62-634D2A688032}"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4176099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3BBB59-D761-48B6-BDAD-8F650DE41F8A}" type="datetime1">
              <a:rPr lang="fr-BE" smtClean="0">
                <a:solidFill>
                  <a:prstClr val="black">
                    <a:tint val="75000"/>
                  </a:prstClr>
                </a:solidFill>
              </a:rPr>
              <a:pPr/>
              <a:t>21/01/2015</a:t>
            </a:fld>
            <a:endParaRPr lang="fr-BE">
              <a:solidFill>
                <a:prstClr val="black">
                  <a:tint val="75000"/>
                </a:prstClr>
              </a:solidFill>
            </a:endParaRPr>
          </a:p>
        </p:txBody>
      </p:sp>
      <p:sp>
        <p:nvSpPr>
          <p:cNvPr id="6" name="Footer Placeholder 5"/>
          <p:cNvSpPr>
            <a:spLocks noGrp="1"/>
          </p:cNvSpPr>
          <p:nvPr>
            <p:ph type="ftr" sz="quarter" idx="11"/>
          </p:nvPr>
        </p:nvSpPr>
        <p:spPr/>
        <p:txBody>
          <a:bodyPr/>
          <a:lstStyle/>
          <a:p>
            <a:endParaRPr lang="fr-BE">
              <a:solidFill>
                <a:prstClr val="black">
                  <a:tint val="75000"/>
                </a:prstClr>
              </a:solidFill>
            </a:endParaRPr>
          </a:p>
        </p:txBody>
      </p:sp>
      <p:sp>
        <p:nvSpPr>
          <p:cNvPr id="7" name="Slide Number Placeholder 6"/>
          <p:cNvSpPr>
            <a:spLocks noGrp="1"/>
          </p:cNvSpPr>
          <p:nvPr>
            <p:ph type="sldNum" sz="quarter" idx="12"/>
          </p:nvPr>
        </p:nvSpPr>
        <p:spPr/>
        <p:txBody>
          <a:bodyPr/>
          <a:lstStyle/>
          <a:p>
            <a:fld id="{BE25294C-5904-474C-9D62-634D2A688032}"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4131759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Date Placeholder 3"/>
          <p:cNvSpPr>
            <a:spLocks noGrp="1"/>
          </p:cNvSpPr>
          <p:nvPr>
            <p:ph type="dt" sz="half" idx="10"/>
          </p:nvPr>
        </p:nvSpPr>
        <p:spPr/>
        <p:txBody>
          <a:bodyPr/>
          <a:lstStyle/>
          <a:p>
            <a:fld id="{145626EF-86F2-4D6C-89C3-724EBD8791D9}" type="datetime1">
              <a:rPr lang="fr-BE" smtClean="0">
                <a:solidFill>
                  <a:prstClr val="black">
                    <a:tint val="75000"/>
                  </a:prstClr>
                </a:solidFill>
              </a:rPr>
              <a:pPr/>
              <a:t>21/01/2015</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endParaRPr lang="fr-BE">
              <a:solidFill>
                <a:prstClr val="black">
                  <a:tint val="75000"/>
                </a:prstClr>
              </a:solidFill>
            </a:endParaRPr>
          </a:p>
        </p:txBody>
      </p:sp>
      <p:sp>
        <p:nvSpPr>
          <p:cNvPr id="6" name="Slide Number Placeholder 5"/>
          <p:cNvSpPr>
            <a:spLocks noGrp="1"/>
          </p:cNvSpPr>
          <p:nvPr>
            <p:ph type="sldNum" sz="quarter" idx="12"/>
          </p:nvPr>
        </p:nvSpPr>
        <p:spPr/>
        <p:txBody>
          <a:bodyPr/>
          <a:lstStyle/>
          <a:p>
            <a:fld id="{BE25294C-5904-474C-9D62-634D2A688032}"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2055639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Date Placeholder 3"/>
          <p:cNvSpPr>
            <a:spLocks noGrp="1"/>
          </p:cNvSpPr>
          <p:nvPr>
            <p:ph type="dt" sz="half" idx="10"/>
          </p:nvPr>
        </p:nvSpPr>
        <p:spPr/>
        <p:txBody>
          <a:bodyPr/>
          <a:lstStyle/>
          <a:p>
            <a:fld id="{7B109FB1-C9CD-4B42-9451-EEC271C1A210}" type="datetime1">
              <a:rPr lang="fr-BE" smtClean="0">
                <a:solidFill>
                  <a:prstClr val="black">
                    <a:tint val="75000"/>
                  </a:prstClr>
                </a:solidFill>
              </a:rPr>
              <a:pPr/>
              <a:t>21/01/2015</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endParaRPr lang="fr-BE">
              <a:solidFill>
                <a:prstClr val="black">
                  <a:tint val="75000"/>
                </a:prstClr>
              </a:solidFill>
            </a:endParaRPr>
          </a:p>
        </p:txBody>
      </p:sp>
      <p:sp>
        <p:nvSpPr>
          <p:cNvPr id="6" name="Slide Number Placeholder 5"/>
          <p:cNvSpPr>
            <a:spLocks noGrp="1"/>
          </p:cNvSpPr>
          <p:nvPr>
            <p:ph type="sldNum" sz="quarter" idx="12"/>
          </p:nvPr>
        </p:nvSpPr>
        <p:spPr/>
        <p:txBody>
          <a:bodyPr/>
          <a:lstStyle/>
          <a:p>
            <a:fld id="{BE25294C-5904-474C-9D62-634D2A688032}"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2310750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3" cstate="print">
            <a:duotone>
              <a:srgbClr val="808080">
                <a:shade val="45000"/>
                <a:satMod val="135000"/>
              </a:srgbClr>
              <a:prstClr val="white"/>
            </a:duotone>
            <a:lum bright="40000"/>
          </a:blip>
          <a:srcRect/>
          <a:stretch>
            <a:fillRect/>
          </a:stretch>
        </p:blipFill>
        <p:spPr bwMode="auto">
          <a:xfrm rot="16200000">
            <a:off x="7074105" y="4544081"/>
            <a:ext cx="2636912" cy="1502879"/>
          </a:xfrm>
          <a:prstGeom prst="rect">
            <a:avLst/>
          </a:prstGeom>
          <a:noFill/>
          <a:ln w="9525">
            <a:noFill/>
            <a:miter lim="800000"/>
            <a:headEnd/>
            <a:tailEnd/>
          </a:ln>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40991" y="6021288"/>
            <a:ext cx="1086743" cy="592688"/>
          </a:xfrm>
          <a:prstGeom prst="rect">
            <a:avLst/>
          </a:prstGeom>
        </p:spPr>
      </p:pic>
      <p:sp>
        <p:nvSpPr>
          <p:cNvPr id="2" name="Title 1"/>
          <p:cNvSpPr>
            <a:spLocks noGrp="1"/>
          </p:cNvSpPr>
          <p:nvPr>
            <p:ph type="title"/>
          </p:nvPr>
        </p:nvSpPr>
        <p:spPr>
          <a:xfrm>
            <a:off x="5151600" y="4150801"/>
            <a:ext cx="3676134" cy="574343"/>
          </a:xfrm>
        </p:spPr>
        <p:txBody>
          <a:bodyPr lIns="0" tIns="0" rIns="0" bIns="0" anchor="t">
            <a:normAutofit/>
          </a:bodyPr>
          <a:lstStyle>
            <a:lvl1pPr algn="l">
              <a:defRPr sz="1800" b="1" cap="all">
                <a:solidFill>
                  <a:srgbClr val="20758E"/>
                </a:solidFill>
              </a:defRPr>
            </a:lvl1pPr>
          </a:lstStyle>
          <a:p>
            <a:r>
              <a:rPr lang="en-US" smtClean="0"/>
              <a:t>Click to edit Master title style</a:t>
            </a:r>
            <a:endParaRPr lang="fr-BE" dirty="0"/>
          </a:p>
        </p:txBody>
      </p:sp>
      <p:sp>
        <p:nvSpPr>
          <p:cNvPr id="3" name="Text Placeholder 2"/>
          <p:cNvSpPr>
            <a:spLocks noGrp="1"/>
          </p:cNvSpPr>
          <p:nvPr>
            <p:ph type="body" idx="1"/>
          </p:nvPr>
        </p:nvSpPr>
        <p:spPr>
          <a:xfrm>
            <a:off x="5151600" y="5040000"/>
            <a:ext cx="3676134" cy="648072"/>
          </a:xfrm>
        </p:spPr>
        <p:txBody>
          <a:bodyPr lIns="0" tIns="0" rIns="0" bIns="0" anchor="t" anchorCtr="0">
            <a:normAutofit/>
          </a:bodyPr>
          <a:lstStyle>
            <a:lvl1pPr marL="0" indent="0">
              <a:buNone/>
              <a:defRPr sz="11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83455979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cstate="print">
            <a:duotone>
              <a:srgbClr val="808080">
                <a:shade val="45000"/>
                <a:satMod val="135000"/>
              </a:srgbClr>
              <a:prstClr val="white"/>
            </a:duotone>
            <a:lum bright="40000"/>
          </a:blip>
          <a:srcRect/>
          <a:stretch>
            <a:fillRect/>
          </a:stretch>
        </p:blipFill>
        <p:spPr bwMode="auto">
          <a:xfrm rot="16200000">
            <a:off x="4284435" y="1947635"/>
            <a:ext cx="6206948" cy="3537582"/>
          </a:xfrm>
          <a:prstGeom prst="rect">
            <a:avLst/>
          </a:prstGeom>
          <a:noFill/>
          <a:ln w="9525">
            <a:noFill/>
            <a:miter lim="800000"/>
            <a:headEnd/>
            <a:tailEnd/>
          </a:ln>
        </p:spPr>
      </p:pic>
      <p:pic>
        <p:nvPicPr>
          <p:cNvPr id="11" name="Picture 3"/>
          <p:cNvPicPr>
            <a:picLocks noChangeAspect="1" noChangeArrowheads="1"/>
          </p:cNvPicPr>
          <p:nvPr userDrawn="1"/>
        </p:nvPicPr>
        <p:blipFill>
          <a:blip r:embed="rId2" cstate="print">
            <a:duotone>
              <a:srgbClr val="808080">
                <a:shade val="45000"/>
                <a:satMod val="135000"/>
              </a:srgbClr>
              <a:prstClr val="white"/>
            </a:duotone>
            <a:lum bright="40000"/>
          </a:blip>
          <a:srcRect/>
          <a:stretch>
            <a:fillRect/>
          </a:stretch>
        </p:blipFill>
        <p:spPr bwMode="auto">
          <a:xfrm rot="16200000">
            <a:off x="4271735" y="1985735"/>
            <a:ext cx="6206948" cy="3537582"/>
          </a:xfrm>
          <a:prstGeom prst="rect">
            <a:avLst/>
          </a:prstGeom>
          <a:noFill/>
          <a:ln w="9525">
            <a:noFill/>
            <a:miter lim="800000"/>
            <a:headEnd/>
            <a:tailEnd/>
          </a:ln>
        </p:spPr>
      </p:pic>
      <p:sp>
        <p:nvSpPr>
          <p:cNvPr id="2" name="Title 1"/>
          <p:cNvSpPr>
            <a:spLocks noGrp="1"/>
          </p:cNvSpPr>
          <p:nvPr>
            <p:ph type="title" hasCustomPrompt="1"/>
          </p:nvPr>
        </p:nvSpPr>
        <p:spPr>
          <a:xfrm>
            <a:off x="1115616" y="980728"/>
            <a:ext cx="7571184" cy="868958"/>
          </a:xfrm>
        </p:spPr>
        <p:txBody>
          <a:bodyPr/>
          <a:lstStyle>
            <a:lvl1pPr algn="l">
              <a:defRPr b="1">
                <a:latin typeface="Arial" pitchFamily="34" charset="0"/>
                <a:cs typeface="Arial" pitchFamily="34" charset="0"/>
              </a:defRPr>
            </a:lvl1pPr>
          </a:lstStyle>
          <a:p>
            <a:r>
              <a:rPr lang="en-US" dirty="0" smtClean="0"/>
              <a:t>TITLE</a:t>
            </a:r>
            <a:endParaRPr lang="fr-BE" dirty="0"/>
          </a:p>
        </p:txBody>
      </p:sp>
      <p:sp>
        <p:nvSpPr>
          <p:cNvPr id="3" name="Content Placeholder 2"/>
          <p:cNvSpPr>
            <a:spLocks noGrp="1"/>
          </p:cNvSpPr>
          <p:nvPr>
            <p:ph idx="1"/>
          </p:nvPr>
        </p:nvSpPr>
        <p:spPr>
          <a:xfrm>
            <a:off x="1115616" y="2348881"/>
            <a:ext cx="7571184" cy="3456384"/>
          </a:xfrm>
        </p:spPr>
        <p:txBody>
          <a:bodyPr/>
          <a:lstStyle>
            <a:lvl1pPr marL="342900" indent="-342900">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1pPr>
            <a:lvl2pPr marL="742950" indent="-285750">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2pPr>
            <a:lvl3pPr marL="1143000" indent="-228600">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3pPr>
            <a:lvl4pPr marL="1600200" indent="-228600">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4pPr>
            <a:lvl5pPr marL="2057400" indent="-228600">
              <a:buClr>
                <a:schemeClr val="tx1">
                  <a:lumMod val="65000"/>
                  <a:lumOff val="35000"/>
                </a:schemeClr>
              </a:buClr>
              <a:buFont typeface="Wingdings" pitchFamily="2" charset="2"/>
              <a:buChar char="§"/>
              <a:defRPr baseline="0">
                <a:solidFill>
                  <a:schemeClr val="tx1">
                    <a:lumMod val="65000"/>
                    <a:lumOff val="35000"/>
                  </a:schemeClr>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dirty="0"/>
          </a:p>
        </p:txBody>
      </p:sp>
      <p:sp>
        <p:nvSpPr>
          <p:cNvPr id="4" name="Date Placeholder 3"/>
          <p:cNvSpPr>
            <a:spLocks noGrp="1"/>
          </p:cNvSpPr>
          <p:nvPr>
            <p:ph type="dt" sz="half" idx="10"/>
          </p:nvPr>
        </p:nvSpPr>
        <p:spPr>
          <a:xfrm>
            <a:off x="899592" y="6309320"/>
            <a:ext cx="2133600" cy="365125"/>
          </a:xfrm>
        </p:spPr>
        <p:txBody>
          <a:bodyPr/>
          <a:lstStyle/>
          <a:p>
            <a:fld id="{7496C5B1-AE8F-49AD-8FDD-F458918A1485}" type="datetime1">
              <a:rPr lang="fr-BE" smtClean="0">
                <a:solidFill>
                  <a:prstClr val="black">
                    <a:tint val="75000"/>
                  </a:prstClr>
                </a:solidFill>
              </a:rPr>
              <a:pPr/>
              <a:t>21/01/2015</a:t>
            </a:fld>
            <a:endParaRPr lang="fr-BE" dirty="0">
              <a:solidFill>
                <a:prstClr val="black">
                  <a:tint val="75000"/>
                </a:prstClr>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457200" cy="6886352"/>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44208" y="6453336"/>
            <a:ext cx="2376264" cy="234280"/>
          </a:xfrm>
          <a:prstGeom prst="rect">
            <a:avLst/>
          </a:prstGeom>
        </p:spPr>
      </p:pic>
    </p:spTree>
    <p:extLst>
      <p:ext uri="{BB962C8B-B14F-4D97-AF65-F5344CB8AC3E}">
        <p14:creationId xmlns:p14="http://schemas.microsoft.com/office/powerpoint/2010/main" val="152513501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1" name="Picture 3"/>
          <p:cNvPicPr>
            <a:picLocks noChangeAspect="1" noChangeArrowheads="1"/>
          </p:cNvPicPr>
          <p:nvPr userDrawn="1"/>
        </p:nvPicPr>
        <p:blipFill>
          <a:blip r:embed="rId2" cstate="print">
            <a:duotone>
              <a:srgbClr val="808080">
                <a:shade val="45000"/>
                <a:satMod val="135000"/>
              </a:srgbClr>
              <a:prstClr val="white"/>
            </a:duotone>
            <a:lum bright="40000"/>
          </a:blip>
          <a:srcRect/>
          <a:stretch>
            <a:fillRect/>
          </a:stretch>
        </p:blipFill>
        <p:spPr bwMode="auto">
          <a:xfrm rot="16200000">
            <a:off x="4271735" y="1985735"/>
            <a:ext cx="6206948" cy="3537582"/>
          </a:xfrm>
          <a:prstGeom prst="rect">
            <a:avLst/>
          </a:prstGeom>
          <a:noFill/>
          <a:ln w="9525">
            <a:noFill/>
            <a:miter lim="800000"/>
            <a:headEnd/>
            <a:tailEnd/>
          </a:ln>
        </p:spPr>
      </p:pic>
      <p:sp>
        <p:nvSpPr>
          <p:cNvPr id="2" name="Title 1"/>
          <p:cNvSpPr>
            <a:spLocks noGrp="1"/>
          </p:cNvSpPr>
          <p:nvPr>
            <p:ph type="title" hasCustomPrompt="1"/>
          </p:nvPr>
        </p:nvSpPr>
        <p:spPr>
          <a:xfrm>
            <a:off x="1115616" y="980728"/>
            <a:ext cx="7571184" cy="868958"/>
          </a:xfrm>
        </p:spPr>
        <p:txBody>
          <a:bodyPr/>
          <a:lstStyle>
            <a:lvl1pPr algn="l">
              <a:defRPr b="1">
                <a:latin typeface="Arial" pitchFamily="34" charset="0"/>
                <a:cs typeface="Arial" pitchFamily="34" charset="0"/>
              </a:defRPr>
            </a:lvl1pPr>
          </a:lstStyle>
          <a:p>
            <a:r>
              <a:rPr lang="en-US" dirty="0" smtClean="0"/>
              <a:t>TITLE</a:t>
            </a:r>
            <a:endParaRPr lang="fr-BE" dirty="0"/>
          </a:p>
        </p:txBody>
      </p:sp>
      <p:sp>
        <p:nvSpPr>
          <p:cNvPr id="3" name="Content Placeholder 2"/>
          <p:cNvSpPr>
            <a:spLocks noGrp="1"/>
          </p:cNvSpPr>
          <p:nvPr>
            <p:ph idx="1"/>
          </p:nvPr>
        </p:nvSpPr>
        <p:spPr>
          <a:xfrm>
            <a:off x="1115616" y="2348881"/>
            <a:ext cx="7571184" cy="3456384"/>
          </a:xfrm>
        </p:spPr>
        <p:txBody>
          <a:bodyPr/>
          <a:lstStyle>
            <a:lvl1pPr marL="514350" indent="-514350">
              <a:buClr>
                <a:schemeClr val="tx1">
                  <a:lumMod val="65000"/>
                  <a:lumOff val="35000"/>
                </a:schemeClr>
              </a:buClr>
              <a:buFont typeface="+mj-lt"/>
              <a:buAutoNum type="arabicPeriod"/>
              <a:defRPr baseline="0">
                <a:solidFill>
                  <a:schemeClr val="tx1">
                    <a:lumMod val="65000"/>
                    <a:lumOff val="35000"/>
                  </a:schemeClr>
                </a:solidFill>
                <a:latin typeface="Arial" pitchFamily="34" charset="0"/>
                <a:cs typeface="Arial" pitchFamily="34" charset="0"/>
              </a:defRPr>
            </a:lvl1pPr>
            <a:lvl2pPr marL="971550" indent="-514350">
              <a:buClr>
                <a:schemeClr val="tx1">
                  <a:lumMod val="65000"/>
                  <a:lumOff val="35000"/>
                </a:schemeClr>
              </a:buClr>
              <a:buFont typeface="+mj-lt"/>
              <a:buAutoNum type="arabicPeriod"/>
              <a:defRPr baseline="0">
                <a:solidFill>
                  <a:schemeClr val="tx1">
                    <a:lumMod val="65000"/>
                    <a:lumOff val="35000"/>
                  </a:schemeClr>
                </a:solidFill>
                <a:latin typeface="Arial" pitchFamily="34" charset="0"/>
                <a:cs typeface="Arial" pitchFamily="34" charset="0"/>
              </a:defRPr>
            </a:lvl2pPr>
            <a:lvl3pPr marL="1371600" indent="-457200">
              <a:buClr>
                <a:schemeClr val="tx1">
                  <a:lumMod val="65000"/>
                  <a:lumOff val="35000"/>
                </a:schemeClr>
              </a:buClr>
              <a:buFont typeface="+mj-lt"/>
              <a:buAutoNum type="arabicPeriod"/>
              <a:defRPr baseline="0">
                <a:solidFill>
                  <a:schemeClr val="tx1">
                    <a:lumMod val="65000"/>
                    <a:lumOff val="35000"/>
                  </a:schemeClr>
                </a:solidFill>
                <a:latin typeface="Arial" pitchFamily="34" charset="0"/>
                <a:cs typeface="Arial" pitchFamily="34" charset="0"/>
              </a:defRPr>
            </a:lvl3pPr>
            <a:lvl4pPr marL="1828800" indent="-457200">
              <a:buClr>
                <a:schemeClr val="tx1">
                  <a:lumMod val="65000"/>
                  <a:lumOff val="35000"/>
                </a:schemeClr>
              </a:buClr>
              <a:buFont typeface="+mj-lt"/>
              <a:buAutoNum type="arabicPeriod"/>
              <a:defRPr baseline="0">
                <a:solidFill>
                  <a:schemeClr val="tx1">
                    <a:lumMod val="65000"/>
                    <a:lumOff val="35000"/>
                  </a:schemeClr>
                </a:solidFill>
                <a:latin typeface="Arial" pitchFamily="34" charset="0"/>
                <a:cs typeface="Arial" pitchFamily="34" charset="0"/>
              </a:defRPr>
            </a:lvl4pPr>
            <a:lvl5pPr marL="2286000" indent="-457200">
              <a:buClr>
                <a:schemeClr val="tx1">
                  <a:lumMod val="65000"/>
                  <a:lumOff val="35000"/>
                </a:schemeClr>
              </a:buClr>
              <a:buFont typeface="+mj-lt"/>
              <a:buAutoNum type="arabicPeriod"/>
              <a:defRPr baseline="0">
                <a:solidFill>
                  <a:schemeClr val="tx1">
                    <a:lumMod val="65000"/>
                    <a:lumOff val="35000"/>
                  </a:schemeClr>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dirty="0"/>
          </a:p>
        </p:txBody>
      </p:sp>
      <p:sp>
        <p:nvSpPr>
          <p:cNvPr id="4" name="Date Placeholder 3"/>
          <p:cNvSpPr>
            <a:spLocks noGrp="1"/>
          </p:cNvSpPr>
          <p:nvPr>
            <p:ph type="dt" sz="half" idx="10"/>
          </p:nvPr>
        </p:nvSpPr>
        <p:spPr>
          <a:xfrm>
            <a:off x="899592" y="6309320"/>
            <a:ext cx="2133600" cy="365125"/>
          </a:xfrm>
        </p:spPr>
        <p:txBody>
          <a:bodyPr/>
          <a:lstStyle/>
          <a:p>
            <a:fld id="{F9349C22-7438-4DDA-81C7-70DD11932B55}" type="datetime1">
              <a:rPr lang="fr-BE" smtClean="0">
                <a:solidFill>
                  <a:prstClr val="black">
                    <a:tint val="75000"/>
                  </a:prstClr>
                </a:solidFill>
              </a:rPr>
              <a:pPr/>
              <a:t>21/01/2015</a:t>
            </a:fld>
            <a:endParaRPr lang="fr-BE" dirty="0">
              <a:solidFill>
                <a:prstClr val="black">
                  <a:tint val="75000"/>
                </a:prstClr>
              </a:solidFill>
            </a:endParaRPr>
          </a:p>
        </p:txBody>
      </p:sp>
      <p:sp>
        <p:nvSpPr>
          <p:cNvPr id="6" name="Slide Number Placeholder 5"/>
          <p:cNvSpPr>
            <a:spLocks noGrp="1"/>
          </p:cNvSpPr>
          <p:nvPr>
            <p:ph type="sldNum" sz="quarter" idx="12"/>
          </p:nvPr>
        </p:nvSpPr>
        <p:spPr>
          <a:xfrm>
            <a:off x="3590528" y="6412904"/>
            <a:ext cx="405408" cy="365125"/>
          </a:xfrm>
        </p:spPr>
        <p:txBody>
          <a:bodyPr/>
          <a:lstStyle>
            <a:lvl1pPr>
              <a:defRPr sz="1400" b="1">
                <a:solidFill>
                  <a:srgbClr val="512930"/>
                </a:solidFill>
                <a:latin typeface="Arial" pitchFamily="34" charset="0"/>
                <a:cs typeface="Arial" pitchFamily="34" charset="0"/>
              </a:defRPr>
            </a:lvl1pPr>
          </a:lstStyle>
          <a:p>
            <a:fld id="{BE25294C-5904-474C-9D62-634D2A688032}" type="slidenum">
              <a:rPr lang="fr-BE" smtClean="0"/>
              <a:pPr/>
              <a:t>‹#›</a:t>
            </a:fld>
            <a:endParaRPr lang="fr-BE"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457200" cy="6886352"/>
          </a:xfrm>
          <a:prstGeom prst="rect">
            <a:avLst/>
          </a:prstGeom>
        </p:spPr>
      </p:pic>
      <p:sp>
        <p:nvSpPr>
          <p:cNvPr id="8" name="Rectangle 7"/>
          <p:cNvSpPr/>
          <p:nvPr userDrawn="1"/>
        </p:nvSpPr>
        <p:spPr>
          <a:xfrm>
            <a:off x="0" y="6453336"/>
            <a:ext cx="3563888" cy="288032"/>
          </a:xfrm>
          <a:prstGeom prst="rect">
            <a:avLst/>
          </a:prstGeom>
          <a:solidFill>
            <a:srgbClr val="5129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C00000"/>
              </a:solidFill>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44208" y="6453336"/>
            <a:ext cx="2376264" cy="234280"/>
          </a:xfrm>
          <a:prstGeom prst="rect">
            <a:avLst/>
          </a:prstGeom>
        </p:spPr>
      </p:pic>
      <p:sp>
        <p:nvSpPr>
          <p:cNvPr id="10" name="TextBox 9"/>
          <p:cNvSpPr txBox="1"/>
          <p:nvPr userDrawn="1"/>
        </p:nvSpPr>
        <p:spPr>
          <a:xfrm>
            <a:off x="1149648" y="6474365"/>
            <a:ext cx="2448272" cy="276999"/>
          </a:xfrm>
          <a:prstGeom prst="rect">
            <a:avLst/>
          </a:prstGeom>
          <a:noFill/>
        </p:spPr>
        <p:txBody>
          <a:bodyPr wrap="square" rtlCol="0">
            <a:spAutoFit/>
          </a:bodyPr>
          <a:lstStyle/>
          <a:p>
            <a:r>
              <a:rPr lang="fr-BE" sz="1200" b="1" dirty="0">
                <a:solidFill>
                  <a:prstClr val="white"/>
                </a:solidFill>
                <a:cs typeface="Arial" pitchFamily="34" charset="0"/>
              </a:rPr>
              <a:t>WWW.SPIRE2030.EU</a:t>
            </a:r>
          </a:p>
        </p:txBody>
      </p:sp>
    </p:spTree>
    <p:extLst>
      <p:ext uri="{BB962C8B-B14F-4D97-AF65-F5344CB8AC3E}">
        <p14:creationId xmlns:p14="http://schemas.microsoft.com/office/powerpoint/2010/main" val="428700335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BE"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979359-8DD7-473C-8C6D-372F9E19077E}" type="datetime1">
              <a:rPr lang="fr-BE" smtClean="0">
                <a:solidFill>
                  <a:prstClr val="black">
                    <a:tint val="75000"/>
                  </a:prstClr>
                </a:solidFill>
              </a:rPr>
              <a:pPr/>
              <a:t>21/01/2015</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endParaRPr lang="fr-BE">
              <a:solidFill>
                <a:prstClr val="black">
                  <a:tint val="75000"/>
                </a:prstClr>
              </a:solidFill>
            </a:endParaRPr>
          </a:p>
        </p:txBody>
      </p:sp>
      <p:sp>
        <p:nvSpPr>
          <p:cNvPr id="6" name="Slide Number Placeholder 5"/>
          <p:cNvSpPr>
            <a:spLocks noGrp="1"/>
          </p:cNvSpPr>
          <p:nvPr>
            <p:ph type="sldNum" sz="quarter" idx="12"/>
          </p:nvPr>
        </p:nvSpPr>
        <p:spPr/>
        <p:txBody>
          <a:bodyPr/>
          <a:lstStyle/>
          <a:p>
            <a:fld id="{BE25294C-5904-474C-9D62-634D2A688032}"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201429633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Date Placeholder 4"/>
          <p:cNvSpPr>
            <a:spLocks noGrp="1"/>
          </p:cNvSpPr>
          <p:nvPr>
            <p:ph type="dt" sz="half" idx="10"/>
          </p:nvPr>
        </p:nvSpPr>
        <p:spPr/>
        <p:txBody>
          <a:bodyPr/>
          <a:lstStyle/>
          <a:p>
            <a:fld id="{B67C104B-9E7C-46FB-88CA-B093D69D69AC}" type="datetime1">
              <a:rPr lang="fr-BE" smtClean="0">
                <a:solidFill>
                  <a:prstClr val="black">
                    <a:tint val="75000"/>
                  </a:prstClr>
                </a:solidFill>
              </a:rPr>
              <a:pPr/>
              <a:t>21/01/2015</a:t>
            </a:fld>
            <a:endParaRPr lang="fr-BE">
              <a:solidFill>
                <a:prstClr val="black">
                  <a:tint val="75000"/>
                </a:prstClr>
              </a:solidFill>
            </a:endParaRPr>
          </a:p>
        </p:txBody>
      </p:sp>
      <p:sp>
        <p:nvSpPr>
          <p:cNvPr id="6" name="Footer Placeholder 5"/>
          <p:cNvSpPr>
            <a:spLocks noGrp="1"/>
          </p:cNvSpPr>
          <p:nvPr>
            <p:ph type="ftr" sz="quarter" idx="11"/>
          </p:nvPr>
        </p:nvSpPr>
        <p:spPr/>
        <p:txBody>
          <a:bodyPr/>
          <a:lstStyle/>
          <a:p>
            <a:endParaRPr lang="fr-BE">
              <a:solidFill>
                <a:prstClr val="black">
                  <a:tint val="75000"/>
                </a:prstClr>
              </a:solidFill>
            </a:endParaRPr>
          </a:p>
        </p:txBody>
      </p:sp>
      <p:sp>
        <p:nvSpPr>
          <p:cNvPr id="7" name="Slide Number Placeholder 6"/>
          <p:cNvSpPr>
            <a:spLocks noGrp="1"/>
          </p:cNvSpPr>
          <p:nvPr>
            <p:ph type="sldNum" sz="quarter" idx="12"/>
          </p:nvPr>
        </p:nvSpPr>
        <p:spPr/>
        <p:txBody>
          <a:bodyPr/>
          <a:lstStyle/>
          <a:p>
            <a:fld id="{BE25294C-5904-474C-9D62-634D2A688032}"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33173464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1" name="Picture 3"/>
          <p:cNvPicPr>
            <a:picLocks noChangeAspect="1" noChangeArrowheads="1"/>
          </p:cNvPicPr>
          <p:nvPr userDrawn="1"/>
        </p:nvPicPr>
        <p:blipFill>
          <a:blip r:embed="rId2" cstate="print">
            <a:duotone>
              <a:srgbClr val="808080">
                <a:shade val="45000"/>
                <a:satMod val="135000"/>
              </a:srgbClr>
              <a:prstClr val="white"/>
            </a:duotone>
            <a:lum bright="40000"/>
          </a:blip>
          <a:srcRect/>
          <a:stretch>
            <a:fillRect/>
          </a:stretch>
        </p:blipFill>
        <p:spPr bwMode="auto">
          <a:xfrm rot="16200000">
            <a:off x="4271735" y="1985735"/>
            <a:ext cx="6206948" cy="3537582"/>
          </a:xfrm>
          <a:prstGeom prst="rect">
            <a:avLst/>
          </a:prstGeom>
          <a:noFill/>
          <a:ln w="9525">
            <a:noFill/>
            <a:miter lim="800000"/>
            <a:headEnd/>
            <a:tailEnd/>
          </a:ln>
        </p:spPr>
      </p:pic>
      <p:sp>
        <p:nvSpPr>
          <p:cNvPr id="2" name="Title 1"/>
          <p:cNvSpPr>
            <a:spLocks noGrp="1"/>
          </p:cNvSpPr>
          <p:nvPr>
            <p:ph type="title" hasCustomPrompt="1"/>
          </p:nvPr>
        </p:nvSpPr>
        <p:spPr>
          <a:xfrm>
            <a:off x="1115616" y="980728"/>
            <a:ext cx="7571184" cy="868958"/>
          </a:xfrm>
        </p:spPr>
        <p:txBody>
          <a:bodyPr/>
          <a:lstStyle>
            <a:lvl1pPr algn="l">
              <a:defRPr b="1">
                <a:latin typeface="Arial" pitchFamily="34" charset="0"/>
                <a:cs typeface="Arial" pitchFamily="34" charset="0"/>
              </a:defRPr>
            </a:lvl1pPr>
          </a:lstStyle>
          <a:p>
            <a:r>
              <a:rPr lang="en-US" dirty="0" smtClean="0"/>
              <a:t>TITLE</a:t>
            </a:r>
            <a:endParaRPr lang="fr-BE" dirty="0"/>
          </a:p>
        </p:txBody>
      </p:sp>
      <p:sp>
        <p:nvSpPr>
          <p:cNvPr id="3" name="Content Placeholder 2"/>
          <p:cNvSpPr>
            <a:spLocks noGrp="1"/>
          </p:cNvSpPr>
          <p:nvPr>
            <p:ph idx="1"/>
          </p:nvPr>
        </p:nvSpPr>
        <p:spPr>
          <a:xfrm>
            <a:off x="1115616" y="2348881"/>
            <a:ext cx="7571184" cy="3456384"/>
          </a:xfrm>
        </p:spPr>
        <p:txBody>
          <a:bodyPr/>
          <a:lstStyle>
            <a:lvl1pPr marL="514350" indent="-514350">
              <a:buClr>
                <a:schemeClr val="tx1">
                  <a:lumMod val="65000"/>
                  <a:lumOff val="35000"/>
                </a:schemeClr>
              </a:buClr>
              <a:buFont typeface="+mj-lt"/>
              <a:buAutoNum type="arabicPeriod"/>
              <a:defRPr baseline="0">
                <a:solidFill>
                  <a:schemeClr val="tx1">
                    <a:lumMod val="65000"/>
                    <a:lumOff val="35000"/>
                  </a:schemeClr>
                </a:solidFill>
                <a:latin typeface="Arial" pitchFamily="34" charset="0"/>
                <a:cs typeface="Arial" pitchFamily="34" charset="0"/>
              </a:defRPr>
            </a:lvl1pPr>
            <a:lvl2pPr marL="971550" indent="-514350">
              <a:buClr>
                <a:schemeClr val="tx1">
                  <a:lumMod val="65000"/>
                  <a:lumOff val="35000"/>
                </a:schemeClr>
              </a:buClr>
              <a:buFont typeface="+mj-lt"/>
              <a:buAutoNum type="arabicPeriod"/>
              <a:defRPr baseline="0">
                <a:solidFill>
                  <a:schemeClr val="tx1">
                    <a:lumMod val="65000"/>
                    <a:lumOff val="35000"/>
                  </a:schemeClr>
                </a:solidFill>
                <a:latin typeface="Arial" pitchFamily="34" charset="0"/>
                <a:cs typeface="Arial" pitchFamily="34" charset="0"/>
              </a:defRPr>
            </a:lvl2pPr>
            <a:lvl3pPr marL="1371600" indent="-457200">
              <a:buClr>
                <a:schemeClr val="tx1">
                  <a:lumMod val="65000"/>
                  <a:lumOff val="35000"/>
                </a:schemeClr>
              </a:buClr>
              <a:buFont typeface="+mj-lt"/>
              <a:buAutoNum type="arabicPeriod"/>
              <a:defRPr baseline="0">
                <a:solidFill>
                  <a:schemeClr val="tx1">
                    <a:lumMod val="65000"/>
                    <a:lumOff val="35000"/>
                  </a:schemeClr>
                </a:solidFill>
                <a:latin typeface="Arial" pitchFamily="34" charset="0"/>
                <a:cs typeface="Arial" pitchFamily="34" charset="0"/>
              </a:defRPr>
            </a:lvl3pPr>
            <a:lvl4pPr marL="1828800" indent="-457200">
              <a:buClr>
                <a:schemeClr val="tx1">
                  <a:lumMod val="65000"/>
                  <a:lumOff val="35000"/>
                </a:schemeClr>
              </a:buClr>
              <a:buFont typeface="+mj-lt"/>
              <a:buAutoNum type="arabicPeriod"/>
              <a:defRPr baseline="0">
                <a:solidFill>
                  <a:schemeClr val="tx1">
                    <a:lumMod val="65000"/>
                    <a:lumOff val="35000"/>
                  </a:schemeClr>
                </a:solidFill>
                <a:latin typeface="Arial" pitchFamily="34" charset="0"/>
                <a:cs typeface="Arial" pitchFamily="34" charset="0"/>
              </a:defRPr>
            </a:lvl4pPr>
            <a:lvl5pPr marL="2286000" indent="-457200">
              <a:buClr>
                <a:schemeClr val="tx1">
                  <a:lumMod val="65000"/>
                  <a:lumOff val="35000"/>
                </a:schemeClr>
              </a:buClr>
              <a:buFont typeface="+mj-lt"/>
              <a:buAutoNum type="arabicPeriod"/>
              <a:defRPr baseline="0">
                <a:solidFill>
                  <a:schemeClr val="tx1">
                    <a:lumMod val="65000"/>
                    <a:lumOff val="35000"/>
                  </a:schemeClr>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dirty="0"/>
          </a:p>
        </p:txBody>
      </p:sp>
      <p:sp>
        <p:nvSpPr>
          <p:cNvPr id="4" name="Date Placeholder 3"/>
          <p:cNvSpPr>
            <a:spLocks noGrp="1"/>
          </p:cNvSpPr>
          <p:nvPr>
            <p:ph type="dt" sz="half" idx="10"/>
          </p:nvPr>
        </p:nvSpPr>
        <p:spPr>
          <a:xfrm>
            <a:off x="899592" y="6309320"/>
            <a:ext cx="2133600" cy="365125"/>
          </a:xfrm>
        </p:spPr>
        <p:txBody>
          <a:bodyPr/>
          <a:lstStyle/>
          <a:p>
            <a:fld id="{F9349C22-7438-4DDA-81C7-70DD11932B55}" type="datetime1">
              <a:rPr lang="fr-BE" smtClean="0"/>
              <a:t>21/01/2015</a:t>
            </a:fld>
            <a:endParaRPr lang="fr-BE" dirty="0"/>
          </a:p>
        </p:txBody>
      </p:sp>
      <p:sp>
        <p:nvSpPr>
          <p:cNvPr id="6" name="Slide Number Placeholder 5"/>
          <p:cNvSpPr>
            <a:spLocks noGrp="1"/>
          </p:cNvSpPr>
          <p:nvPr>
            <p:ph type="sldNum" sz="quarter" idx="12"/>
          </p:nvPr>
        </p:nvSpPr>
        <p:spPr>
          <a:xfrm>
            <a:off x="3590528" y="6412904"/>
            <a:ext cx="405408" cy="365125"/>
          </a:xfrm>
        </p:spPr>
        <p:txBody>
          <a:bodyPr/>
          <a:lstStyle>
            <a:lvl1pPr>
              <a:defRPr sz="1400" b="1">
                <a:solidFill>
                  <a:srgbClr val="512930"/>
                </a:solidFill>
                <a:latin typeface="Arial" pitchFamily="34" charset="0"/>
                <a:cs typeface="Arial" pitchFamily="34" charset="0"/>
              </a:defRPr>
            </a:lvl1pPr>
          </a:lstStyle>
          <a:p>
            <a:fld id="{BE25294C-5904-474C-9D62-634D2A688032}" type="slidenum">
              <a:rPr lang="fr-BE" smtClean="0"/>
              <a:pPr/>
              <a:t>‹#›</a:t>
            </a:fld>
            <a:endParaRPr lang="fr-BE"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457200" cy="6886352"/>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44208" y="6453336"/>
            <a:ext cx="2376264" cy="234280"/>
          </a:xfrm>
          <a:prstGeom prst="rect">
            <a:avLst/>
          </a:prstGeom>
        </p:spPr>
      </p:pic>
      <p:sp>
        <p:nvSpPr>
          <p:cNvPr id="10" name="TextBox 9"/>
          <p:cNvSpPr txBox="1"/>
          <p:nvPr userDrawn="1"/>
        </p:nvSpPr>
        <p:spPr>
          <a:xfrm>
            <a:off x="1149648" y="6474365"/>
            <a:ext cx="2448272" cy="276999"/>
          </a:xfrm>
          <a:prstGeom prst="rect">
            <a:avLst/>
          </a:prstGeom>
          <a:noFill/>
        </p:spPr>
        <p:txBody>
          <a:bodyPr wrap="square" rtlCol="0">
            <a:spAutoFit/>
          </a:bodyPr>
          <a:lstStyle/>
          <a:p>
            <a:r>
              <a:rPr lang="fr-BE" sz="1200" b="1" dirty="0" smtClean="0">
                <a:solidFill>
                  <a:schemeClr val="bg1"/>
                </a:solidFill>
                <a:latin typeface="Arial" pitchFamily="34" charset="0"/>
                <a:cs typeface="Arial" pitchFamily="34" charset="0"/>
              </a:rPr>
              <a:t>WWW.SPIRE2030.EU</a:t>
            </a:r>
            <a:endParaRPr lang="fr-BE" sz="1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44630936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7" name="Date Placeholder 6"/>
          <p:cNvSpPr>
            <a:spLocks noGrp="1"/>
          </p:cNvSpPr>
          <p:nvPr>
            <p:ph type="dt" sz="half" idx="10"/>
          </p:nvPr>
        </p:nvSpPr>
        <p:spPr/>
        <p:txBody>
          <a:bodyPr/>
          <a:lstStyle/>
          <a:p>
            <a:fld id="{763215E6-A309-492D-B15B-3324CEE17D66}" type="datetime1">
              <a:rPr lang="fr-BE" smtClean="0">
                <a:solidFill>
                  <a:prstClr val="black">
                    <a:tint val="75000"/>
                  </a:prstClr>
                </a:solidFill>
              </a:rPr>
              <a:pPr/>
              <a:t>21/01/2015</a:t>
            </a:fld>
            <a:endParaRPr lang="fr-BE">
              <a:solidFill>
                <a:prstClr val="black">
                  <a:tint val="75000"/>
                </a:prstClr>
              </a:solidFill>
            </a:endParaRPr>
          </a:p>
        </p:txBody>
      </p:sp>
      <p:sp>
        <p:nvSpPr>
          <p:cNvPr id="8" name="Footer Placeholder 7"/>
          <p:cNvSpPr>
            <a:spLocks noGrp="1"/>
          </p:cNvSpPr>
          <p:nvPr>
            <p:ph type="ftr" sz="quarter" idx="11"/>
          </p:nvPr>
        </p:nvSpPr>
        <p:spPr/>
        <p:txBody>
          <a:bodyPr/>
          <a:lstStyle/>
          <a:p>
            <a:endParaRPr lang="fr-BE">
              <a:solidFill>
                <a:prstClr val="black">
                  <a:tint val="75000"/>
                </a:prstClr>
              </a:solidFill>
            </a:endParaRPr>
          </a:p>
        </p:txBody>
      </p:sp>
      <p:sp>
        <p:nvSpPr>
          <p:cNvPr id="9" name="Slide Number Placeholder 8"/>
          <p:cNvSpPr>
            <a:spLocks noGrp="1"/>
          </p:cNvSpPr>
          <p:nvPr>
            <p:ph type="sldNum" sz="quarter" idx="12"/>
          </p:nvPr>
        </p:nvSpPr>
        <p:spPr/>
        <p:txBody>
          <a:bodyPr/>
          <a:lstStyle/>
          <a:p>
            <a:fld id="{BE25294C-5904-474C-9D62-634D2A688032}"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2285667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Date Placeholder 2"/>
          <p:cNvSpPr>
            <a:spLocks noGrp="1"/>
          </p:cNvSpPr>
          <p:nvPr>
            <p:ph type="dt" sz="half" idx="10"/>
          </p:nvPr>
        </p:nvSpPr>
        <p:spPr/>
        <p:txBody>
          <a:bodyPr/>
          <a:lstStyle/>
          <a:p>
            <a:fld id="{ECE4DF7B-8E0E-41B9-979E-DEC48238023B}" type="datetime1">
              <a:rPr lang="fr-BE" smtClean="0">
                <a:solidFill>
                  <a:prstClr val="black">
                    <a:tint val="75000"/>
                  </a:prstClr>
                </a:solidFill>
              </a:rPr>
              <a:pPr/>
              <a:t>21/01/2015</a:t>
            </a:fld>
            <a:endParaRPr lang="fr-BE">
              <a:solidFill>
                <a:prstClr val="black">
                  <a:tint val="75000"/>
                </a:prstClr>
              </a:solidFill>
            </a:endParaRPr>
          </a:p>
        </p:txBody>
      </p:sp>
      <p:sp>
        <p:nvSpPr>
          <p:cNvPr id="4" name="Footer Placeholder 3"/>
          <p:cNvSpPr>
            <a:spLocks noGrp="1"/>
          </p:cNvSpPr>
          <p:nvPr>
            <p:ph type="ftr" sz="quarter" idx="11"/>
          </p:nvPr>
        </p:nvSpPr>
        <p:spPr/>
        <p:txBody>
          <a:bodyPr/>
          <a:lstStyle/>
          <a:p>
            <a:endParaRPr lang="fr-BE">
              <a:solidFill>
                <a:prstClr val="black">
                  <a:tint val="75000"/>
                </a:prstClr>
              </a:solidFill>
            </a:endParaRPr>
          </a:p>
        </p:txBody>
      </p:sp>
      <p:sp>
        <p:nvSpPr>
          <p:cNvPr id="5" name="Slide Number Placeholder 4"/>
          <p:cNvSpPr>
            <a:spLocks noGrp="1"/>
          </p:cNvSpPr>
          <p:nvPr>
            <p:ph type="sldNum" sz="quarter" idx="12"/>
          </p:nvPr>
        </p:nvSpPr>
        <p:spPr/>
        <p:txBody>
          <a:bodyPr/>
          <a:lstStyle/>
          <a:p>
            <a:fld id="{BE25294C-5904-474C-9D62-634D2A688032}"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1706145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F8EFAC-0291-49B5-A0EB-E8616AA7BFA7}" type="datetime1">
              <a:rPr lang="fr-BE" smtClean="0">
                <a:solidFill>
                  <a:prstClr val="black">
                    <a:tint val="75000"/>
                  </a:prstClr>
                </a:solidFill>
              </a:rPr>
              <a:pPr/>
              <a:t>21/01/2015</a:t>
            </a:fld>
            <a:endParaRPr lang="fr-BE">
              <a:solidFill>
                <a:prstClr val="black">
                  <a:tint val="75000"/>
                </a:prstClr>
              </a:solidFill>
            </a:endParaRPr>
          </a:p>
        </p:txBody>
      </p:sp>
      <p:sp>
        <p:nvSpPr>
          <p:cNvPr id="3" name="Footer Placeholder 2"/>
          <p:cNvSpPr>
            <a:spLocks noGrp="1"/>
          </p:cNvSpPr>
          <p:nvPr>
            <p:ph type="ftr" sz="quarter" idx="11"/>
          </p:nvPr>
        </p:nvSpPr>
        <p:spPr/>
        <p:txBody>
          <a:bodyPr/>
          <a:lstStyle/>
          <a:p>
            <a:endParaRPr lang="fr-BE">
              <a:solidFill>
                <a:prstClr val="black">
                  <a:tint val="75000"/>
                </a:prstClr>
              </a:solidFill>
            </a:endParaRPr>
          </a:p>
        </p:txBody>
      </p:sp>
      <p:sp>
        <p:nvSpPr>
          <p:cNvPr id="4" name="Slide Number Placeholder 3"/>
          <p:cNvSpPr>
            <a:spLocks noGrp="1"/>
          </p:cNvSpPr>
          <p:nvPr>
            <p:ph type="sldNum" sz="quarter" idx="12"/>
          </p:nvPr>
        </p:nvSpPr>
        <p:spPr/>
        <p:txBody>
          <a:bodyPr/>
          <a:lstStyle/>
          <a:p>
            <a:fld id="{BE25294C-5904-474C-9D62-634D2A688032}"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37967144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5C7334-A121-412D-B992-800B5C44DB0F}" type="datetime1">
              <a:rPr lang="fr-BE" smtClean="0">
                <a:solidFill>
                  <a:prstClr val="black">
                    <a:tint val="75000"/>
                  </a:prstClr>
                </a:solidFill>
              </a:rPr>
              <a:pPr/>
              <a:t>21/01/2015</a:t>
            </a:fld>
            <a:endParaRPr lang="fr-BE">
              <a:solidFill>
                <a:prstClr val="black">
                  <a:tint val="75000"/>
                </a:prstClr>
              </a:solidFill>
            </a:endParaRPr>
          </a:p>
        </p:txBody>
      </p:sp>
      <p:sp>
        <p:nvSpPr>
          <p:cNvPr id="6" name="Footer Placeholder 5"/>
          <p:cNvSpPr>
            <a:spLocks noGrp="1"/>
          </p:cNvSpPr>
          <p:nvPr>
            <p:ph type="ftr" sz="quarter" idx="11"/>
          </p:nvPr>
        </p:nvSpPr>
        <p:spPr/>
        <p:txBody>
          <a:bodyPr/>
          <a:lstStyle/>
          <a:p>
            <a:endParaRPr lang="fr-BE">
              <a:solidFill>
                <a:prstClr val="black">
                  <a:tint val="75000"/>
                </a:prstClr>
              </a:solidFill>
            </a:endParaRPr>
          </a:p>
        </p:txBody>
      </p:sp>
      <p:sp>
        <p:nvSpPr>
          <p:cNvPr id="7" name="Slide Number Placeholder 6"/>
          <p:cNvSpPr>
            <a:spLocks noGrp="1"/>
          </p:cNvSpPr>
          <p:nvPr>
            <p:ph type="sldNum" sz="quarter" idx="12"/>
          </p:nvPr>
        </p:nvSpPr>
        <p:spPr/>
        <p:txBody>
          <a:bodyPr/>
          <a:lstStyle/>
          <a:p>
            <a:fld id="{BE25294C-5904-474C-9D62-634D2A688032}"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2306961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3BBB59-D761-48B6-BDAD-8F650DE41F8A}" type="datetime1">
              <a:rPr lang="fr-BE" smtClean="0">
                <a:solidFill>
                  <a:prstClr val="black">
                    <a:tint val="75000"/>
                  </a:prstClr>
                </a:solidFill>
              </a:rPr>
              <a:pPr/>
              <a:t>21/01/2015</a:t>
            </a:fld>
            <a:endParaRPr lang="fr-BE">
              <a:solidFill>
                <a:prstClr val="black">
                  <a:tint val="75000"/>
                </a:prstClr>
              </a:solidFill>
            </a:endParaRPr>
          </a:p>
        </p:txBody>
      </p:sp>
      <p:sp>
        <p:nvSpPr>
          <p:cNvPr id="6" name="Footer Placeholder 5"/>
          <p:cNvSpPr>
            <a:spLocks noGrp="1"/>
          </p:cNvSpPr>
          <p:nvPr>
            <p:ph type="ftr" sz="quarter" idx="11"/>
          </p:nvPr>
        </p:nvSpPr>
        <p:spPr/>
        <p:txBody>
          <a:bodyPr/>
          <a:lstStyle/>
          <a:p>
            <a:endParaRPr lang="fr-BE">
              <a:solidFill>
                <a:prstClr val="black">
                  <a:tint val="75000"/>
                </a:prstClr>
              </a:solidFill>
            </a:endParaRPr>
          </a:p>
        </p:txBody>
      </p:sp>
      <p:sp>
        <p:nvSpPr>
          <p:cNvPr id="7" name="Slide Number Placeholder 6"/>
          <p:cNvSpPr>
            <a:spLocks noGrp="1"/>
          </p:cNvSpPr>
          <p:nvPr>
            <p:ph type="sldNum" sz="quarter" idx="12"/>
          </p:nvPr>
        </p:nvSpPr>
        <p:spPr/>
        <p:txBody>
          <a:bodyPr/>
          <a:lstStyle/>
          <a:p>
            <a:fld id="{BE25294C-5904-474C-9D62-634D2A688032}"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2529745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Date Placeholder 3"/>
          <p:cNvSpPr>
            <a:spLocks noGrp="1"/>
          </p:cNvSpPr>
          <p:nvPr>
            <p:ph type="dt" sz="half" idx="10"/>
          </p:nvPr>
        </p:nvSpPr>
        <p:spPr/>
        <p:txBody>
          <a:bodyPr/>
          <a:lstStyle/>
          <a:p>
            <a:fld id="{145626EF-86F2-4D6C-89C3-724EBD8791D9}" type="datetime1">
              <a:rPr lang="fr-BE" smtClean="0">
                <a:solidFill>
                  <a:prstClr val="black">
                    <a:tint val="75000"/>
                  </a:prstClr>
                </a:solidFill>
              </a:rPr>
              <a:pPr/>
              <a:t>21/01/2015</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endParaRPr lang="fr-BE">
              <a:solidFill>
                <a:prstClr val="black">
                  <a:tint val="75000"/>
                </a:prstClr>
              </a:solidFill>
            </a:endParaRPr>
          </a:p>
        </p:txBody>
      </p:sp>
      <p:sp>
        <p:nvSpPr>
          <p:cNvPr id="6" name="Slide Number Placeholder 5"/>
          <p:cNvSpPr>
            <a:spLocks noGrp="1"/>
          </p:cNvSpPr>
          <p:nvPr>
            <p:ph type="sldNum" sz="quarter" idx="12"/>
          </p:nvPr>
        </p:nvSpPr>
        <p:spPr/>
        <p:txBody>
          <a:bodyPr/>
          <a:lstStyle/>
          <a:p>
            <a:fld id="{BE25294C-5904-474C-9D62-634D2A688032}"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266398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Date Placeholder 3"/>
          <p:cNvSpPr>
            <a:spLocks noGrp="1"/>
          </p:cNvSpPr>
          <p:nvPr>
            <p:ph type="dt" sz="half" idx="10"/>
          </p:nvPr>
        </p:nvSpPr>
        <p:spPr/>
        <p:txBody>
          <a:bodyPr/>
          <a:lstStyle/>
          <a:p>
            <a:fld id="{7B109FB1-C9CD-4B42-9451-EEC271C1A210}" type="datetime1">
              <a:rPr lang="fr-BE" smtClean="0">
                <a:solidFill>
                  <a:prstClr val="black">
                    <a:tint val="75000"/>
                  </a:prstClr>
                </a:solidFill>
              </a:rPr>
              <a:pPr/>
              <a:t>21/01/2015</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endParaRPr lang="fr-BE">
              <a:solidFill>
                <a:prstClr val="black">
                  <a:tint val="75000"/>
                </a:prstClr>
              </a:solidFill>
            </a:endParaRPr>
          </a:p>
        </p:txBody>
      </p:sp>
      <p:sp>
        <p:nvSpPr>
          <p:cNvPr id="6" name="Slide Number Placeholder 5"/>
          <p:cNvSpPr>
            <a:spLocks noGrp="1"/>
          </p:cNvSpPr>
          <p:nvPr>
            <p:ph type="sldNum" sz="quarter" idx="12"/>
          </p:nvPr>
        </p:nvSpPr>
        <p:spPr/>
        <p:txBody>
          <a:bodyPr/>
          <a:lstStyle/>
          <a:p>
            <a:fld id="{BE25294C-5904-474C-9D62-634D2A688032}"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2905120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BE"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979359-8DD7-473C-8C6D-372F9E19077E}" type="datetime1">
              <a:rPr lang="fr-BE" smtClean="0"/>
              <a:t>21/01/2015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E25294C-5904-474C-9D62-634D2A688032}" type="slidenum">
              <a:rPr lang="fr-BE" smtClean="0"/>
              <a:t>‹#›</a:t>
            </a:fld>
            <a:endParaRPr lang="fr-BE" dirty="0"/>
          </a:p>
        </p:txBody>
      </p:sp>
    </p:spTree>
    <p:extLst>
      <p:ext uri="{BB962C8B-B14F-4D97-AF65-F5344CB8AC3E}">
        <p14:creationId xmlns:p14="http://schemas.microsoft.com/office/powerpoint/2010/main" val="56574282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Date Placeholder 4"/>
          <p:cNvSpPr>
            <a:spLocks noGrp="1"/>
          </p:cNvSpPr>
          <p:nvPr>
            <p:ph type="dt" sz="half" idx="10"/>
          </p:nvPr>
        </p:nvSpPr>
        <p:spPr/>
        <p:txBody>
          <a:bodyPr/>
          <a:lstStyle/>
          <a:p>
            <a:fld id="{B67C104B-9E7C-46FB-88CA-B093D69D69AC}" type="datetime1">
              <a:rPr lang="fr-BE" smtClean="0"/>
              <a:t>21/01/2015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BE25294C-5904-474C-9D62-634D2A688032}" type="slidenum">
              <a:rPr lang="fr-BE" smtClean="0"/>
              <a:t>‹#›</a:t>
            </a:fld>
            <a:endParaRPr lang="fr-BE"/>
          </a:p>
        </p:txBody>
      </p:sp>
    </p:spTree>
    <p:extLst>
      <p:ext uri="{BB962C8B-B14F-4D97-AF65-F5344CB8AC3E}">
        <p14:creationId xmlns:p14="http://schemas.microsoft.com/office/powerpoint/2010/main" val="19492889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7" name="Date Placeholder 6"/>
          <p:cNvSpPr>
            <a:spLocks noGrp="1"/>
          </p:cNvSpPr>
          <p:nvPr>
            <p:ph type="dt" sz="half" idx="10"/>
          </p:nvPr>
        </p:nvSpPr>
        <p:spPr/>
        <p:txBody>
          <a:bodyPr/>
          <a:lstStyle/>
          <a:p>
            <a:fld id="{763215E6-A309-492D-B15B-3324CEE17D66}" type="datetime1">
              <a:rPr lang="fr-BE" smtClean="0"/>
              <a:t>21/01/2015</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BE25294C-5904-474C-9D62-634D2A688032}" type="slidenum">
              <a:rPr lang="fr-BE" smtClean="0"/>
              <a:t>‹#›</a:t>
            </a:fld>
            <a:endParaRPr lang="fr-BE"/>
          </a:p>
        </p:txBody>
      </p:sp>
    </p:spTree>
    <p:extLst>
      <p:ext uri="{BB962C8B-B14F-4D97-AF65-F5344CB8AC3E}">
        <p14:creationId xmlns:p14="http://schemas.microsoft.com/office/powerpoint/2010/main" val="78295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a:p>
        </p:txBody>
      </p:sp>
      <p:sp>
        <p:nvSpPr>
          <p:cNvPr id="3" name="Date Placeholder 2"/>
          <p:cNvSpPr>
            <a:spLocks noGrp="1"/>
          </p:cNvSpPr>
          <p:nvPr>
            <p:ph type="dt" sz="half" idx="10"/>
          </p:nvPr>
        </p:nvSpPr>
        <p:spPr/>
        <p:txBody>
          <a:bodyPr/>
          <a:lstStyle/>
          <a:p>
            <a:fld id="{ECE4DF7B-8E0E-41B9-979E-DEC48238023B}" type="datetime1">
              <a:rPr lang="fr-BE" smtClean="0"/>
              <a:t>21/01/2015</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BE25294C-5904-474C-9D62-634D2A688032}" type="slidenum">
              <a:rPr lang="fr-BE" smtClean="0"/>
              <a:t>‹#›</a:t>
            </a:fld>
            <a:endParaRPr lang="fr-BE"/>
          </a:p>
        </p:txBody>
      </p:sp>
    </p:spTree>
    <p:extLst>
      <p:ext uri="{BB962C8B-B14F-4D97-AF65-F5344CB8AC3E}">
        <p14:creationId xmlns:p14="http://schemas.microsoft.com/office/powerpoint/2010/main" val="365891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F8EFAC-0291-49B5-A0EB-E8616AA7BFA7}" type="datetime1">
              <a:rPr lang="fr-BE" smtClean="0"/>
              <a:t>21/01/2015</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BE25294C-5904-474C-9D62-634D2A688032}" type="slidenum">
              <a:rPr lang="fr-BE" smtClean="0"/>
              <a:t>‹#›</a:t>
            </a:fld>
            <a:endParaRPr lang="fr-BE"/>
          </a:p>
        </p:txBody>
      </p:sp>
    </p:spTree>
    <p:extLst>
      <p:ext uri="{BB962C8B-B14F-4D97-AF65-F5344CB8AC3E}">
        <p14:creationId xmlns:p14="http://schemas.microsoft.com/office/powerpoint/2010/main" val="1987698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5C7334-A121-412D-B992-800B5C44DB0F}" type="datetime1">
              <a:rPr lang="fr-BE" smtClean="0"/>
              <a:t>21/01/2015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BE25294C-5904-474C-9D62-634D2A688032}" type="slidenum">
              <a:rPr lang="fr-BE" smtClean="0"/>
              <a:t>‹#›</a:t>
            </a:fld>
            <a:endParaRPr lang="fr-BE"/>
          </a:p>
        </p:txBody>
      </p:sp>
    </p:spTree>
    <p:extLst>
      <p:ext uri="{BB962C8B-B14F-4D97-AF65-F5344CB8AC3E}">
        <p14:creationId xmlns:p14="http://schemas.microsoft.com/office/powerpoint/2010/main" val="1431835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536665-39AA-4C4A-AE9A-B1D8EDB96D4A}" type="datetime1">
              <a:rPr lang="fr-BE" smtClean="0"/>
              <a:t>21/01/2015</a:t>
            </a:fld>
            <a:endParaRPr lang="fr-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5294C-5904-474C-9D62-634D2A688032}" type="slidenum">
              <a:rPr lang="fr-BE" smtClean="0"/>
              <a:t>‹#›</a:t>
            </a:fld>
            <a:endParaRPr lang="fr-BE"/>
          </a:p>
        </p:txBody>
      </p:sp>
    </p:spTree>
    <p:extLst>
      <p:ext uri="{BB962C8B-B14F-4D97-AF65-F5344CB8AC3E}">
        <p14:creationId xmlns:p14="http://schemas.microsoft.com/office/powerpoint/2010/main" val="3664980194"/>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536665-39AA-4C4A-AE9A-B1D8EDB96D4A}" type="datetime1">
              <a:rPr lang="fr-BE" smtClean="0">
                <a:solidFill>
                  <a:prstClr val="black">
                    <a:tint val="75000"/>
                  </a:prstClr>
                </a:solidFill>
              </a:rPr>
              <a:pPr/>
              <a:t>21/01/2015</a:t>
            </a:fld>
            <a:endParaRPr lang="fr-BE">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5294C-5904-474C-9D62-634D2A688032}"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412114681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536665-39AA-4C4A-AE9A-B1D8EDB96D4A}" type="datetime1">
              <a:rPr lang="fr-BE" smtClean="0">
                <a:solidFill>
                  <a:prstClr val="black">
                    <a:tint val="75000"/>
                  </a:prstClr>
                </a:solidFill>
              </a:rPr>
              <a:pPr/>
              <a:t>21/01/2015</a:t>
            </a:fld>
            <a:endParaRPr lang="fr-BE">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5294C-5904-474C-9D62-634D2A688032}"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46468041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1.jpeg"/><Relationship Id="rId3" Type="http://schemas.openxmlformats.org/officeDocument/2006/relationships/image" Target="../media/image15.jpeg"/><Relationship Id="rId7" Type="http://schemas.openxmlformats.org/officeDocument/2006/relationships/image" Target="../media/image23.jpeg"/><Relationship Id="rId12"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22.jpeg"/><Relationship Id="rId11" Type="http://schemas.openxmlformats.org/officeDocument/2006/relationships/image" Target="../media/image19.jpeg"/><Relationship Id="rId5" Type="http://schemas.openxmlformats.org/officeDocument/2006/relationships/image" Target="../media/image24.jpeg"/><Relationship Id="rId10" Type="http://schemas.openxmlformats.org/officeDocument/2006/relationships/image" Target="../media/image27.jpeg"/><Relationship Id="rId4" Type="http://schemas.openxmlformats.org/officeDocument/2006/relationships/image" Target="../media/image16.jpeg"/><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6" Type="http://schemas.openxmlformats.org/officeDocument/2006/relationships/image" Target="../media/image53.jpeg"/><Relationship Id="rId21" Type="http://schemas.openxmlformats.org/officeDocument/2006/relationships/image" Target="../media/image48.jpeg"/><Relationship Id="rId34" Type="http://schemas.openxmlformats.org/officeDocument/2006/relationships/image" Target="../media/image61.jpeg"/><Relationship Id="rId42" Type="http://schemas.openxmlformats.org/officeDocument/2006/relationships/image" Target="../media/image69.jpeg"/><Relationship Id="rId47" Type="http://schemas.openxmlformats.org/officeDocument/2006/relationships/image" Target="../media/image74.jpeg"/><Relationship Id="rId50" Type="http://schemas.openxmlformats.org/officeDocument/2006/relationships/image" Target="../media/image77.jpeg"/><Relationship Id="rId55" Type="http://schemas.openxmlformats.org/officeDocument/2006/relationships/image" Target="../media/image82.jpeg"/><Relationship Id="rId63" Type="http://schemas.openxmlformats.org/officeDocument/2006/relationships/image" Target="../media/image90.jpeg"/><Relationship Id="rId68" Type="http://schemas.openxmlformats.org/officeDocument/2006/relationships/image" Target="../media/image95.jpeg"/><Relationship Id="rId76" Type="http://schemas.openxmlformats.org/officeDocument/2006/relationships/image" Target="../media/image103.png"/><Relationship Id="rId84" Type="http://schemas.openxmlformats.org/officeDocument/2006/relationships/image" Target="../media/image111.png"/><Relationship Id="rId89" Type="http://schemas.openxmlformats.org/officeDocument/2006/relationships/image" Target="../media/image116.jpeg"/><Relationship Id="rId97" Type="http://schemas.openxmlformats.org/officeDocument/2006/relationships/image" Target="../media/image124.jpeg"/><Relationship Id="rId7" Type="http://schemas.openxmlformats.org/officeDocument/2006/relationships/image" Target="../media/image34.gif"/><Relationship Id="rId71" Type="http://schemas.openxmlformats.org/officeDocument/2006/relationships/image" Target="../media/image98.jpeg"/><Relationship Id="rId92" Type="http://schemas.openxmlformats.org/officeDocument/2006/relationships/image" Target="../media/image119.jpeg"/><Relationship Id="rId2" Type="http://schemas.openxmlformats.org/officeDocument/2006/relationships/notesSlide" Target="../notesSlides/notesSlide21.xml"/><Relationship Id="rId16" Type="http://schemas.openxmlformats.org/officeDocument/2006/relationships/image" Target="../media/image43.jpeg"/><Relationship Id="rId29" Type="http://schemas.openxmlformats.org/officeDocument/2006/relationships/image" Target="../media/image56.jpeg"/><Relationship Id="rId11" Type="http://schemas.openxmlformats.org/officeDocument/2006/relationships/image" Target="../media/image38.jpeg"/><Relationship Id="rId24" Type="http://schemas.openxmlformats.org/officeDocument/2006/relationships/image" Target="../media/image51.jpeg"/><Relationship Id="rId32" Type="http://schemas.openxmlformats.org/officeDocument/2006/relationships/image" Target="../media/image59.jpeg"/><Relationship Id="rId37" Type="http://schemas.openxmlformats.org/officeDocument/2006/relationships/image" Target="../media/image64.gif"/><Relationship Id="rId40" Type="http://schemas.openxmlformats.org/officeDocument/2006/relationships/image" Target="../media/image67.jpeg"/><Relationship Id="rId45" Type="http://schemas.openxmlformats.org/officeDocument/2006/relationships/image" Target="../media/image72.jpeg"/><Relationship Id="rId53" Type="http://schemas.openxmlformats.org/officeDocument/2006/relationships/image" Target="../media/image80.jpeg"/><Relationship Id="rId58" Type="http://schemas.openxmlformats.org/officeDocument/2006/relationships/image" Target="../media/image85.jpeg"/><Relationship Id="rId66" Type="http://schemas.openxmlformats.org/officeDocument/2006/relationships/image" Target="../media/image93.jpeg"/><Relationship Id="rId74" Type="http://schemas.openxmlformats.org/officeDocument/2006/relationships/image" Target="../media/image101.jpeg"/><Relationship Id="rId79" Type="http://schemas.openxmlformats.org/officeDocument/2006/relationships/image" Target="../media/image106.jpeg"/><Relationship Id="rId87" Type="http://schemas.openxmlformats.org/officeDocument/2006/relationships/image" Target="../media/image114.jpeg"/><Relationship Id="rId102" Type="http://schemas.openxmlformats.org/officeDocument/2006/relationships/image" Target="../media/image129.jpeg"/><Relationship Id="rId5" Type="http://schemas.openxmlformats.org/officeDocument/2006/relationships/image" Target="../media/image32.jpeg"/><Relationship Id="rId61" Type="http://schemas.openxmlformats.org/officeDocument/2006/relationships/image" Target="../media/image88.jpeg"/><Relationship Id="rId82" Type="http://schemas.openxmlformats.org/officeDocument/2006/relationships/image" Target="../media/image109.jpeg"/><Relationship Id="rId90" Type="http://schemas.openxmlformats.org/officeDocument/2006/relationships/image" Target="../media/image117.jpeg"/><Relationship Id="rId95" Type="http://schemas.openxmlformats.org/officeDocument/2006/relationships/image" Target="../media/image122.jpeg"/><Relationship Id="rId19" Type="http://schemas.openxmlformats.org/officeDocument/2006/relationships/image" Target="../media/image46.png"/><Relationship Id="rId14" Type="http://schemas.openxmlformats.org/officeDocument/2006/relationships/image" Target="../media/image41.png"/><Relationship Id="rId22" Type="http://schemas.openxmlformats.org/officeDocument/2006/relationships/image" Target="../media/image49.jpeg"/><Relationship Id="rId27" Type="http://schemas.openxmlformats.org/officeDocument/2006/relationships/image" Target="../media/image54.jpeg"/><Relationship Id="rId30" Type="http://schemas.openxmlformats.org/officeDocument/2006/relationships/image" Target="../media/image57.jpeg"/><Relationship Id="rId35" Type="http://schemas.openxmlformats.org/officeDocument/2006/relationships/image" Target="../media/image62.jpeg"/><Relationship Id="rId43" Type="http://schemas.openxmlformats.org/officeDocument/2006/relationships/image" Target="../media/image70.png"/><Relationship Id="rId48" Type="http://schemas.openxmlformats.org/officeDocument/2006/relationships/image" Target="../media/image75.gif"/><Relationship Id="rId56" Type="http://schemas.openxmlformats.org/officeDocument/2006/relationships/image" Target="../media/image83.jpeg"/><Relationship Id="rId64" Type="http://schemas.openxmlformats.org/officeDocument/2006/relationships/image" Target="../media/image91.png"/><Relationship Id="rId69" Type="http://schemas.openxmlformats.org/officeDocument/2006/relationships/image" Target="../media/image96.jpeg"/><Relationship Id="rId77" Type="http://schemas.openxmlformats.org/officeDocument/2006/relationships/image" Target="../media/image104.png"/><Relationship Id="rId100" Type="http://schemas.openxmlformats.org/officeDocument/2006/relationships/image" Target="../media/image127.jpeg"/><Relationship Id="rId8" Type="http://schemas.openxmlformats.org/officeDocument/2006/relationships/image" Target="../media/image35.jpeg"/><Relationship Id="rId51" Type="http://schemas.openxmlformats.org/officeDocument/2006/relationships/image" Target="../media/image78.jpeg"/><Relationship Id="rId72" Type="http://schemas.openxmlformats.org/officeDocument/2006/relationships/image" Target="../media/image99.jpeg"/><Relationship Id="rId80" Type="http://schemas.openxmlformats.org/officeDocument/2006/relationships/image" Target="../media/image107.jpeg"/><Relationship Id="rId85" Type="http://schemas.openxmlformats.org/officeDocument/2006/relationships/image" Target="../media/image112.png"/><Relationship Id="rId93" Type="http://schemas.openxmlformats.org/officeDocument/2006/relationships/image" Target="../media/image120.jpeg"/><Relationship Id="rId98" Type="http://schemas.openxmlformats.org/officeDocument/2006/relationships/image" Target="../media/image125.jpeg"/><Relationship Id="rId3" Type="http://schemas.openxmlformats.org/officeDocument/2006/relationships/image" Target="../media/image30.jpe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jpeg"/><Relationship Id="rId33" Type="http://schemas.openxmlformats.org/officeDocument/2006/relationships/image" Target="../media/image60.jpeg"/><Relationship Id="rId38" Type="http://schemas.openxmlformats.org/officeDocument/2006/relationships/image" Target="../media/image65.jpeg"/><Relationship Id="rId46" Type="http://schemas.openxmlformats.org/officeDocument/2006/relationships/image" Target="../media/image73.gif"/><Relationship Id="rId59" Type="http://schemas.openxmlformats.org/officeDocument/2006/relationships/image" Target="../media/image86.jpeg"/><Relationship Id="rId67" Type="http://schemas.openxmlformats.org/officeDocument/2006/relationships/image" Target="../media/image94.jpeg"/><Relationship Id="rId20" Type="http://schemas.openxmlformats.org/officeDocument/2006/relationships/image" Target="../media/image47.gif"/><Relationship Id="rId41" Type="http://schemas.openxmlformats.org/officeDocument/2006/relationships/image" Target="../media/image68.jpeg"/><Relationship Id="rId54" Type="http://schemas.openxmlformats.org/officeDocument/2006/relationships/image" Target="../media/image81.jpeg"/><Relationship Id="rId62" Type="http://schemas.openxmlformats.org/officeDocument/2006/relationships/image" Target="../media/image89.jpeg"/><Relationship Id="rId70" Type="http://schemas.openxmlformats.org/officeDocument/2006/relationships/image" Target="../media/image97.jpeg"/><Relationship Id="rId75" Type="http://schemas.openxmlformats.org/officeDocument/2006/relationships/image" Target="../media/image102.png"/><Relationship Id="rId83" Type="http://schemas.openxmlformats.org/officeDocument/2006/relationships/image" Target="../media/image110.jpeg"/><Relationship Id="rId88" Type="http://schemas.openxmlformats.org/officeDocument/2006/relationships/image" Target="../media/image115.jpeg"/><Relationship Id="rId91" Type="http://schemas.openxmlformats.org/officeDocument/2006/relationships/image" Target="../media/image118.jpeg"/><Relationship Id="rId96" Type="http://schemas.openxmlformats.org/officeDocument/2006/relationships/image" Target="../media/image123.gif"/><Relationship Id="rId1" Type="http://schemas.openxmlformats.org/officeDocument/2006/relationships/slideLayout" Target="../slideLayouts/slideLayout2.xml"/><Relationship Id="rId6" Type="http://schemas.openxmlformats.org/officeDocument/2006/relationships/image" Target="../media/image33.jpeg"/><Relationship Id="rId15" Type="http://schemas.openxmlformats.org/officeDocument/2006/relationships/image" Target="../media/image42.jpeg"/><Relationship Id="rId23" Type="http://schemas.openxmlformats.org/officeDocument/2006/relationships/image" Target="../media/image50.png"/><Relationship Id="rId28" Type="http://schemas.openxmlformats.org/officeDocument/2006/relationships/image" Target="../media/image55.gif"/><Relationship Id="rId36" Type="http://schemas.openxmlformats.org/officeDocument/2006/relationships/image" Target="../media/image63.jpeg"/><Relationship Id="rId49" Type="http://schemas.openxmlformats.org/officeDocument/2006/relationships/image" Target="../media/image76.png"/><Relationship Id="rId57" Type="http://schemas.openxmlformats.org/officeDocument/2006/relationships/image" Target="../media/image84.jpeg"/><Relationship Id="rId10" Type="http://schemas.openxmlformats.org/officeDocument/2006/relationships/image" Target="../media/image37.jpeg"/><Relationship Id="rId31" Type="http://schemas.openxmlformats.org/officeDocument/2006/relationships/image" Target="../media/image58.jpeg"/><Relationship Id="rId44" Type="http://schemas.openxmlformats.org/officeDocument/2006/relationships/image" Target="../media/image71.jpeg"/><Relationship Id="rId52" Type="http://schemas.openxmlformats.org/officeDocument/2006/relationships/image" Target="../media/image79.jpeg"/><Relationship Id="rId60" Type="http://schemas.openxmlformats.org/officeDocument/2006/relationships/image" Target="../media/image87.jpeg"/><Relationship Id="rId65" Type="http://schemas.openxmlformats.org/officeDocument/2006/relationships/image" Target="../media/image92.jpeg"/><Relationship Id="rId73" Type="http://schemas.openxmlformats.org/officeDocument/2006/relationships/image" Target="../media/image100.png"/><Relationship Id="rId78" Type="http://schemas.openxmlformats.org/officeDocument/2006/relationships/image" Target="../media/image105.jpeg"/><Relationship Id="rId81" Type="http://schemas.openxmlformats.org/officeDocument/2006/relationships/image" Target="../media/image108.jpeg"/><Relationship Id="rId86" Type="http://schemas.openxmlformats.org/officeDocument/2006/relationships/image" Target="../media/image113.jpeg"/><Relationship Id="rId94" Type="http://schemas.openxmlformats.org/officeDocument/2006/relationships/image" Target="../media/image121.jpeg"/><Relationship Id="rId99" Type="http://schemas.openxmlformats.org/officeDocument/2006/relationships/image" Target="../media/image126.jpeg"/><Relationship Id="rId101" Type="http://schemas.openxmlformats.org/officeDocument/2006/relationships/image" Target="../media/image128.png"/><Relationship Id="rId4" Type="http://schemas.openxmlformats.org/officeDocument/2006/relationships/image" Target="../media/image31.jpeg"/><Relationship Id="rId9" Type="http://schemas.openxmlformats.org/officeDocument/2006/relationships/image" Target="../media/image36.jpeg"/><Relationship Id="rId13" Type="http://schemas.openxmlformats.org/officeDocument/2006/relationships/image" Target="../media/image40.png"/><Relationship Id="rId18" Type="http://schemas.openxmlformats.org/officeDocument/2006/relationships/image" Target="../media/image45.jpeg"/><Relationship Id="rId39" Type="http://schemas.openxmlformats.org/officeDocument/2006/relationships/image" Target="../media/image66.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http://www.youtube.com/watch?v=0evBMV_If6Y" TargetMode="External"/><Relationship Id="rId1" Type="http://schemas.openxmlformats.org/officeDocument/2006/relationships/slideLayout" Target="../slideLayouts/slideLayout2.xml"/><Relationship Id="rId4" Type="http://schemas.openxmlformats.org/officeDocument/2006/relationships/hyperlink" Target="http://www.spire2030.e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0.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54500" y="3428298"/>
            <a:ext cx="4752528" cy="1323439"/>
          </a:xfrm>
          <a:prstGeom prst="rect">
            <a:avLst/>
          </a:prstGeom>
          <a:solidFill>
            <a:schemeClr val="bg1"/>
          </a:solidFill>
          <a:ln>
            <a:solidFill>
              <a:srgbClr val="20758E"/>
            </a:solidFill>
          </a:ln>
        </p:spPr>
        <p:txBody>
          <a:bodyPr wrap="square" rtlCol="0">
            <a:spAutoFit/>
          </a:bodyPr>
          <a:lstStyle/>
          <a:p>
            <a:pPr algn="ctr"/>
            <a:r>
              <a:rPr lang="en-US" sz="2000" b="1" dirty="0" smtClean="0">
                <a:solidFill>
                  <a:srgbClr val="3B3B3B"/>
                </a:solidFill>
                <a:latin typeface="+mj-lt"/>
              </a:rPr>
              <a:t>SPIRE PPP</a:t>
            </a:r>
          </a:p>
          <a:p>
            <a:pPr algn="ctr"/>
            <a:r>
              <a:rPr lang="en-US" sz="2000" b="1" dirty="0" smtClean="0">
                <a:solidFill>
                  <a:srgbClr val="3B3B3B"/>
                </a:solidFill>
                <a:latin typeface="+mj-lt"/>
              </a:rPr>
              <a:t>- Sustainable </a:t>
            </a:r>
            <a:r>
              <a:rPr lang="en-US" sz="2000" b="1" dirty="0">
                <a:solidFill>
                  <a:srgbClr val="3B3B3B"/>
                </a:solidFill>
                <a:latin typeface="+mj-lt"/>
              </a:rPr>
              <a:t>P</a:t>
            </a:r>
            <a:r>
              <a:rPr lang="en-US" sz="2000" b="1" dirty="0" smtClean="0">
                <a:solidFill>
                  <a:srgbClr val="3B3B3B"/>
                </a:solidFill>
                <a:latin typeface="+mj-lt"/>
              </a:rPr>
              <a:t>rocess Industries</a:t>
            </a:r>
          </a:p>
          <a:p>
            <a:pPr algn="ctr"/>
            <a:r>
              <a:rPr lang="en-US" sz="2000" b="1" dirty="0">
                <a:solidFill>
                  <a:srgbClr val="3B3B3B"/>
                </a:solidFill>
                <a:latin typeface="+mj-lt"/>
              </a:rPr>
              <a:t>t</a:t>
            </a:r>
            <a:r>
              <a:rPr lang="en-US" sz="2000" b="1" dirty="0" smtClean="0">
                <a:solidFill>
                  <a:srgbClr val="3B3B3B"/>
                </a:solidFill>
                <a:latin typeface="+mj-lt"/>
              </a:rPr>
              <a:t>hrough Resource &amp; Energy Efficiency -</a:t>
            </a:r>
          </a:p>
        </p:txBody>
      </p:sp>
      <p:sp>
        <p:nvSpPr>
          <p:cNvPr id="3" name="Title 1"/>
          <p:cNvSpPr txBox="1">
            <a:spLocks/>
          </p:cNvSpPr>
          <p:nvPr/>
        </p:nvSpPr>
        <p:spPr>
          <a:xfrm>
            <a:off x="5148064" y="6021288"/>
            <a:ext cx="2636589" cy="951936"/>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r>
              <a:rPr lang="en-US" sz="2000" dirty="0" smtClean="0">
                <a:solidFill>
                  <a:srgbClr val="703841"/>
                </a:solidFill>
              </a:rPr>
              <a:t>www.spire2030.eu</a:t>
            </a:r>
          </a:p>
        </p:txBody>
      </p:sp>
    </p:spTree>
    <p:extLst>
      <p:ext uri="{BB962C8B-B14F-4D97-AF65-F5344CB8AC3E}">
        <p14:creationId xmlns:p14="http://schemas.microsoft.com/office/powerpoint/2010/main" val="402090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descr="E:\spire\icone-us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82818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spire\icone-petro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8649" y="2420888"/>
            <a:ext cx="631105" cy="8003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spire\icone-petro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8647" y="2420888"/>
            <a:ext cx="631105" cy="80034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41365" y="1340768"/>
            <a:ext cx="2837636" cy="400110"/>
          </a:xfrm>
          <a:prstGeom prst="rect">
            <a:avLst/>
          </a:prstGeom>
          <a:noFill/>
          <a:effectLst>
            <a:outerShdw blurRad="50800" dist="38100" dir="18900000" algn="bl" rotWithShape="0">
              <a:prstClr val="black">
                <a:alpha val="40000"/>
              </a:prstClr>
            </a:outerShdw>
          </a:effectLst>
          <a:scene3d>
            <a:camera prst="orthographicFront"/>
            <a:lightRig rig="threePt" dir="t"/>
          </a:scene3d>
          <a:sp3d extrusionH="76200">
            <a:bevelB/>
            <a:extrusionClr>
              <a:schemeClr val="tx1"/>
            </a:extrusionClr>
          </a:sp3d>
        </p:spPr>
        <p:txBody>
          <a:bodyPr wrap="none" rtlCol="0">
            <a:spAutoFit/>
          </a:bodyPr>
          <a:lstStyle/>
          <a:p>
            <a:r>
              <a:rPr lang="fr-BE" sz="2000" b="1" u="sng" dirty="0" smtClean="0">
                <a:solidFill>
                  <a:srgbClr val="00B050"/>
                </a:solidFill>
              </a:rPr>
              <a:t>REPLACE </a:t>
            </a:r>
            <a:r>
              <a:rPr lang="fr-BE" sz="2000" b="1" u="sng" dirty="0" err="1" smtClean="0">
                <a:solidFill>
                  <a:srgbClr val="00B050"/>
                </a:solidFill>
              </a:rPr>
              <a:t>with</a:t>
            </a:r>
            <a:r>
              <a:rPr lang="fr-BE" sz="2000" b="1" u="sng" dirty="0" smtClean="0">
                <a:solidFill>
                  <a:srgbClr val="00B050"/>
                </a:solidFill>
              </a:rPr>
              <a:t> SPIRE</a:t>
            </a:r>
            <a:endParaRPr lang="en-GB" sz="2000" b="1" u="sng" dirty="0">
              <a:solidFill>
                <a:srgbClr val="00B050"/>
              </a:solidFill>
            </a:endParaRPr>
          </a:p>
        </p:txBody>
      </p:sp>
      <p:sp>
        <p:nvSpPr>
          <p:cNvPr id="5" name="Striped Right Arrow 4"/>
          <p:cNvSpPr/>
          <p:nvPr/>
        </p:nvSpPr>
        <p:spPr>
          <a:xfrm>
            <a:off x="2483768" y="2479700"/>
            <a:ext cx="802816" cy="720080"/>
          </a:xfrm>
          <a:prstGeom prst="striped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triped Right Arrow 27"/>
          <p:cNvSpPr/>
          <p:nvPr/>
        </p:nvSpPr>
        <p:spPr>
          <a:xfrm>
            <a:off x="4860032" y="2492896"/>
            <a:ext cx="802816" cy="720080"/>
          </a:xfrm>
          <a:prstGeom prst="striped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triped Right Arrow 28"/>
          <p:cNvSpPr/>
          <p:nvPr/>
        </p:nvSpPr>
        <p:spPr>
          <a:xfrm>
            <a:off x="6804248" y="2492896"/>
            <a:ext cx="802816" cy="720080"/>
          </a:xfrm>
          <a:prstGeom prst="striped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5" descr="E:\spire\icone-poubell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7456" y="2440000"/>
            <a:ext cx="772976" cy="7729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74368" y="1468884"/>
            <a:ext cx="1296144" cy="864096"/>
          </a:xfrm>
          <a:prstGeom prst="rect">
            <a:avLst/>
          </a:prstGeom>
          <a:solidFill>
            <a:schemeClr val="bg1"/>
          </a:solidFill>
        </p:spPr>
        <p:txBody>
          <a:bodyPr wrap="square" rtlCol="0">
            <a:spAutoFit/>
          </a:bodyPr>
          <a:lstStyle/>
          <a:p>
            <a:endParaRPr lang="en-GB" dirty="0"/>
          </a:p>
        </p:txBody>
      </p:sp>
      <p:sp>
        <p:nvSpPr>
          <p:cNvPr id="26" name="Content Placeholder 2"/>
          <p:cNvSpPr>
            <a:spLocks noGrp="1"/>
          </p:cNvSpPr>
          <p:nvPr>
            <p:ph idx="1"/>
          </p:nvPr>
        </p:nvSpPr>
        <p:spPr>
          <a:xfrm>
            <a:off x="467544" y="3645024"/>
            <a:ext cx="8496944" cy="1584176"/>
          </a:xfrm>
        </p:spPr>
        <p:txBody>
          <a:bodyPr>
            <a:noAutofit/>
          </a:bodyPr>
          <a:lstStyle/>
          <a:p>
            <a:pPr marL="0" lvl="0" indent="0">
              <a:buNone/>
            </a:pPr>
            <a:r>
              <a:rPr lang="fr-BE" sz="1600" b="1" dirty="0" err="1" smtClean="0"/>
              <a:t>Within</a:t>
            </a:r>
            <a:r>
              <a:rPr lang="fr-BE" sz="1600" b="1" dirty="0" smtClean="0"/>
              <a:t> the </a:t>
            </a:r>
            <a:r>
              <a:rPr lang="fr-BE" sz="1600" b="1" dirty="0" err="1" smtClean="0"/>
              <a:t>existing</a:t>
            </a:r>
            <a:r>
              <a:rPr lang="fr-BE" sz="1600" b="1" dirty="0" smtClean="0"/>
              <a:t> </a:t>
            </a:r>
            <a:r>
              <a:rPr lang="fr-BE" sz="1600" b="1" dirty="0" err="1" smtClean="0"/>
              <a:t>installed</a:t>
            </a:r>
            <a:r>
              <a:rPr lang="fr-BE" sz="1600" b="1" dirty="0" smtClean="0"/>
              <a:t> base of </a:t>
            </a:r>
            <a:r>
              <a:rPr lang="fr-BE" sz="1600" b="1" dirty="0" err="1" smtClean="0"/>
              <a:t>industrial</a:t>
            </a:r>
            <a:r>
              <a:rPr lang="fr-BE" sz="1600" b="1" dirty="0" smtClean="0"/>
              <a:t> </a:t>
            </a:r>
            <a:r>
              <a:rPr lang="fr-BE" sz="1600" b="1" dirty="0" err="1" smtClean="0"/>
              <a:t>processes</a:t>
            </a:r>
            <a:endParaRPr lang="fr-BE" sz="1600" b="1" dirty="0" smtClean="0"/>
          </a:p>
          <a:p>
            <a:pPr marL="0" lvl="0" indent="0">
              <a:buNone/>
            </a:pPr>
            <a:endParaRPr lang="en-GB" sz="1600" b="1" dirty="0" smtClean="0"/>
          </a:p>
          <a:p>
            <a:pPr marL="533400" lvl="0"/>
            <a:r>
              <a:rPr lang="en-GB" sz="2000" b="1" dirty="0"/>
              <a:t>Replace</a:t>
            </a:r>
            <a:r>
              <a:rPr lang="en-GB" sz="2000" dirty="0"/>
              <a:t> current feedstock by integrating novel and renewable feedstock (such as bio-based) to reduce </a:t>
            </a:r>
            <a:r>
              <a:rPr lang="en-GB" sz="2000" dirty="0" smtClean="0"/>
              <a:t>dependency </a:t>
            </a:r>
            <a:r>
              <a:rPr lang="en-GB" sz="2000" dirty="0"/>
              <a:t>while reducing the </a:t>
            </a:r>
            <a:r>
              <a:rPr lang="en-GB" sz="2000" dirty="0" smtClean="0"/>
              <a:t>CO</a:t>
            </a:r>
            <a:r>
              <a:rPr lang="en-GB" sz="2000" baseline="-25000" dirty="0" smtClean="0"/>
              <a:t>2 </a:t>
            </a:r>
            <a:r>
              <a:rPr lang="en-GB" sz="2000" dirty="0" smtClean="0"/>
              <a:t>footprint </a:t>
            </a:r>
            <a:r>
              <a:rPr lang="en-GB" sz="2000" dirty="0"/>
              <a:t>of processes or increase the efficiency of primary feed stock. </a:t>
            </a:r>
            <a:endParaRPr lang="en-GB" sz="2000" dirty="0" smtClean="0"/>
          </a:p>
          <a:p>
            <a:pPr marL="533400" lvl="0"/>
            <a:r>
              <a:rPr lang="en-GB" sz="2000" b="1" dirty="0" smtClean="0"/>
              <a:t>Replace </a:t>
            </a:r>
            <a:r>
              <a:rPr lang="en-GB" sz="2000" dirty="0"/>
              <a:t>current inefficient </a:t>
            </a:r>
            <a:r>
              <a:rPr lang="en-GB" sz="2000" dirty="0" smtClean="0"/>
              <a:t>processes</a:t>
            </a:r>
            <a:endParaRPr lang="en-GB" sz="2000" dirty="0"/>
          </a:p>
          <a:p>
            <a:pPr marL="1079500" lvl="0"/>
            <a:endParaRPr lang="en-GB" sz="2400" dirty="0"/>
          </a:p>
          <a:p>
            <a:pPr lvl="0"/>
            <a:endParaRPr lang="en-GB" sz="1600" dirty="0"/>
          </a:p>
        </p:txBody>
      </p:sp>
      <p:pic>
        <p:nvPicPr>
          <p:cNvPr id="21" name="Picture 5" descr="E:\spire\icone-poubell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648" y="2440000"/>
            <a:ext cx="772976" cy="7729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spire\icone-usine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6584" y="2057400"/>
            <a:ext cx="157344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lgh\AppData\Local\Microsoft\Windows\Temporary Internet Files\Content.Outlook\SV6EGIL1\icone-plant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7938" y="2479700"/>
            <a:ext cx="677854" cy="67785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spire\icone-produi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30416" y="2440000"/>
            <a:ext cx="829816" cy="82981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4321697" y="1688927"/>
            <a:ext cx="605446" cy="299912"/>
            <a:chOff x="4321696" y="1196752"/>
            <a:chExt cx="1546448" cy="792088"/>
          </a:xfrm>
        </p:grpSpPr>
        <p:pic>
          <p:nvPicPr>
            <p:cNvPr id="25" name="Picture 2" descr="E:\spire\icone-pil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0" y="1340768"/>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E:\spire\icone-goutt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20072" y="1340768"/>
              <a:ext cx="342900" cy="342900"/>
            </a:xfrm>
            <a:prstGeom prst="rect">
              <a:avLst/>
            </a:prstGeom>
            <a:noFill/>
            <a:extLst>
              <a:ext uri="{909E8E84-426E-40DD-AFC4-6F175D3DCCD1}">
                <a14:hiddenFill xmlns:a14="http://schemas.microsoft.com/office/drawing/2010/main">
                  <a:solidFill>
                    <a:srgbClr val="FFFFFF"/>
                  </a:solidFill>
                </a14:hiddenFill>
              </a:ext>
            </a:extLst>
          </p:spPr>
        </p:pic>
        <p:sp>
          <p:nvSpPr>
            <p:cNvPr id="31" name="Cloud 30"/>
            <p:cNvSpPr/>
            <p:nvPr/>
          </p:nvSpPr>
          <p:spPr>
            <a:xfrm>
              <a:off x="4321696" y="1196752"/>
              <a:ext cx="1546448" cy="792088"/>
            </a:xfrm>
            <a:prstGeom prst="cloud">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Title 1"/>
          <p:cNvSpPr txBox="1">
            <a:spLocks/>
          </p:cNvSpPr>
          <p:nvPr/>
        </p:nvSpPr>
        <p:spPr>
          <a:xfrm>
            <a:off x="1691680" y="100800"/>
            <a:ext cx="6336704" cy="951936"/>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r>
              <a:rPr lang="en-GB" sz="2700" dirty="0" smtClean="0">
                <a:solidFill>
                  <a:srgbClr val="3B3B3B"/>
                </a:solidFill>
              </a:rPr>
              <a:t>PROCESS INDUSTRY</a:t>
            </a:r>
          </a:p>
          <a:p>
            <a:pPr algn="ctr"/>
            <a:r>
              <a:rPr lang="fr-BE" sz="2000" dirty="0" smtClean="0">
                <a:solidFill>
                  <a:srgbClr val="3B3B3B"/>
                </a:solidFill>
              </a:rPr>
              <a:t>STRATEGIC AGENDA</a:t>
            </a:r>
            <a:endParaRPr lang="en-GB" sz="2000" dirty="0" smtClean="0">
              <a:solidFill>
                <a:srgbClr val="3B3B3B"/>
              </a:solidFill>
            </a:endParaRPr>
          </a:p>
        </p:txBody>
      </p:sp>
    </p:spTree>
    <p:extLst>
      <p:ext uri="{BB962C8B-B14F-4D97-AF65-F5344CB8AC3E}">
        <p14:creationId xmlns:p14="http://schemas.microsoft.com/office/powerpoint/2010/main" val="214436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ppt_w</p:attrName>
                                        </p:attrNameLst>
                                      </p:cBhvr>
                                      <p:tavLst>
                                        <p:tav tm="0" fmla="#ppt_w*sin(2.5*pi*$)">
                                          <p:val>
                                            <p:fltVal val="0"/>
                                          </p:val>
                                        </p:tav>
                                        <p:tav tm="100000">
                                          <p:val>
                                            <p:fltVal val="1"/>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ppt_w</p:attrName>
                                        </p:attrNameLst>
                                      </p:cBhvr>
                                      <p:tavLst>
                                        <p:tav tm="0" fmla="#ppt_w*sin(2.5*pi*$)">
                                          <p:val>
                                            <p:fltVal val="0"/>
                                          </p:val>
                                        </p:tav>
                                        <p:tav tm="100000">
                                          <p:val>
                                            <p:fltVal val="1"/>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E:\spire\icone-petro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649" y="2420888"/>
            <a:ext cx="631105" cy="8003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spire\icone-petro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647" y="2420888"/>
            <a:ext cx="631105" cy="80034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41365" y="1340768"/>
            <a:ext cx="2993127" cy="400110"/>
          </a:xfrm>
          <a:prstGeom prst="rect">
            <a:avLst/>
          </a:prstGeom>
          <a:noFill/>
          <a:effectLst>
            <a:outerShdw blurRad="50800" dist="38100" dir="18900000" algn="bl" rotWithShape="0">
              <a:prstClr val="black">
                <a:alpha val="40000"/>
              </a:prstClr>
            </a:outerShdw>
          </a:effectLst>
          <a:scene3d>
            <a:camera prst="orthographicFront"/>
            <a:lightRig rig="threePt" dir="t"/>
          </a:scene3d>
          <a:sp3d extrusionH="76200">
            <a:bevelB/>
            <a:extrusionClr>
              <a:schemeClr val="tx1"/>
            </a:extrusionClr>
          </a:sp3d>
        </p:spPr>
        <p:txBody>
          <a:bodyPr wrap="none" rtlCol="0">
            <a:spAutoFit/>
          </a:bodyPr>
          <a:lstStyle/>
          <a:p>
            <a:r>
              <a:rPr lang="fr-BE" sz="2000" b="1" u="sng" dirty="0" smtClean="0">
                <a:solidFill>
                  <a:srgbClr val="00B050"/>
                </a:solidFill>
              </a:rPr>
              <a:t>RE-INVENT </a:t>
            </a:r>
            <a:r>
              <a:rPr lang="fr-BE" sz="2000" b="1" u="sng" dirty="0" err="1" smtClean="0">
                <a:solidFill>
                  <a:srgbClr val="00B050"/>
                </a:solidFill>
              </a:rPr>
              <a:t>with</a:t>
            </a:r>
            <a:r>
              <a:rPr lang="fr-BE" sz="2000" b="1" u="sng" dirty="0" smtClean="0">
                <a:solidFill>
                  <a:srgbClr val="00B050"/>
                </a:solidFill>
              </a:rPr>
              <a:t> SPIRE</a:t>
            </a:r>
            <a:endParaRPr lang="en-GB" sz="2000" b="1" u="sng" dirty="0">
              <a:solidFill>
                <a:srgbClr val="00B050"/>
              </a:solidFill>
            </a:endParaRPr>
          </a:p>
        </p:txBody>
      </p:sp>
      <p:sp>
        <p:nvSpPr>
          <p:cNvPr id="5" name="Striped Right Arrow 4"/>
          <p:cNvSpPr/>
          <p:nvPr/>
        </p:nvSpPr>
        <p:spPr>
          <a:xfrm>
            <a:off x="2483768" y="2479700"/>
            <a:ext cx="802816" cy="720080"/>
          </a:xfrm>
          <a:prstGeom prst="striped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triped Right Arrow 27"/>
          <p:cNvSpPr/>
          <p:nvPr/>
        </p:nvSpPr>
        <p:spPr>
          <a:xfrm>
            <a:off x="4860032" y="2492896"/>
            <a:ext cx="802816" cy="720080"/>
          </a:xfrm>
          <a:prstGeom prst="striped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triped Right Arrow 28"/>
          <p:cNvSpPr/>
          <p:nvPr/>
        </p:nvSpPr>
        <p:spPr>
          <a:xfrm>
            <a:off x="6804248" y="2492896"/>
            <a:ext cx="802816" cy="720080"/>
          </a:xfrm>
          <a:prstGeom prst="striped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5" descr="E:\spire\icone-poubell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7456" y="2440000"/>
            <a:ext cx="772976" cy="7729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74368" y="1468884"/>
            <a:ext cx="1296144" cy="864096"/>
          </a:xfrm>
          <a:prstGeom prst="rect">
            <a:avLst/>
          </a:prstGeom>
          <a:solidFill>
            <a:schemeClr val="bg1"/>
          </a:solidFill>
        </p:spPr>
        <p:txBody>
          <a:bodyPr wrap="square" rtlCol="0">
            <a:spAutoFit/>
          </a:bodyPr>
          <a:lstStyle/>
          <a:p>
            <a:endParaRPr lang="en-GB" dirty="0"/>
          </a:p>
        </p:txBody>
      </p:sp>
      <p:sp>
        <p:nvSpPr>
          <p:cNvPr id="26" name="Content Placeholder 2"/>
          <p:cNvSpPr>
            <a:spLocks noGrp="1"/>
          </p:cNvSpPr>
          <p:nvPr>
            <p:ph idx="1"/>
          </p:nvPr>
        </p:nvSpPr>
        <p:spPr>
          <a:xfrm>
            <a:off x="395536" y="3645024"/>
            <a:ext cx="8856984" cy="3212976"/>
          </a:xfrm>
        </p:spPr>
        <p:txBody>
          <a:bodyPr>
            <a:noAutofit/>
          </a:bodyPr>
          <a:lstStyle/>
          <a:p>
            <a:pPr marL="0" lvl="0" indent="0">
              <a:buNone/>
            </a:pPr>
            <a:r>
              <a:rPr lang="fr-BE" sz="1600" b="1" dirty="0" err="1" smtClean="0"/>
              <a:t>Rejuvenate</a:t>
            </a:r>
            <a:r>
              <a:rPr lang="fr-BE" sz="1600" b="1" dirty="0" smtClean="0"/>
              <a:t> &amp; </a:t>
            </a:r>
            <a:r>
              <a:rPr lang="fr-BE" sz="1600" b="1" dirty="0" err="1" smtClean="0"/>
              <a:t>invest</a:t>
            </a:r>
            <a:r>
              <a:rPr lang="fr-BE" sz="1600" b="1" dirty="0" smtClean="0"/>
              <a:t> in </a:t>
            </a:r>
            <a:r>
              <a:rPr lang="fr-BE" sz="1600" b="1" dirty="0" err="1" smtClean="0"/>
              <a:t>industrial</a:t>
            </a:r>
            <a:r>
              <a:rPr lang="fr-BE" sz="1600" b="1" dirty="0" smtClean="0"/>
              <a:t> </a:t>
            </a:r>
            <a:r>
              <a:rPr lang="fr-BE" sz="1600" b="1" dirty="0" err="1" smtClean="0"/>
              <a:t>processes</a:t>
            </a:r>
            <a:endParaRPr lang="fr-BE" sz="1600" b="1" dirty="0" smtClean="0"/>
          </a:p>
          <a:p>
            <a:pPr marL="0" lvl="0" indent="0">
              <a:buNone/>
            </a:pPr>
            <a:endParaRPr lang="en-GB" sz="1600" b="1" dirty="0" smtClean="0"/>
          </a:p>
          <a:p>
            <a:pPr marL="533400" lvl="0"/>
            <a:r>
              <a:rPr lang="en-GB" sz="1900" b="1" dirty="0"/>
              <a:t>(</a:t>
            </a:r>
            <a:r>
              <a:rPr lang="en-GB" sz="1900" b="1" dirty="0" smtClean="0"/>
              <a:t>Re-)</a:t>
            </a:r>
            <a:r>
              <a:rPr lang="en-GB" sz="1900" b="1" dirty="0"/>
              <a:t>invent</a:t>
            </a:r>
            <a:r>
              <a:rPr lang="en-GB" sz="1900" dirty="0"/>
              <a:t> feedstock</a:t>
            </a:r>
          </a:p>
          <a:p>
            <a:pPr marL="533400" lvl="0"/>
            <a:r>
              <a:rPr lang="en-GB" sz="1900" b="1" dirty="0" smtClean="0"/>
              <a:t>(Re-)invent </a:t>
            </a:r>
            <a:r>
              <a:rPr lang="en-GB" sz="1900" dirty="0"/>
              <a:t>more </a:t>
            </a:r>
            <a:r>
              <a:rPr lang="en-GB" sz="1900" dirty="0" smtClean="0"/>
              <a:t>efficient equipment</a:t>
            </a:r>
            <a:endParaRPr lang="en-GB" sz="1900" dirty="0"/>
          </a:p>
          <a:p>
            <a:pPr marL="533400"/>
            <a:r>
              <a:rPr lang="en-GB" sz="1900" b="1" dirty="0"/>
              <a:t>(Re-)invent </a:t>
            </a:r>
            <a:r>
              <a:rPr lang="en-GB" sz="1900" dirty="0"/>
              <a:t>devices for better monitoring, control &amp; optimisation</a:t>
            </a:r>
          </a:p>
          <a:p>
            <a:pPr marL="533400" lvl="0"/>
            <a:r>
              <a:rPr lang="en-GB" sz="1900" b="1" dirty="0" smtClean="0"/>
              <a:t>(Re-)invent </a:t>
            </a:r>
            <a:r>
              <a:rPr lang="en-GB" sz="1900" dirty="0" smtClean="0"/>
              <a:t>energy </a:t>
            </a:r>
            <a:r>
              <a:rPr lang="en-GB" sz="1900" dirty="0"/>
              <a:t>&amp; resource </a:t>
            </a:r>
            <a:r>
              <a:rPr lang="en-GB" sz="1900" dirty="0" err="1" smtClean="0"/>
              <a:t>mngt</a:t>
            </a:r>
            <a:r>
              <a:rPr lang="en-GB" sz="1900" dirty="0" smtClean="0"/>
              <a:t>. concepts, incl</a:t>
            </a:r>
            <a:r>
              <a:rPr lang="en-GB" sz="1900" dirty="0"/>
              <a:t>. industrial </a:t>
            </a:r>
            <a:r>
              <a:rPr lang="en-GB" sz="1900" dirty="0" smtClean="0"/>
              <a:t>symbiosis</a:t>
            </a:r>
            <a:endParaRPr lang="en-GB" sz="1900" dirty="0"/>
          </a:p>
          <a:p>
            <a:pPr marL="533400"/>
            <a:r>
              <a:rPr lang="en-GB" sz="1900" b="1" dirty="0" smtClean="0"/>
              <a:t>(Re-)</a:t>
            </a:r>
            <a:r>
              <a:rPr lang="en-GB" sz="1900" b="1" dirty="0"/>
              <a:t>invent </a:t>
            </a:r>
            <a:r>
              <a:rPr lang="en-GB" sz="1900" dirty="0"/>
              <a:t>materials &amp; products with a significantly increased impact on resource </a:t>
            </a:r>
            <a:r>
              <a:rPr lang="en-GB" sz="1900" dirty="0" smtClean="0"/>
              <a:t>&amp; energy </a:t>
            </a:r>
            <a:r>
              <a:rPr lang="en-GB" sz="1900" dirty="0"/>
              <a:t>efficiency down the value chain: transport, housing</a:t>
            </a:r>
          </a:p>
          <a:p>
            <a:pPr marL="533400" lvl="0"/>
            <a:r>
              <a:rPr lang="en-GB" sz="1900" b="1" dirty="0" smtClean="0"/>
              <a:t>(Re-)</a:t>
            </a:r>
            <a:r>
              <a:rPr lang="en-GB" sz="1900" b="1" dirty="0"/>
              <a:t>invent </a:t>
            </a:r>
            <a:r>
              <a:rPr lang="en-GB" sz="1900" dirty="0"/>
              <a:t>technologies for </a:t>
            </a:r>
            <a:r>
              <a:rPr lang="en-GB" sz="1900" dirty="0" smtClean="0"/>
              <a:t>valorisation </a:t>
            </a:r>
            <a:r>
              <a:rPr lang="en-GB" sz="1900" dirty="0"/>
              <a:t>of waste </a:t>
            </a:r>
            <a:r>
              <a:rPr lang="en-GB" sz="1900" dirty="0" smtClean="0"/>
              <a:t>streams</a:t>
            </a:r>
            <a:endParaRPr lang="en-GB" sz="1900" dirty="0"/>
          </a:p>
        </p:txBody>
      </p:sp>
      <p:pic>
        <p:nvPicPr>
          <p:cNvPr id="21" name="Picture 5" descr="E:\spire\icone-poubelll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394"/>
          <a:stretch/>
        </p:blipFill>
        <p:spPr bwMode="auto">
          <a:xfrm>
            <a:off x="541364" y="2440000"/>
            <a:ext cx="646259" cy="7729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spire\icone-usine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6584" y="2057400"/>
            <a:ext cx="157344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lgh\AppData\Local\Microsoft\Windows\Temporary Internet Files\Content.Outlook\SV6EGIL1\icone-plant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7938" y="2479700"/>
            <a:ext cx="677854" cy="6778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spire\icone-co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0687" y="1719254"/>
            <a:ext cx="798162" cy="79816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spire\icone-monitoring.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9873" y="1536077"/>
            <a:ext cx="653436" cy="65343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6672008" y="2276872"/>
            <a:ext cx="2075408" cy="1067296"/>
            <a:chOff x="6672008" y="2292840"/>
            <a:chExt cx="2075408" cy="1067296"/>
          </a:xfrm>
        </p:grpSpPr>
        <p:pic>
          <p:nvPicPr>
            <p:cNvPr id="2052" name="Picture 4" descr="E:\spire\icone-recycling.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72008" y="2292840"/>
              <a:ext cx="1067296" cy="10672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739304" y="2407692"/>
              <a:ext cx="1008112"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5" name="Picture 2" descr="E:\spire\icone-produit.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30416" y="2440000"/>
            <a:ext cx="829816" cy="829816"/>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4321697" y="1688927"/>
            <a:ext cx="605446" cy="299912"/>
            <a:chOff x="4321696" y="1196752"/>
            <a:chExt cx="1546448" cy="792088"/>
          </a:xfrm>
        </p:grpSpPr>
        <p:pic>
          <p:nvPicPr>
            <p:cNvPr id="31" name="Picture 2" descr="E:\spire\icone-pile.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2000" y="1340768"/>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E:\spire\icone-goutt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20072" y="1340768"/>
              <a:ext cx="342900" cy="342900"/>
            </a:xfrm>
            <a:prstGeom prst="rect">
              <a:avLst/>
            </a:prstGeom>
            <a:noFill/>
            <a:extLst>
              <a:ext uri="{909E8E84-426E-40DD-AFC4-6F175D3DCCD1}">
                <a14:hiddenFill xmlns:a14="http://schemas.microsoft.com/office/drawing/2010/main">
                  <a:solidFill>
                    <a:srgbClr val="FFFFFF"/>
                  </a:solidFill>
                </a14:hiddenFill>
              </a:ext>
            </a:extLst>
          </p:spPr>
        </p:pic>
        <p:sp>
          <p:nvSpPr>
            <p:cNvPr id="33" name="Cloud 32"/>
            <p:cNvSpPr/>
            <p:nvPr/>
          </p:nvSpPr>
          <p:spPr>
            <a:xfrm>
              <a:off x="4321696" y="1196752"/>
              <a:ext cx="1546448" cy="792088"/>
            </a:xfrm>
            <a:prstGeom prst="cloud">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Title 1"/>
          <p:cNvSpPr txBox="1">
            <a:spLocks/>
          </p:cNvSpPr>
          <p:nvPr/>
        </p:nvSpPr>
        <p:spPr>
          <a:xfrm>
            <a:off x="1691680" y="100800"/>
            <a:ext cx="6336704" cy="951936"/>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r>
              <a:rPr lang="en-GB" sz="2700" dirty="0" smtClean="0">
                <a:solidFill>
                  <a:srgbClr val="3B3B3B"/>
                </a:solidFill>
              </a:rPr>
              <a:t>PROCESS INDUSTRY</a:t>
            </a:r>
          </a:p>
          <a:p>
            <a:pPr algn="ctr"/>
            <a:r>
              <a:rPr lang="fr-BE" sz="2000" dirty="0" smtClean="0">
                <a:solidFill>
                  <a:srgbClr val="3B3B3B"/>
                </a:solidFill>
              </a:rPr>
              <a:t>STRATEGIC AGENDA</a:t>
            </a:r>
            <a:endParaRPr lang="en-GB" sz="2000" dirty="0" smtClean="0">
              <a:solidFill>
                <a:srgbClr val="3B3B3B"/>
              </a:solidFill>
            </a:endParaRPr>
          </a:p>
        </p:txBody>
      </p:sp>
    </p:spTree>
    <p:extLst>
      <p:ext uri="{BB962C8B-B14F-4D97-AF65-F5344CB8AC3E}">
        <p14:creationId xmlns:p14="http://schemas.microsoft.com/office/powerpoint/2010/main" val="88110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2000" fill="hold"/>
                                        <p:tgtEl>
                                          <p:spTgt spid="2050"/>
                                        </p:tgtEl>
                                        <p:attrNameLst>
                                          <p:attrName>ppt_w</p:attrName>
                                        </p:attrNameLst>
                                      </p:cBhvr>
                                      <p:tavLst>
                                        <p:tav tm="0">
                                          <p:val>
                                            <p:fltVal val="0"/>
                                          </p:val>
                                        </p:tav>
                                        <p:tav tm="100000">
                                          <p:val>
                                            <p:strVal val="#ppt_w"/>
                                          </p:val>
                                        </p:tav>
                                      </p:tavLst>
                                    </p:anim>
                                    <p:anim calcmode="lin" valueType="num">
                                      <p:cBhvr>
                                        <p:cTn id="16" dur="2000" fill="hold"/>
                                        <p:tgtEl>
                                          <p:spTgt spid="2050"/>
                                        </p:tgtEl>
                                        <p:attrNameLst>
                                          <p:attrName>ppt_h</p:attrName>
                                        </p:attrNameLst>
                                      </p:cBhvr>
                                      <p:tavLst>
                                        <p:tav tm="0">
                                          <p:val>
                                            <p:fltVal val="0"/>
                                          </p:val>
                                        </p:tav>
                                        <p:tav tm="100000">
                                          <p:val>
                                            <p:strVal val="#ppt_h"/>
                                          </p:val>
                                        </p:tav>
                                      </p:tavLst>
                                    </p:anim>
                                    <p:animEffect transition="in" filter="fade">
                                      <p:cBhvr>
                                        <p:cTn id="17" dur="20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repeatCount="indefinite" fill="hold" nodeType="clickEffect">
                                  <p:stCondLst>
                                    <p:cond delay="0"/>
                                  </p:stCondLst>
                                  <p:childTnLst>
                                    <p:animEffect transition="out" filter="fade">
                                      <p:cBhvr>
                                        <p:cTn id="21" dur="1000" tmFilter="0, 0; .2, .5; .8, .5; 1, 0"/>
                                        <p:tgtEl>
                                          <p:spTgt spid="3"/>
                                        </p:tgtEl>
                                      </p:cBhvr>
                                    </p:animEffect>
                                    <p:animScale>
                                      <p:cBhvr>
                                        <p:cTn id="22" dur="500" autoRev="1" fill="hold"/>
                                        <p:tgtEl>
                                          <p:spTgt spid="3"/>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051"/>
                                        </p:tgtEl>
                                        <p:attrNameLst>
                                          <p:attrName>style.visibility</p:attrName>
                                        </p:attrNameLst>
                                      </p:cBhvr>
                                      <p:to>
                                        <p:strVal val="visible"/>
                                      </p:to>
                                    </p:set>
                                    <p:anim calcmode="lin" valueType="num">
                                      <p:cBhvr>
                                        <p:cTn id="27" dur="2000" fill="hold"/>
                                        <p:tgtEl>
                                          <p:spTgt spid="2051"/>
                                        </p:tgtEl>
                                        <p:attrNameLst>
                                          <p:attrName>ppt_w</p:attrName>
                                        </p:attrNameLst>
                                      </p:cBhvr>
                                      <p:tavLst>
                                        <p:tav tm="0">
                                          <p:val>
                                            <p:fltVal val="0"/>
                                          </p:val>
                                        </p:tav>
                                        <p:tav tm="100000">
                                          <p:val>
                                            <p:strVal val="#ppt_w"/>
                                          </p:val>
                                        </p:tav>
                                      </p:tavLst>
                                    </p:anim>
                                    <p:anim calcmode="lin" valueType="num">
                                      <p:cBhvr>
                                        <p:cTn id="28" dur="2000" fill="hold"/>
                                        <p:tgtEl>
                                          <p:spTgt spid="2051"/>
                                        </p:tgtEl>
                                        <p:attrNameLst>
                                          <p:attrName>ppt_h</p:attrName>
                                        </p:attrNameLst>
                                      </p:cBhvr>
                                      <p:tavLst>
                                        <p:tav tm="0">
                                          <p:val>
                                            <p:fltVal val="0"/>
                                          </p:val>
                                        </p:tav>
                                        <p:tav tm="100000">
                                          <p:val>
                                            <p:strVal val="#ppt_h"/>
                                          </p:val>
                                        </p:tav>
                                      </p:tavLst>
                                    </p:anim>
                                    <p:animEffect transition="in" filter="fade">
                                      <p:cBhvr>
                                        <p:cTn id="29" dur="2000"/>
                                        <p:tgtEl>
                                          <p:spTgt spid="2051"/>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mph" presetSubtype="0" repeatCount="indefinite" fill="hold" nodeType="clickEffect">
                                  <p:stCondLst>
                                    <p:cond delay="0"/>
                                  </p:stCondLst>
                                  <p:childTnLst>
                                    <p:animEffect transition="out" filter="fade">
                                      <p:cBhvr>
                                        <p:cTn id="33" dur="1000" tmFilter="0, 0; .2, .5; .8, .5; 1, 0"/>
                                        <p:tgtEl>
                                          <p:spTgt spid="30"/>
                                        </p:tgtEl>
                                      </p:cBhvr>
                                    </p:animEffect>
                                    <p:animScale>
                                      <p:cBhvr>
                                        <p:cTn id="34" dur="500" autoRev="1" fill="hold"/>
                                        <p:tgtEl>
                                          <p:spTgt spid="30"/>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26" presetClass="emph" presetSubtype="0" repeatCount="indefinite" fill="hold" nodeType="clickEffect">
                                  <p:stCondLst>
                                    <p:cond delay="0"/>
                                  </p:stCondLst>
                                  <p:childTnLst>
                                    <p:animEffect transition="out" filter="fade">
                                      <p:cBhvr>
                                        <p:cTn id="38" dur="1000" tmFilter="0, 0; .2, .5; .8, .5; 1, 0"/>
                                        <p:tgtEl>
                                          <p:spTgt spid="25"/>
                                        </p:tgtEl>
                                      </p:cBhvr>
                                    </p:animEffect>
                                    <p:animScale>
                                      <p:cBhvr>
                                        <p:cTn id="39" dur="500" autoRev="1" fill="hold"/>
                                        <p:tgtEl>
                                          <p:spTgt spid="25"/>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heel(1)">
                                      <p:cBhvr>
                                        <p:cTn id="4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1188" y="2349500"/>
            <a:ext cx="3960812" cy="3455988"/>
          </a:xfrm>
        </p:spPr>
        <p:txBody>
          <a:bodyPr>
            <a:normAutofit lnSpcReduction="10000"/>
          </a:bodyPr>
          <a:lstStyle/>
          <a:p>
            <a:pPr>
              <a:defRPr/>
            </a:pPr>
            <a:r>
              <a:rPr lang="en-US" sz="2800" dirty="0" smtClean="0"/>
              <a:t>Feed/raw materials</a:t>
            </a:r>
          </a:p>
          <a:p>
            <a:pPr>
              <a:defRPr/>
            </a:pPr>
            <a:r>
              <a:rPr lang="en-US" sz="2800" dirty="0" smtClean="0"/>
              <a:t>Process</a:t>
            </a:r>
          </a:p>
          <a:p>
            <a:pPr>
              <a:defRPr/>
            </a:pPr>
            <a:r>
              <a:rPr lang="en-US" sz="2800" dirty="0" smtClean="0"/>
              <a:t>Application/materials</a:t>
            </a:r>
          </a:p>
          <a:p>
            <a:pPr>
              <a:defRPr/>
            </a:pPr>
            <a:r>
              <a:rPr lang="en-US" sz="2800" dirty="0" smtClean="0"/>
              <a:t>Waste</a:t>
            </a:r>
          </a:p>
          <a:p>
            <a:pPr>
              <a:defRPr/>
            </a:pPr>
            <a:endParaRPr lang="en-US" sz="2800" dirty="0"/>
          </a:p>
          <a:p>
            <a:pPr marL="0" indent="0">
              <a:buNone/>
              <a:defRPr/>
            </a:pPr>
            <a:r>
              <a:rPr lang="en-US" sz="2800" dirty="0" smtClean="0"/>
              <a:t>Energy</a:t>
            </a:r>
            <a:r>
              <a:rPr lang="en-US" sz="2800" dirty="0" smtClean="0"/>
              <a:t>, control, environment</a:t>
            </a:r>
            <a:endParaRPr lang="en-US" sz="2800" dirty="0"/>
          </a:p>
          <a:p>
            <a:pPr>
              <a:defRPr/>
            </a:pPr>
            <a:endParaRPr lang="en-IE" sz="2800" dirty="0"/>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7638" y="-36513"/>
            <a:ext cx="3927475"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8" name="Title 1"/>
          <p:cNvSpPr>
            <a:spLocks noGrp="1"/>
          </p:cNvSpPr>
          <p:nvPr>
            <p:ph type="title"/>
          </p:nvPr>
        </p:nvSpPr>
        <p:spPr>
          <a:xfrm>
            <a:off x="755576" y="260648"/>
            <a:ext cx="4472062" cy="868958"/>
          </a:xfrm>
        </p:spPr>
        <p:txBody>
          <a:bodyPr>
            <a:normAutofit fontScale="90000"/>
          </a:bodyPr>
          <a:lstStyle/>
          <a:p>
            <a:pPr algn="ctr"/>
            <a:r>
              <a:rPr lang="fr-BE" altLang="en-US" dirty="0" smtClean="0"/>
              <a:t>The </a:t>
            </a:r>
            <a:r>
              <a:rPr lang="fr-BE" altLang="en-US" dirty="0" err="1" smtClean="0"/>
              <a:t>industrial</a:t>
            </a:r>
            <a:r>
              <a:rPr lang="fr-BE" altLang="en-US" dirty="0" smtClean="0"/>
              <a:t> </a:t>
            </a:r>
            <a:r>
              <a:rPr lang="fr-BE" altLang="en-US" dirty="0" smtClean="0"/>
              <a:t/>
            </a:r>
            <a:br>
              <a:rPr lang="fr-BE" altLang="en-US" dirty="0" smtClean="0"/>
            </a:br>
            <a:r>
              <a:rPr lang="fr-BE" altLang="en-US" dirty="0" smtClean="0"/>
              <a:t>palace</a:t>
            </a:r>
            <a:endParaRPr lang="en-GB" altLang="en-US" dirty="0" smtClean="0"/>
          </a:p>
        </p:txBody>
      </p:sp>
    </p:spTree>
    <p:extLst>
      <p:ext uri="{BB962C8B-B14F-4D97-AF65-F5344CB8AC3E}">
        <p14:creationId xmlns:p14="http://schemas.microsoft.com/office/powerpoint/2010/main" val="20370128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50"/>
          <p:cNvSpPr txBox="1">
            <a:spLocks/>
          </p:cNvSpPr>
          <p:nvPr/>
        </p:nvSpPr>
        <p:spPr>
          <a:xfrm>
            <a:off x="539552" y="1124744"/>
            <a:ext cx="8604448" cy="5373142"/>
          </a:xfrm>
          <a:prstGeom prst="rect">
            <a:avLst/>
          </a:prstGeom>
        </p:spPr>
        <p:txBody>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Total </a:t>
            </a:r>
            <a:r>
              <a:rPr lang="en-US" sz="2400" b="1" dirty="0">
                <a:solidFill>
                  <a:schemeClr val="tx1">
                    <a:lumMod val="65000"/>
                    <a:lumOff val="35000"/>
                  </a:schemeClr>
                </a:solidFill>
                <a:latin typeface="Arial" panose="020B0604020202020204" pitchFamily="34" charset="0"/>
                <a:cs typeface="Arial" panose="020B0604020202020204" pitchFamily="34" charset="0"/>
              </a:rPr>
              <a:t>EC funding: €116,3 million</a:t>
            </a:r>
          </a:p>
          <a:p>
            <a:endParaRPr lang="en-US" sz="2400" b="1" dirty="0" smtClean="0">
              <a:solidFill>
                <a:schemeClr val="tx1">
                  <a:lumMod val="65000"/>
                  <a:lumOff val="35000"/>
                </a:schemeClr>
              </a:solidFill>
              <a:latin typeface="Arial" panose="020B0604020202020204" pitchFamily="34" charset="0"/>
              <a:cs typeface="Arial" panose="020B0604020202020204" pitchFamily="34" charset="0"/>
            </a:endParaRPr>
          </a:p>
          <a:p>
            <a:r>
              <a:rPr lang="en-US" sz="2400" b="1" dirty="0" smtClean="0">
                <a:solidFill>
                  <a:schemeClr val="tx1">
                    <a:lumMod val="65000"/>
                    <a:lumOff val="35000"/>
                  </a:schemeClr>
                </a:solidFill>
                <a:latin typeface="Arial" panose="020B0604020202020204" pitchFamily="34" charset="0"/>
                <a:cs typeface="Arial" panose="020B0604020202020204" pitchFamily="34" charset="0"/>
              </a:rPr>
              <a:t>NMP </a:t>
            </a:r>
            <a:r>
              <a:rPr lang="en-US" sz="2400" b="1" dirty="0">
                <a:solidFill>
                  <a:schemeClr val="tx1">
                    <a:lumMod val="65000"/>
                    <a:lumOff val="35000"/>
                  </a:schemeClr>
                </a:solidFill>
                <a:latin typeface="Arial" panose="020B0604020202020204" pitchFamily="34" charset="0"/>
                <a:cs typeface="Arial" panose="020B0604020202020204" pitchFamily="34" charset="0"/>
              </a:rPr>
              <a:t>(60,3 M€) </a:t>
            </a:r>
            <a:r>
              <a:rPr lang="en-US" sz="2000" dirty="0">
                <a:solidFill>
                  <a:schemeClr val="tx1">
                    <a:lumMod val="65000"/>
                    <a:lumOff val="35000"/>
                  </a:schemeClr>
                </a:solidFill>
                <a:latin typeface="Arial" panose="020B0604020202020204" pitchFamily="34" charset="0"/>
                <a:cs typeface="Arial" panose="020B0604020202020204" pitchFamily="34" charset="0"/>
              </a:rPr>
              <a:t>– deadline </a:t>
            </a:r>
            <a:r>
              <a:rPr lang="en-US" sz="2000" dirty="0" smtClean="0">
                <a:solidFill>
                  <a:schemeClr val="tx1">
                    <a:lumMod val="65000"/>
                    <a:lumOff val="35000"/>
                  </a:schemeClr>
                </a:solidFill>
                <a:latin typeface="Arial" panose="020B0604020202020204" pitchFamily="34" charset="0"/>
                <a:cs typeface="Arial" panose="020B0604020202020204" pitchFamily="34" charset="0"/>
              </a:rPr>
              <a:t>March </a:t>
            </a:r>
            <a:r>
              <a:rPr lang="en-US" sz="2000" dirty="0">
                <a:solidFill>
                  <a:schemeClr val="tx1">
                    <a:lumMod val="65000"/>
                    <a:lumOff val="35000"/>
                  </a:schemeClr>
                </a:solidFill>
                <a:latin typeface="Arial" panose="020B0604020202020204" pitchFamily="34" charset="0"/>
                <a:cs typeface="Arial" panose="020B0604020202020204" pitchFamily="34" charset="0"/>
              </a:rPr>
              <a:t>2014</a:t>
            </a:r>
          </a:p>
          <a:p>
            <a:pPr marL="800100" lvl="1" indent="-342900">
              <a:buFont typeface="Wingdings" panose="05000000000000000000" pitchFamily="2" charset="2"/>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1 topic RIA</a:t>
            </a:r>
          </a:p>
          <a:p>
            <a:pPr marL="800100" lvl="1" indent="-342900">
              <a:buFont typeface="Wingdings" panose="05000000000000000000" pitchFamily="2" charset="2"/>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2 topics IA</a:t>
            </a:r>
          </a:p>
          <a:p>
            <a:pPr marL="800100" lvl="1" indent="-342900">
              <a:buFont typeface="Wingdings" panose="05000000000000000000" pitchFamily="2" charset="2"/>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1 topic CSA</a:t>
            </a:r>
          </a:p>
          <a:p>
            <a:endParaRPr lang="en-US" sz="2400" b="1" dirty="0" smtClean="0">
              <a:solidFill>
                <a:schemeClr val="tx1">
                  <a:lumMod val="65000"/>
                  <a:lumOff val="35000"/>
                </a:schemeClr>
              </a:solidFill>
              <a:latin typeface="Arial" panose="020B0604020202020204" pitchFamily="34" charset="0"/>
              <a:cs typeface="Arial" panose="020B0604020202020204" pitchFamily="34" charset="0"/>
            </a:endParaRPr>
          </a:p>
          <a:p>
            <a:r>
              <a:rPr lang="en-US" sz="2400" b="1" dirty="0" smtClean="0">
                <a:solidFill>
                  <a:schemeClr val="tx1">
                    <a:lumMod val="65000"/>
                    <a:lumOff val="35000"/>
                  </a:schemeClr>
                </a:solidFill>
                <a:latin typeface="Arial" panose="020B0604020202020204" pitchFamily="34" charset="0"/>
                <a:cs typeface="Arial" panose="020B0604020202020204" pitchFamily="34" charset="0"/>
              </a:rPr>
              <a:t>Energy </a:t>
            </a:r>
            <a:r>
              <a:rPr lang="en-US" sz="2400" b="1" dirty="0">
                <a:solidFill>
                  <a:schemeClr val="tx1">
                    <a:lumMod val="65000"/>
                    <a:lumOff val="35000"/>
                  </a:schemeClr>
                </a:solidFill>
                <a:latin typeface="Arial" panose="020B0604020202020204" pitchFamily="34" charset="0"/>
                <a:cs typeface="Arial" panose="020B0604020202020204" pitchFamily="34" charset="0"/>
              </a:rPr>
              <a:t>(12 M€)</a:t>
            </a:r>
          </a:p>
          <a:p>
            <a:pPr marL="800100" lvl="1" indent="-342900">
              <a:buFont typeface="Wingdings" panose="05000000000000000000" pitchFamily="2" charset="2"/>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1 topic IA (8 M€) – deadline </a:t>
            </a:r>
            <a:r>
              <a:rPr lang="en-US" sz="2000" dirty="0" smtClean="0">
                <a:solidFill>
                  <a:schemeClr val="tx1">
                    <a:lumMod val="65000"/>
                    <a:lumOff val="35000"/>
                  </a:schemeClr>
                </a:solidFill>
                <a:latin typeface="Arial" panose="020B0604020202020204" pitchFamily="34" charset="0"/>
                <a:cs typeface="Arial" panose="020B0604020202020204" pitchFamily="34" charset="0"/>
              </a:rPr>
              <a:t>March </a:t>
            </a:r>
            <a:r>
              <a:rPr lang="en-US" sz="2000" dirty="0">
                <a:solidFill>
                  <a:schemeClr val="tx1">
                    <a:lumMod val="65000"/>
                    <a:lumOff val="35000"/>
                  </a:schemeClr>
                </a:solidFill>
                <a:latin typeface="Arial" panose="020B0604020202020204" pitchFamily="34" charset="0"/>
                <a:cs typeface="Arial" panose="020B0604020202020204" pitchFamily="34" charset="0"/>
              </a:rPr>
              <a:t>2014</a:t>
            </a:r>
          </a:p>
          <a:p>
            <a:pPr marL="800100" lvl="1" indent="-342900">
              <a:buFont typeface="Wingdings" panose="05000000000000000000" pitchFamily="2" charset="2"/>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1 topic RIA (est. 4 M€) – 2 stages: deadlines </a:t>
            </a:r>
            <a:r>
              <a:rPr lang="en-US" sz="2000" dirty="0" smtClean="0">
                <a:solidFill>
                  <a:schemeClr val="tx1">
                    <a:lumMod val="65000"/>
                    <a:lumOff val="35000"/>
                  </a:schemeClr>
                </a:solidFill>
                <a:latin typeface="Arial" panose="020B0604020202020204" pitchFamily="34" charset="0"/>
                <a:cs typeface="Arial" panose="020B0604020202020204" pitchFamily="34" charset="0"/>
              </a:rPr>
              <a:t>April/September 2014</a:t>
            </a: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endParaRPr lang="en-US" sz="2400" b="1" dirty="0" smtClean="0">
              <a:solidFill>
                <a:schemeClr val="tx1">
                  <a:lumMod val="65000"/>
                  <a:lumOff val="35000"/>
                </a:schemeClr>
              </a:solidFill>
              <a:latin typeface="Arial" panose="020B0604020202020204" pitchFamily="34" charset="0"/>
              <a:cs typeface="Arial" panose="020B0604020202020204" pitchFamily="34" charset="0"/>
            </a:endParaRPr>
          </a:p>
          <a:p>
            <a:r>
              <a:rPr lang="en-US" sz="2400" b="1" dirty="0" smtClean="0">
                <a:solidFill>
                  <a:schemeClr val="tx1">
                    <a:lumMod val="65000"/>
                    <a:lumOff val="35000"/>
                  </a:schemeClr>
                </a:solidFill>
                <a:latin typeface="Arial" panose="020B0604020202020204" pitchFamily="34" charset="0"/>
                <a:cs typeface="Arial" panose="020B0604020202020204" pitchFamily="34" charset="0"/>
              </a:rPr>
              <a:t>Environment </a:t>
            </a:r>
            <a:r>
              <a:rPr lang="en-US" sz="2400" b="1" dirty="0">
                <a:solidFill>
                  <a:schemeClr val="tx1">
                    <a:lumMod val="65000"/>
                    <a:lumOff val="35000"/>
                  </a:schemeClr>
                </a:solidFill>
                <a:latin typeface="Arial" panose="020B0604020202020204" pitchFamily="34" charset="0"/>
                <a:cs typeface="Arial" panose="020B0604020202020204" pitchFamily="34" charset="0"/>
              </a:rPr>
              <a:t>(44 M€) </a:t>
            </a:r>
            <a:r>
              <a:rPr lang="en-US" sz="2000" dirty="0">
                <a:solidFill>
                  <a:schemeClr val="tx1">
                    <a:lumMod val="65000"/>
                    <a:lumOff val="35000"/>
                  </a:schemeClr>
                </a:solidFill>
                <a:latin typeface="Arial" panose="020B0604020202020204" pitchFamily="34" charset="0"/>
                <a:cs typeface="Arial" panose="020B0604020202020204" pitchFamily="34" charset="0"/>
              </a:rPr>
              <a:t>– 2 stages: deadlines </a:t>
            </a:r>
            <a:r>
              <a:rPr lang="en-US" sz="2000" dirty="0" smtClean="0">
                <a:solidFill>
                  <a:schemeClr val="tx1">
                    <a:lumMod val="65000"/>
                    <a:lumOff val="35000"/>
                  </a:schemeClr>
                </a:solidFill>
                <a:latin typeface="Arial" panose="020B0604020202020204" pitchFamily="34" charset="0"/>
                <a:cs typeface="Arial" panose="020B0604020202020204" pitchFamily="34" charset="0"/>
              </a:rPr>
              <a:t>April/September 2014</a:t>
            </a: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en-US" sz="2000" b="1" dirty="0">
                <a:solidFill>
                  <a:schemeClr val="tx1">
                    <a:lumMod val="65000"/>
                    <a:lumOff val="35000"/>
                  </a:schemeClr>
                </a:solidFill>
                <a:latin typeface="Arial" panose="020B0604020202020204" pitchFamily="34" charset="0"/>
                <a:cs typeface="Arial" panose="020B0604020202020204" pitchFamily="34" charset="0"/>
              </a:rPr>
              <a:t>1 topic IA</a:t>
            </a:r>
            <a:endParaRPr lang="en-US" sz="2000" dirty="0" smtClean="0">
              <a:solidFill>
                <a:schemeClr val="tx1">
                  <a:lumMod val="65000"/>
                  <a:lumOff val="35000"/>
                </a:schemeClr>
              </a:solidFill>
              <a:latin typeface="Arial" panose="020B0604020202020204" pitchFamily="34" charset="0"/>
              <a:cs typeface="Arial" panose="020B0604020202020204" pitchFamily="34" charset="0"/>
            </a:endParaRPr>
          </a:p>
          <a:p>
            <a:pPr eaLnBrk="0" hangingPunct="0">
              <a:lnSpc>
                <a:spcPts val="2400"/>
              </a:lnSpc>
              <a:spcBef>
                <a:spcPct val="20000"/>
              </a:spcBef>
              <a:defRPr/>
            </a:pPr>
            <a:endParaRPr lang="en-GB" sz="1600" i="0" kern="0" dirty="0">
              <a:solidFill>
                <a:schemeClr val="tx1">
                  <a:lumMod val="65000"/>
                  <a:lumOff val="35000"/>
                </a:schemeClr>
              </a:solidFill>
              <a:latin typeface="Arial" panose="020B0604020202020204" pitchFamily="34" charset="0"/>
              <a:cs typeface="Arial" panose="020B0604020202020204" pitchFamily="34" charset="0"/>
            </a:endParaRPr>
          </a:p>
          <a:p>
            <a:pPr marL="342900" indent="-342900" eaLnBrk="0" hangingPunct="0">
              <a:lnSpc>
                <a:spcPts val="2400"/>
              </a:lnSpc>
              <a:spcBef>
                <a:spcPct val="20000"/>
              </a:spcBef>
              <a:buFontTx/>
              <a:buChar char="•"/>
              <a:defRPr/>
            </a:pPr>
            <a:endParaRPr lang="en-GB" sz="1600" i="0" kern="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Title 1"/>
          <p:cNvSpPr txBox="1">
            <a:spLocks/>
          </p:cNvSpPr>
          <p:nvPr/>
        </p:nvSpPr>
        <p:spPr>
          <a:xfrm>
            <a:off x="827584" y="188640"/>
            <a:ext cx="7571184" cy="79208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r>
              <a:rPr lang="en-GB" dirty="0" smtClean="0">
                <a:solidFill>
                  <a:prstClr val="black">
                    <a:lumMod val="65000"/>
                    <a:lumOff val="35000"/>
                  </a:prstClr>
                </a:solidFill>
                <a:effectLst>
                  <a:outerShdw blurRad="38100" dist="38100" dir="2700000" algn="tl">
                    <a:srgbClr val="000000">
                      <a:alpha val="43137"/>
                    </a:srgbClr>
                  </a:outerShdw>
                </a:effectLst>
                <a:latin typeface="+mj-lt"/>
                <a:cs typeface="Calibri" panose="020F0502020204030204" pitchFamily="34" charset="0"/>
              </a:rPr>
              <a:t>SPIRE calls 2014</a:t>
            </a:r>
          </a:p>
        </p:txBody>
      </p:sp>
    </p:spTree>
    <p:extLst>
      <p:ext uri="{BB962C8B-B14F-4D97-AF65-F5344CB8AC3E}">
        <p14:creationId xmlns:p14="http://schemas.microsoft.com/office/powerpoint/2010/main" val="4068817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0" name="TextBox 10"/>
          <p:cNvSpPr txBox="1">
            <a:spLocks noChangeArrowheads="1"/>
          </p:cNvSpPr>
          <p:nvPr/>
        </p:nvSpPr>
        <p:spPr bwMode="auto">
          <a:xfrm>
            <a:off x="7588250" y="5121275"/>
            <a:ext cx="1325563" cy="830263"/>
          </a:xfrm>
          <a:prstGeom prst="rect">
            <a:avLst/>
          </a:prstGeom>
          <a:noFill/>
          <a:ln w="9525">
            <a:noFill/>
            <a:miter lim="800000"/>
            <a:headEnd/>
            <a:tailEnd/>
          </a:ln>
        </p:spPr>
        <p:txBody>
          <a:bodyPr>
            <a:spAutoFit/>
          </a:bodyPr>
          <a:lstStyle/>
          <a:p>
            <a:r>
              <a:rPr lang="en-GB" sz="1600" b="1">
                <a:solidFill>
                  <a:srgbClr val="FFFFFF"/>
                </a:solidFill>
                <a:latin typeface="Calibri" pitchFamily="34" charset="0"/>
              </a:rPr>
              <a:t>Components</a:t>
            </a:r>
          </a:p>
          <a:p>
            <a:r>
              <a:rPr lang="en-GB" sz="1600" b="1">
                <a:solidFill>
                  <a:srgbClr val="FFFFFF"/>
                </a:solidFill>
                <a:latin typeface="Calibri" pitchFamily="34" charset="0"/>
              </a:rPr>
              <a:t> &amp;  Products</a:t>
            </a:r>
          </a:p>
          <a:p>
            <a:endParaRPr lang="en-GB" sz="1600" b="1">
              <a:solidFill>
                <a:srgbClr val="FFFFFF"/>
              </a:solidFill>
              <a:latin typeface="Calibri" pitchFamily="34" charset="0"/>
            </a:endParaRPr>
          </a:p>
        </p:txBody>
      </p:sp>
      <p:sp>
        <p:nvSpPr>
          <p:cNvPr id="18441" name="TextBox 25"/>
          <p:cNvSpPr txBox="1">
            <a:spLocks noChangeArrowheads="1"/>
          </p:cNvSpPr>
          <p:nvPr/>
        </p:nvSpPr>
        <p:spPr bwMode="auto">
          <a:xfrm>
            <a:off x="3417888" y="3748088"/>
            <a:ext cx="2368550" cy="338137"/>
          </a:xfrm>
          <a:prstGeom prst="rect">
            <a:avLst/>
          </a:prstGeom>
          <a:noFill/>
          <a:ln w="9525">
            <a:noFill/>
            <a:miter lim="800000"/>
            <a:headEnd/>
            <a:tailEnd/>
          </a:ln>
        </p:spPr>
        <p:txBody>
          <a:bodyPr>
            <a:spAutoFit/>
          </a:bodyPr>
          <a:lstStyle/>
          <a:p>
            <a:r>
              <a:rPr lang="en-GB" sz="1600" b="1">
                <a:solidFill>
                  <a:srgbClr val="FFFFFF"/>
                </a:solidFill>
                <a:latin typeface="Calibri" pitchFamily="34" charset="0"/>
              </a:rPr>
              <a:t>Discrete Manufacturing:</a:t>
            </a:r>
          </a:p>
        </p:txBody>
      </p:sp>
      <p:sp>
        <p:nvSpPr>
          <p:cNvPr id="18" name="Title 1"/>
          <p:cNvSpPr txBox="1">
            <a:spLocks/>
          </p:cNvSpPr>
          <p:nvPr/>
        </p:nvSpPr>
        <p:spPr>
          <a:xfrm>
            <a:off x="1691680" y="100800"/>
            <a:ext cx="6240463" cy="647700"/>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endParaRPr lang="en-GB" sz="2700" dirty="0" smtClean="0">
              <a:solidFill>
                <a:srgbClr val="3B3B3B"/>
              </a:solidFill>
            </a:endParaRPr>
          </a:p>
        </p:txBody>
      </p:sp>
      <p:sp>
        <p:nvSpPr>
          <p:cNvPr id="2" name="Rectangle 1"/>
          <p:cNvSpPr/>
          <p:nvPr/>
        </p:nvSpPr>
        <p:spPr>
          <a:xfrm>
            <a:off x="1841500" y="397113"/>
            <a:ext cx="5746749" cy="695575"/>
          </a:xfrm>
          <a:prstGeom prst="rect">
            <a:avLst/>
          </a:prstGeom>
        </p:spPr>
        <p:txBody>
          <a:bodyPr wrap="square">
            <a:spAutoFit/>
          </a:bodyPr>
          <a:lstStyle/>
          <a:p>
            <a:pPr marL="342900" indent="-342900" algn="ctr" eaLnBrk="0" hangingPunct="0">
              <a:spcBef>
                <a:spcPct val="20000"/>
              </a:spcBef>
              <a:buClr>
                <a:srgbClr val="FFFFFF"/>
              </a:buClr>
              <a:buFontTx/>
              <a:buChar char="•"/>
              <a:defRPr/>
            </a:pPr>
            <a:r>
              <a:rPr lang="en-US" sz="2000" b="1" dirty="0" smtClean="0">
                <a:solidFill>
                  <a:schemeClr val="accent2">
                    <a:lumMod val="50000"/>
                  </a:schemeClr>
                </a:solidFill>
                <a:latin typeface="Cambria" panose="02040503050406030204" pitchFamily="18" charset="0"/>
              </a:rPr>
              <a:t>SPIRE-1: Integrated </a:t>
            </a:r>
            <a:r>
              <a:rPr lang="en-US" sz="2000" b="1" dirty="0">
                <a:solidFill>
                  <a:schemeClr val="accent2">
                    <a:lumMod val="50000"/>
                  </a:schemeClr>
                </a:solidFill>
                <a:latin typeface="Cambria" panose="02040503050406030204" pitchFamily="18" charset="0"/>
              </a:rPr>
              <a:t>Process </a:t>
            </a:r>
            <a:r>
              <a:rPr lang="en-US" sz="2000" b="1" dirty="0" smtClean="0">
                <a:solidFill>
                  <a:schemeClr val="accent2">
                    <a:lumMod val="50000"/>
                  </a:schemeClr>
                </a:solidFill>
                <a:latin typeface="Cambria" panose="02040503050406030204" pitchFamily="18" charset="0"/>
              </a:rPr>
              <a:t>Control</a:t>
            </a:r>
          </a:p>
          <a:p>
            <a:pPr marL="342900" indent="-342900" algn="ctr" eaLnBrk="0" hangingPunct="0">
              <a:spcBef>
                <a:spcPct val="20000"/>
              </a:spcBef>
              <a:buClr>
                <a:srgbClr val="FFFFFF"/>
              </a:buClr>
              <a:buFontTx/>
              <a:buChar char="•"/>
              <a:defRPr/>
            </a:pPr>
            <a:r>
              <a:rPr lang="en-US" sz="1600" b="1" dirty="0" smtClean="0">
                <a:solidFill>
                  <a:schemeClr val="accent2">
                    <a:lumMod val="50000"/>
                  </a:schemeClr>
                </a:solidFill>
                <a:latin typeface="Cambria" panose="02040503050406030204" pitchFamily="18" charset="0"/>
              </a:rPr>
              <a:t>TRL 3-5, RIA 100%</a:t>
            </a:r>
            <a:endParaRPr lang="en-US" sz="1600" b="1" dirty="0">
              <a:solidFill>
                <a:schemeClr val="accent2">
                  <a:lumMod val="50000"/>
                </a:schemeClr>
              </a:solidFill>
              <a:latin typeface="Cambria" panose="02040503050406030204" pitchFamily="18" charset="0"/>
            </a:endParaRPr>
          </a:p>
        </p:txBody>
      </p:sp>
      <p:sp>
        <p:nvSpPr>
          <p:cNvPr id="3" name="Rectangle 2"/>
          <p:cNvSpPr/>
          <p:nvPr/>
        </p:nvSpPr>
        <p:spPr>
          <a:xfrm>
            <a:off x="539551" y="1268760"/>
            <a:ext cx="8064897" cy="830997"/>
          </a:xfrm>
          <a:prstGeom prst="rect">
            <a:avLst/>
          </a:prstGeom>
        </p:spPr>
        <p:txBody>
          <a:bodyPr wrap="square">
            <a:spAutoFit/>
          </a:bodyPr>
          <a:lstStyle/>
          <a:p>
            <a:pPr marL="76200" lvl="1" algn="just"/>
            <a:r>
              <a:rPr lang="en-GB" altLang="en-US" sz="1600" b="1" dirty="0">
                <a:solidFill>
                  <a:schemeClr val="accent3">
                    <a:lumMod val="50000"/>
                  </a:schemeClr>
                </a:solidFill>
                <a:latin typeface="Cambria" pitchFamily="18" charset="0"/>
              </a:rPr>
              <a:t>Specific </a:t>
            </a:r>
            <a:r>
              <a:rPr lang="en-GB" altLang="en-US" sz="1600" b="1" dirty="0" smtClean="0">
                <a:solidFill>
                  <a:schemeClr val="accent3">
                    <a:lumMod val="50000"/>
                  </a:schemeClr>
                </a:solidFill>
                <a:latin typeface="Cambria" pitchFamily="18" charset="0"/>
              </a:rPr>
              <a:t>Objective: </a:t>
            </a:r>
            <a:r>
              <a:rPr lang="en-GB" altLang="en-US" sz="1600" dirty="0" smtClean="0">
                <a:solidFill>
                  <a:schemeClr val="accent1">
                    <a:lumMod val="50000"/>
                  </a:schemeClr>
                </a:solidFill>
                <a:latin typeface="Cambria" panose="02040503050406030204" pitchFamily="18" charset="0"/>
              </a:rPr>
              <a:t>Fast </a:t>
            </a:r>
            <a:r>
              <a:rPr lang="en-GB" altLang="en-US" sz="1600" dirty="0">
                <a:solidFill>
                  <a:schemeClr val="accent1">
                    <a:lumMod val="50000"/>
                  </a:schemeClr>
                </a:solidFill>
                <a:latin typeface="Cambria" panose="02040503050406030204" pitchFamily="18" charset="0"/>
              </a:rPr>
              <a:t>in-line data collection and data treatment techniques for improved "near real-time" closed-loop control concepts allowing an integrated economic, ecological and safety optimisation of the processes</a:t>
            </a:r>
          </a:p>
        </p:txBody>
      </p:sp>
      <p:sp>
        <p:nvSpPr>
          <p:cNvPr id="4" name="Rectangle 3"/>
          <p:cNvSpPr/>
          <p:nvPr/>
        </p:nvSpPr>
        <p:spPr>
          <a:xfrm>
            <a:off x="539552" y="2132856"/>
            <a:ext cx="2270996" cy="338554"/>
          </a:xfrm>
          <a:prstGeom prst="rect">
            <a:avLst/>
          </a:prstGeom>
        </p:spPr>
        <p:txBody>
          <a:bodyPr wrap="square">
            <a:spAutoFit/>
          </a:bodyPr>
          <a:lstStyle/>
          <a:p>
            <a:pPr marL="76200" lvl="1"/>
            <a:r>
              <a:rPr lang="en-GB" altLang="en-US" sz="1600" b="1" dirty="0" smtClean="0">
                <a:solidFill>
                  <a:schemeClr val="accent3">
                    <a:lumMod val="50000"/>
                  </a:schemeClr>
                </a:solidFill>
                <a:latin typeface="Cambria" pitchFamily="18" charset="0"/>
              </a:rPr>
              <a:t>Scope:</a:t>
            </a:r>
            <a:endParaRPr lang="en-GB" altLang="en-US" sz="1600" b="1" dirty="0">
              <a:solidFill>
                <a:schemeClr val="accent3">
                  <a:lumMod val="50000"/>
                </a:schemeClr>
              </a:solidFill>
              <a:latin typeface="Cambria" pitchFamily="18" charset="0"/>
            </a:endParaRPr>
          </a:p>
        </p:txBody>
      </p:sp>
      <p:sp>
        <p:nvSpPr>
          <p:cNvPr id="5" name="Rectangle 4"/>
          <p:cNvSpPr/>
          <p:nvPr/>
        </p:nvSpPr>
        <p:spPr>
          <a:xfrm>
            <a:off x="613972" y="2420888"/>
            <a:ext cx="8348104" cy="3373231"/>
          </a:xfrm>
          <a:prstGeom prst="rect">
            <a:avLst/>
          </a:prstGeom>
        </p:spPr>
        <p:txBody>
          <a:bodyPr wrap="square">
            <a:spAutoFit/>
          </a:bodyPr>
          <a:lstStyle/>
          <a:p>
            <a:pPr marL="355600" lvl="1" indent="-279400">
              <a:buClr>
                <a:srgbClr val="009FBA"/>
              </a:buClr>
              <a:defRPr/>
            </a:pPr>
            <a:r>
              <a:rPr lang="en-GB" sz="1600" b="1" dirty="0" smtClean="0">
                <a:solidFill>
                  <a:schemeClr val="accent1">
                    <a:lumMod val="50000"/>
                  </a:schemeClr>
                </a:solidFill>
                <a:latin typeface="Cambria" pitchFamily="18" charset="0"/>
              </a:rPr>
              <a:t>Novelties in:</a:t>
            </a:r>
          </a:p>
          <a:p>
            <a:pPr marL="361950" lvl="1" indent="-285750">
              <a:buClr>
                <a:srgbClr val="002060"/>
              </a:buClr>
              <a:buFont typeface="Arial" panose="020B0604020202020204" pitchFamily="34" charset="0"/>
              <a:buChar char="•"/>
              <a:defRPr/>
            </a:pPr>
            <a:r>
              <a:rPr lang="en-GB" sz="1400" dirty="0" smtClean="0">
                <a:solidFill>
                  <a:schemeClr val="accent1">
                    <a:lumMod val="50000"/>
                  </a:schemeClr>
                </a:solidFill>
                <a:latin typeface="Cambria" pitchFamily="18" charset="0"/>
              </a:rPr>
              <a:t>Sensor technologies (fast in-line, dynamic information, spatially resolved information, sensors for intensified processes,…)</a:t>
            </a:r>
          </a:p>
          <a:p>
            <a:pPr marL="361950" lvl="1" indent="-285750">
              <a:buClr>
                <a:srgbClr val="002060"/>
              </a:buClr>
              <a:buFont typeface="Arial" panose="020B0604020202020204" pitchFamily="34" charset="0"/>
              <a:buChar char="•"/>
              <a:defRPr/>
            </a:pPr>
            <a:r>
              <a:rPr lang="en-GB" sz="1400" dirty="0" smtClean="0">
                <a:solidFill>
                  <a:schemeClr val="accent1">
                    <a:lumMod val="50000"/>
                  </a:schemeClr>
                </a:solidFill>
                <a:latin typeface="Cambria" pitchFamily="18" charset="0"/>
              </a:rPr>
              <a:t>Process data treatment (dynamic info, spatially resolved info, data management for optimisation, etc.)</a:t>
            </a:r>
          </a:p>
          <a:p>
            <a:pPr marL="361950" lvl="1" indent="-285750">
              <a:buClr>
                <a:srgbClr val="002060"/>
              </a:buClr>
              <a:buFont typeface="Arial" panose="020B0604020202020204" pitchFamily="34" charset="0"/>
              <a:buChar char="•"/>
              <a:defRPr/>
            </a:pPr>
            <a:r>
              <a:rPr lang="en-GB" sz="1400" dirty="0" smtClean="0">
                <a:solidFill>
                  <a:schemeClr val="accent1">
                    <a:lumMod val="50000"/>
                  </a:schemeClr>
                </a:solidFill>
                <a:latin typeface="Cambria" pitchFamily="18" charset="0"/>
              </a:rPr>
              <a:t>Process data mining and process knowledge extraction </a:t>
            </a:r>
          </a:p>
          <a:p>
            <a:pPr marL="76200" lvl="1">
              <a:buClr>
                <a:srgbClr val="002060"/>
              </a:buClr>
              <a:defRPr/>
            </a:pPr>
            <a:r>
              <a:rPr lang="en-GB" sz="1600" b="1" dirty="0" smtClean="0">
                <a:solidFill>
                  <a:schemeClr val="accent1">
                    <a:lumMod val="50000"/>
                  </a:schemeClr>
                </a:solidFill>
                <a:latin typeface="Cambria" pitchFamily="18" charset="0"/>
              </a:rPr>
              <a:t>R&amp;D to address:</a:t>
            </a:r>
          </a:p>
          <a:p>
            <a:pPr marL="361950" lvl="1" indent="-285750">
              <a:buClr>
                <a:srgbClr val="002060"/>
              </a:buClr>
              <a:buFont typeface="Arial" panose="020B0604020202020204" pitchFamily="34" charset="0"/>
              <a:buChar char="•"/>
              <a:defRPr/>
            </a:pPr>
            <a:r>
              <a:rPr lang="en-GB" sz="1400" dirty="0" smtClean="0">
                <a:solidFill>
                  <a:schemeClr val="accent1">
                    <a:lumMod val="50000"/>
                  </a:schemeClr>
                </a:solidFill>
                <a:latin typeface="Cambria" pitchFamily="18" charset="0"/>
              </a:rPr>
              <a:t>Miniaturised and cross sectorial application of PAT &amp; PPMT</a:t>
            </a:r>
          </a:p>
          <a:p>
            <a:pPr marL="361950" lvl="1" indent="-285750">
              <a:buClr>
                <a:srgbClr val="002060"/>
              </a:buClr>
              <a:buFont typeface="Arial" panose="020B0604020202020204" pitchFamily="34" charset="0"/>
              <a:buChar char="•"/>
              <a:defRPr/>
            </a:pPr>
            <a:r>
              <a:rPr lang="fr-BE" sz="1400" dirty="0" err="1" smtClean="0">
                <a:solidFill>
                  <a:schemeClr val="accent1">
                    <a:lumMod val="50000"/>
                  </a:schemeClr>
                </a:solidFill>
                <a:latin typeface="Cambria" pitchFamily="18" charset="0"/>
              </a:rPr>
              <a:t>Methodologies</a:t>
            </a:r>
            <a:r>
              <a:rPr lang="fr-BE" sz="1400" dirty="0" smtClean="0">
                <a:solidFill>
                  <a:schemeClr val="accent1">
                    <a:lumMod val="50000"/>
                  </a:schemeClr>
                </a:solidFill>
                <a:latin typeface="Cambria" pitchFamily="18" charset="0"/>
              </a:rPr>
              <a:t> for extensive </a:t>
            </a:r>
            <a:r>
              <a:rPr lang="fr-BE" sz="1400" dirty="0" err="1" smtClean="0">
                <a:solidFill>
                  <a:schemeClr val="accent1">
                    <a:lumMod val="50000"/>
                  </a:schemeClr>
                </a:solidFill>
                <a:latin typeface="Cambria" pitchFamily="18" charset="0"/>
              </a:rPr>
              <a:t>integration</a:t>
            </a:r>
            <a:r>
              <a:rPr lang="fr-BE" sz="1400" dirty="0" smtClean="0">
                <a:solidFill>
                  <a:schemeClr val="accent1">
                    <a:lumMod val="50000"/>
                  </a:schemeClr>
                </a:solidFill>
                <a:latin typeface="Cambria" pitchFamily="18" charset="0"/>
              </a:rPr>
              <a:t> of control </a:t>
            </a:r>
            <a:r>
              <a:rPr lang="fr-BE" sz="1400" dirty="0" err="1" smtClean="0">
                <a:solidFill>
                  <a:schemeClr val="accent1">
                    <a:lumMod val="50000"/>
                  </a:schemeClr>
                </a:solidFill>
                <a:latin typeface="Cambria" pitchFamily="18" charset="0"/>
              </a:rPr>
              <a:t>systems</a:t>
            </a:r>
            <a:endParaRPr lang="en-GB" sz="1400" dirty="0" smtClean="0">
              <a:solidFill>
                <a:schemeClr val="accent1">
                  <a:lumMod val="50000"/>
                </a:schemeClr>
              </a:solidFill>
              <a:latin typeface="Cambria" pitchFamily="18" charset="0"/>
            </a:endParaRPr>
          </a:p>
          <a:p>
            <a:pPr marL="361950" lvl="1" indent="-285750">
              <a:buClr>
                <a:srgbClr val="002060"/>
              </a:buClr>
              <a:buFont typeface="Arial" panose="020B0604020202020204" pitchFamily="34" charset="0"/>
              <a:buChar char="•"/>
              <a:defRPr/>
            </a:pPr>
            <a:r>
              <a:rPr lang="en-GB" sz="1400" dirty="0" smtClean="0">
                <a:solidFill>
                  <a:schemeClr val="accent1">
                    <a:lumMod val="50000"/>
                  </a:schemeClr>
                </a:solidFill>
                <a:latin typeface="Cambria" pitchFamily="18" charset="0"/>
              </a:rPr>
              <a:t>New (soft-)sensors and sensing concepts, swarm sensors, disposable sensors,…</a:t>
            </a:r>
          </a:p>
          <a:p>
            <a:pPr marL="361950" lvl="1" indent="-285750">
              <a:buClr>
                <a:srgbClr val="002060"/>
              </a:buClr>
              <a:buFont typeface="Arial" panose="020B0604020202020204" pitchFamily="34" charset="0"/>
              <a:buChar char="•"/>
              <a:defRPr/>
            </a:pPr>
            <a:r>
              <a:rPr lang="en-GB" sz="1400" dirty="0" smtClean="0">
                <a:solidFill>
                  <a:schemeClr val="accent1">
                    <a:lumMod val="50000"/>
                  </a:schemeClr>
                </a:solidFill>
                <a:latin typeface="Cambria" pitchFamily="18" charset="0"/>
              </a:rPr>
              <a:t>Control strategies using integrated and validated PAT data</a:t>
            </a:r>
          </a:p>
          <a:p>
            <a:pPr marL="361950" lvl="1" indent="-285750">
              <a:buClr>
                <a:srgbClr val="002060"/>
              </a:buClr>
              <a:buFont typeface="Arial" panose="020B0604020202020204" pitchFamily="34" charset="0"/>
              <a:buChar char="•"/>
              <a:defRPr/>
            </a:pPr>
            <a:r>
              <a:rPr lang="fr-BE" sz="1400" dirty="0" smtClean="0">
                <a:solidFill>
                  <a:schemeClr val="accent1">
                    <a:lumMod val="50000"/>
                  </a:schemeClr>
                </a:solidFill>
                <a:latin typeface="Cambria" pitchFamily="18" charset="0"/>
              </a:rPr>
              <a:t>Life cycle management</a:t>
            </a:r>
            <a:endParaRPr lang="en-GB" sz="1400" dirty="0" smtClean="0">
              <a:solidFill>
                <a:schemeClr val="accent1">
                  <a:lumMod val="50000"/>
                </a:schemeClr>
              </a:solidFill>
              <a:latin typeface="Cambria" pitchFamily="18" charset="0"/>
            </a:endParaRPr>
          </a:p>
          <a:p>
            <a:pPr lvl="1">
              <a:spcBef>
                <a:spcPct val="20000"/>
              </a:spcBef>
              <a:buClr>
                <a:srgbClr val="009FBA"/>
              </a:buClr>
              <a:defRPr/>
            </a:pPr>
            <a:endParaRPr lang="en-GB" sz="1400" dirty="0" smtClean="0">
              <a:solidFill>
                <a:srgbClr val="0F5494"/>
              </a:solidFill>
              <a:latin typeface="Cambria" pitchFamily="18" charset="0"/>
            </a:endParaRPr>
          </a:p>
          <a:p>
            <a:pPr marL="76200" lvl="1">
              <a:spcBef>
                <a:spcPct val="20000"/>
              </a:spcBef>
              <a:buClr>
                <a:srgbClr val="009FBA"/>
              </a:buClr>
              <a:defRPr/>
            </a:pPr>
            <a:endParaRPr lang="en-GB" sz="1600" dirty="0" smtClean="0">
              <a:solidFill>
                <a:srgbClr val="0F5494"/>
              </a:solidFill>
              <a:latin typeface="Cambria" pitchFamily="18" charset="0"/>
            </a:endParaRPr>
          </a:p>
          <a:p>
            <a:pPr marL="355600" lvl="1" indent="-279400">
              <a:spcBef>
                <a:spcPct val="20000"/>
              </a:spcBef>
              <a:buClr>
                <a:srgbClr val="009FBA"/>
              </a:buClr>
              <a:buFontTx/>
              <a:buChar char="•"/>
              <a:defRPr/>
            </a:pPr>
            <a:endParaRPr lang="en-GB" sz="1600" dirty="0">
              <a:solidFill>
                <a:srgbClr val="0F5494"/>
              </a:solidFill>
              <a:latin typeface="Cambria" pitchFamily="18" charset="0"/>
            </a:endParaRPr>
          </a:p>
        </p:txBody>
      </p:sp>
      <p:sp>
        <p:nvSpPr>
          <p:cNvPr id="6" name="Rectangle 5"/>
          <p:cNvSpPr/>
          <p:nvPr/>
        </p:nvSpPr>
        <p:spPr>
          <a:xfrm>
            <a:off x="613972" y="4951630"/>
            <a:ext cx="8348104" cy="1200329"/>
          </a:xfrm>
          <a:prstGeom prst="rect">
            <a:avLst/>
          </a:prstGeom>
        </p:spPr>
        <p:txBody>
          <a:bodyPr wrap="square">
            <a:spAutoFit/>
          </a:bodyPr>
          <a:lstStyle/>
          <a:p>
            <a:pPr marL="76200" lvl="1"/>
            <a:r>
              <a:rPr lang="de-DE" altLang="en-US" sz="1600" b="1" dirty="0" err="1">
                <a:solidFill>
                  <a:schemeClr val="accent3">
                    <a:lumMod val="50000"/>
                  </a:schemeClr>
                </a:solidFill>
                <a:latin typeface="Cambria" pitchFamily="18" charset="0"/>
              </a:rPr>
              <a:t>Expected</a:t>
            </a:r>
            <a:r>
              <a:rPr lang="de-DE" altLang="en-US" sz="1600" b="1" dirty="0">
                <a:solidFill>
                  <a:schemeClr val="accent3">
                    <a:lumMod val="50000"/>
                  </a:schemeClr>
                </a:solidFill>
                <a:latin typeface="Cambria" pitchFamily="18" charset="0"/>
              </a:rPr>
              <a:t> </a:t>
            </a:r>
            <a:r>
              <a:rPr lang="de-DE" altLang="en-US" sz="1600" b="1" dirty="0" err="1" smtClean="0">
                <a:solidFill>
                  <a:schemeClr val="accent3">
                    <a:lumMod val="50000"/>
                  </a:schemeClr>
                </a:solidFill>
                <a:latin typeface="Cambria" pitchFamily="18" charset="0"/>
              </a:rPr>
              <a:t>impact</a:t>
            </a:r>
            <a:r>
              <a:rPr lang="de-DE" altLang="en-US" sz="1600" b="1" dirty="0" smtClean="0">
                <a:solidFill>
                  <a:schemeClr val="accent3">
                    <a:lumMod val="50000"/>
                  </a:schemeClr>
                </a:solidFill>
                <a:latin typeface="Cambria" pitchFamily="18" charset="0"/>
              </a:rPr>
              <a:t>:</a:t>
            </a:r>
            <a:endParaRPr lang="de-DE" altLang="en-US" sz="1600" b="1" dirty="0">
              <a:solidFill>
                <a:schemeClr val="accent3">
                  <a:lumMod val="50000"/>
                </a:schemeClr>
              </a:solidFill>
              <a:latin typeface="Cambria" pitchFamily="18" charset="0"/>
            </a:endParaRPr>
          </a:p>
          <a:p>
            <a:pPr marL="361950" lvl="1" indent="-285750">
              <a:buFont typeface="Arial" panose="020B0604020202020204" pitchFamily="34" charset="0"/>
              <a:buChar char="•"/>
            </a:pPr>
            <a:r>
              <a:rPr lang="en-GB" altLang="en-US" sz="1400" dirty="0" smtClean="0">
                <a:solidFill>
                  <a:schemeClr val="accent1">
                    <a:lumMod val="50000"/>
                  </a:schemeClr>
                </a:solidFill>
                <a:latin typeface="Cambria" panose="02040503050406030204" pitchFamily="18" charset="0"/>
              </a:rPr>
              <a:t>Improvement </a:t>
            </a:r>
            <a:r>
              <a:rPr lang="en-GB" altLang="en-US" sz="1400" dirty="0">
                <a:solidFill>
                  <a:schemeClr val="accent1">
                    <a:lumMod val="50000"/>
                  </a:schemeClr>
                </a:solidFill>
                <a:latin typeface="Cambria" panose="02040503050406030204" pitchFamily="18" charset="0"/>
              </a:rPr>
              <a:t>of real-time measurement of properties of process streams, and </a:t>
            </a:r>
            <a:r>
              <a:rPr lang="en-GB" altLang="en-US" sz="1400" dirty="0" smtClean="0">
                <a:solidFill>
                  <a:schemeClr val="accent1">
                    <a:lumMod val="50000"/>
                  </a:schemeClr>
                </a:solidFill>
                <a:latin typeface="Cambria" panose="02040503050406030204" pitchFamily="18" charset="0"/>
              </a:rPr>
              <a:t>of European </a:t>
            </a:r>
            <a:r>
              <a:rPr lang="en-GB" altLang="en-US" sz="1400" dirty="0">
                <a:solidFill>
                  <a:schemeClr val="accent1">
                    <a:lumMod val="50000"/>
                  </a:schemeClr>
                </a:solidFill>
                <a:latin typeface="Cambria" panose="02040503050406030204" pitchFamily="18" charset="0"/>
              </a:rPr>
              <a:t>PAT and Control technologies</a:t>
            </a:r>
          </a:p>
          <a:p>
            <a:pPr marL="361950" lvl="1" indent="-285750">
              <a:buFont typeface="Arial" panose="020B0604020202020204" pitchFamily="34" charset="0"/>
              <a:buChar char="•"/>
            </a:pPr>
            <a:r>
              <a:rPr lang="en-GB" altLang="en-US" sz="1400" dirty="0">
                <a:solidFill>
                  <a:schemeClr val="accent1">
                    <a:lumMod val="50000"/>
                  </a:schemeClr>
                </a:solidFill>
                <a:latin typeface="Cambria" panose="02040503050406030204" pitchFamily="18" charset="0"/>
              </a:rPr>
              <a:t>Improved process operation (efficiency, sustainability, reliability, safety, monitoring, resource and energy efficiency, GHG) </a:t>
            </a:r>
          </a:p>
        </p:txBody>
      </p:sp>
    </p:spTree>
    <p:extLst>
      <p:ext uri="{BB962C8B-B14F-4D97-AF65-F5344CB8AC3E}">
        <p14:creationId xmlns:p14="http://schemas.microsoft.com/office/powerpoint/2010/main" val="33983297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0" name="TextBox 10"/>
          <p:cNvSpPr txBox="1">
            <a:spLocks noChangeArrowheads="1"/>
          </p:cNvSpPr>
          <p:nvPr/>
        </p:nvSpPr>
        <p:spPr bwMode="auto">
          <a:xfrm>
            <a:off x="7588250" y="5121275"/>
            <a:ext cx="1325563" cy="830263"/>
          </a:xfrm>
          <a:prstGeom prst="rect">
            <a:avLst/>
          </a:prstGeom>
          <a:noFill/>
          <a:ln w="9525">
            <a:noFill/>
            <a:miter lim="800000"/>
            <a:headEnd/>
            <a:tailEnd/>
          </a:ln>
        </p:spPr>
        <p:txBody>
          <a:bodyPr>
            <a:spAutoFit/>
          </a:bodyPr>
          <a:lstStyle/>
          <a:p>
            <a:r>
              <a:rPr lang="en-GB" sz="1600" b="1">
                <a:solidFill>
                  <a:srgbClr val="FFFFFF"/>
                </a:solidFill>
                <a:latin typeface="Calibri" pitchFamily="34" charset="0"/>
              </a:rPr>
              <a:t>Components</a:t>
            </a:r>
          </a:p>
          <a:p>
            <a:r>
              <a:rPr lang="en-GB" sz="1600" b="1">
                <a:solidFill>
                  <a:srgbClr val="FFFFFF"/>
                </a:solidFill>
                <a:latin typeface="Calibri" pitchFamily="34" charset="0"/>
              </a:rPr>
              <a:t> &amp;  Products</a:t>
            </a:r>
          </a:p>
          <a:p>
            <a:endParaRPr lang="en-GB" sz="1600" b="1">
              <a:solidFill>
                <a:srgbClr val="FFFFFF"/>
              </a:solidFill>
              <a:latin typeface="Calibri" pitchFamily="34" charset="0"/>
            </a:endParaRPr>
          </a:p>
        </p:txBody>
      </p:sp>
      <p:sp>
        <p:nvSpPr>
          <p:cNvPr id="18441" name="TextBox 25"/>
          <p:cNvSpPr txBox="1">
            <a:spLocks noChangeArrowheads="1"/>
          </p:cNvSpPr>
          <p:nvPr/>
        </p:nvSpPr>
        <p:spPr bwMode="auto">
          <a:xfrm>
            <a:off x="3417888" y="3748088"/>
            <a:ext cx="2368550" cy="338137"/>
          </a:xfrm>
          <a:prstGeom prst="rect">
            <a:avLst/>
          </a:prstGeom>
          <a:noFill/>
          <a:ln w="9525">
            <a:noFill/>
            <a:miter lim="800000"/>
            <a:headEnd/>
            <a:tailEnd/>
          </a:ln>
        </p:spPr>
        <p:txBody>
          <a:bodyPr>
            <a:spAutoFit/>
          </a:bodyPr>
          <a:lstStyle/>
          <a:p>
            <a:r>
              <a:rPr lang="en-GB" sz="1600" b="1">
                <a:solidFill>
                  <a:srgbClr val="FFFFFF"/>
                </a:solidFill>
                <a:latin typeface="Calibri" pitchFamily="34" charset="0"/>
              </a:rPr>
              <a:t>Discrete Manufacturing:</a:t>
            </a:r>
          </a:p>
        </p:txBody>
      </p:sp>
      <p:sp>
        <p:nvSpPr>
          <p:cNvPr id="18" name="Title 1"/>
          <p:cNvSpPr txBox="1">
            <a:spLocks/>
          </p:cNvSpPr>
          <p:nvPr/>
        </p:nvSpPr>
        <p:spPr>
          <a:xfrm>
            <a:off x="1691680" y="100800"/>
            <a:ext cx="6240463" cy="647700"/>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endParaRPr lang="en-GB" sz="2700" dirty="0" smtClean="0">
              <a:solidFill>
                <a:srgbClr val="3B3B3B"/>
              </a:solidFill>
            </a:endParaRPr>
          </a:p>
        </p:txBody>
      </p:sp>
      <p:sp>
        <p:nvSpPr>
          <p:cNvPr id="2" name="Rectangle 1"/>
          <p:cNvSpPr/>
          <p:nvPr/>
        </p:nvSpPr>
        <p:spPr>
          <a:xfrm>
            <a:off x="323527" y="397113"/>
            <a:ext cx="8590285" cy="978729"/>
          </a:xfrm>
          <a:prstGeom prst="rect">
            <a:avLst/>
          </a:prstGeom>
        </p:spPr>
        <p:txBody>
          <a:bodyPr wrap="square">
            <a:spAutoFit/>
          </a:bodyPr>
          <a:lstStyle/>
          <a:p>
            <a:pPr marL="342900" indent="-342900" algn="ctr" eaLnBrk="0" hangingPunct="0">
              <a:spcBef>
                <a:spcPct val="20000"/>
              </a:spcBef>
              <a:buClr>
                <a:srgbClr val="FFFFFF"/>
              </a:buClr>
              <a:buFontTx/>
              <a:buChar char="•"/>
              <a:defRPr/>
            </a:pPr>
            <a:r>
              <a:rPr lang="en-US" b="1" dirty="0" smtClean="0">
                <a:solidFill>
                  <a:schemeClr val="accent2">
                    <a:lumMod val="50000"/>
                  </a:schemeClr>
                </a:solidFill>
                <a:latin typeface="Cambria" panose="02040503050406030204" pitchFamily="18" charset="0"/>
              </a:rPr>
              <a:t>SPIRE-2: </a:t>
            </a:r>
            <a:r>
              <a:rPr lang="en-GB" b="1" dirty="0">
                <a:solidFill>
                  <a:schemeClr val="accent2">
                    <a:lumMod val="50000"/>
                  </a:schemeClr>
                </a:solidFill>
                <a:latin typeface="Cambria" panose="02040503050406030204" pitchFamily="18" charset="0"/>
              </a:rPr>
              <a:t>Adaptable industrial processes allowing the use of renewables as flexible feedstock for chemical and energy applications</a:t>
            </a:r>
            <a:endParaRPr lang="en-US" b="1" dirty="0">
              <a:solidFill>
                <a:schemeClr val="accent2">
                  <a:lumMod val="50000"/>
                </a:schemeClr>
              </a:solidFill>
              <a:latin typeface="Cambria" panose="02040503050406030204" pitchFamily="18" charset="0"/>
            </a:endParaRPr>
          </a:p>
          <a:p>
            <a:pPr marL="342900" indent="-342900" algn="ctr" eaLnBrk="0" hangingPunct="0">
              <a:spcBef>
                <a:spcPct val="20000"/>
              </a:spcBef>
              <a:buClr>
                <a:srgbClr val="FFFFFF"/>
              </a:buClr>
              <a:buFontTx/>
              <a:buChar char="•"/>
              <a:defRPr/>
            </a:pPr>
            <a:r>
              <a:rPr lang="en-US" sz="1600" b="1" dirty="0" smtClean="0">
                <a:solidFill>
                  <a:schemeClr val="accent2">
                    <a:lumMod val="50000"/>
                  </a:schemeClr>
                </a:solidFill>
                <a:latin typeface="Cambria" panose="02040503050406030204" pitchFamily="18" charset="0"/>
              </a:rPr>
              <a:t>TRL 5-7, IA 70%</a:t>
            </a:r>
            <a:endParaRPr lang="en-US" sz="1600" b="1" dirty="0">
              <a:solidFill>
                <a:schemeClr val="accent2">
                  <a:lumMod val="50000"/>
                </a:schemeClr>
              </a:solidFill>
              <a:latin typeface="Cambria" panose="02040503050406030204" pitchFamily="18" charset="0"/>
            </a:endParaRPr>
          </a:p>
        </p:txBody>
      </p:sp>
      <p:sp>
        <p:nvSpPr>
          <p:cNvPr id="3" name="Rectangle 2"/>
          <p:cNvSpPr/>
          <p:nvPr/>
        </p:nvSpPr>
        <p:spPr>
          <a:xfrm>
            <a:off x="539551" y="1445875"/>
            <a:ext cx="8064897" cy="830997"/>
          </a:xfrm>
          <a:prstGeom prst="rect">
            <a:avLst/>
          </a:prstGeom>
        </p:spPr>
        <p:txBody>
          <a:bodyPr wrap="square">
            <a:spAutoFit/>
          </a:bodyPr>
          <a:lstStyle/>
          <a:p>
            <a:pPr marL="76200" lvl="1" indent="0" algn="just">
              <a:buFontTx/>
              <a:buNone/>
            </a:pPr>
            <a:r>
              <a:rPr lang="en-GB" altLang="en-US" sz="1600" b="1" dirty="0">
                <a:solidFill>
                  <a:schemeClr val="accent3">
                    <a:lumMod val="50000"/>
                  </a:schemeClr>
                </a:solidFill>
                <a:latin typeface="Cambria" pitchFamily="18" charset="0"/>
              </a:rPr>
              <a:t>Specific </a:t>
            </a:r>
            <a:r>
              <a:rPr lang="en-GB" altLang="en-US" sz="1600" b="1" dirty="0" smtClean="0">
                <a:solidFill>
                  <a:schemeClr val="accent3">
                    <a:lumMod val="50000"/>
                  </a:schemeClr>
                </a:solidFill>
                <a:latin typeface="Cambria" pitchFamily="18" charset="0"/>
              </a:rPr>
              <a:t>Objective: </a:t>
            </a:r>
            <a:r>
              <a:rPr lang="en-GB" altLang="en-US" sz="1600" dirty="0">
                <a:solidFill>
                  <a:srgbClr val="002060"/>
                </a:solidFill>
                <a:latin typeface="Cambria" panose="02040503050406030204" pitchFamily="18" charset="0"/>
              </a:rPr>
              <a:t>Develop technologies able to support a significant increase in the utilisation of biomasses and/or re-processing of residues and waste gases in the Process Industry</a:t>
            </a:r>
          </a:p>
        </p:txBody>
      </p:sp>
      <p:sp>
        <p:nvSpPr>
          <p:cNvPr id="4" name="Rectangle 3"/>
          <p:cNvSpPr/>
          <p:nvPr/>
        </p:nvSpPr>
        <p:spPr>
          <a:xfrm>
            <a:off x="539552" y="2298358"/>
            <a:ext cx="2270996" cy="338554"/>
          </a:xfrm>
          <a:prstGeom prst="rect">
            <a:avLst/>
          </a:prstGeom>
        </p:spPr>
        <p:txBody>
          <a:bodyPr wrap="square">
            <a:spAutoFit/>
          </a:bodyPr>
          <a:lstStyle/>
          <a:p>
            <a:pPr marL="76200" lvl="1"/>
            <a:r>
              <a:rPr lang="en-GB" altLang="en-US" sz="1600" b="1" dirty="0">
                <a:solidFill>
                  <a:schemeClr val="accent3">
                    <a:lumMod val="50000"/>
                  </a:schemeClr>
                </a:solidFill>
                <a:latin typeface="Cambria" pitchFamily="18" charset="0"/>
              </a:rPr>
              <a:t>Scope (see call text):</a:t>
            </a:r>
          </a:p>
        </p:txBody>
      </p:sp>
      <p:sp>
        <p:nvSpPr>
          <p:cNvPr id="5" name="Rectangle 4"/>
          <p:cNvSpPr/>
          <p:nvPr/>
        </p:nvSpPr>
        <p:spPr>
          <a:xfrm>
            <a:off x="544376" y="2636912"/>
            <a:ext cx="8348104" cy="4622804"/>
          </a:xfrm>
          <a:prstGeom prst="rect">
            <a:avLst/>
          </a:prstGeom>
        </p:spPr>
        <p:txBody>
          <a:bodyPr wrap="square">
            <a:spAutoFit/>
          </a:bodyPr>
          <a:lstStyle/>
          <a:p>
            <a:pPr marL="355600" lvl="1" indent="-279400">
              <a:spcBef>
                <a:spcPct val="20000"/>
              </a:spcBef>
              <a:buClr>
                <a:srgbClr val="002060"/>
              </a:buClr>
              <a:buFontTx/>
              <a:buChar char="•"/>
              <a:defRPr/>
            </a:pPr>
            <a:r>
              <a:rPr lang="en-GB" sz="1400" dirty="0">
                <a:solidFill>
                  <a:srgbClr val="002060"/>
                </a:solidFill>
                <a:latin typeface="Cambria" pitchFamily="18" charset="0"/>
              </a:rPr>
              <a:t>Development of integrated systems for biomass, residues and waste gas conversion, including downstream equipment. </a:t>
            </a:r>
          </a:p>
          <a:p>
            <a:pPr marL="355600" lvl="1" indent="-279400">
              <a:spcBef>
                <a:spcPct val="20000"/>
              </a:spcBef>
              <a:buClr>
                <a:srgbClr val="002060"/>
              </a:buClr>
              <a:buFontTx/>
              <a:buChar char="•"/>
              <a:defRPr/>
            </a:pPr>
            <a:r>
              <a:rPr lang="fr-BE" sz="1400" dirty="0" err="1">
                <a:solidFill>
                  <a:srgbClr val="002060"/>
                </a:solidFill>
                <a:latin typeface="Cambria" pitchFamily="18" charset="0"/>
              </a:rPr>
              <a:t>Provide</a:t>
            </a:r>
            <a:r>
              <a:rPr lang="fr-BE" sz="1400" dirty="0">
                <a:solidFill>
                  <a:srgbClr val="002060"/>
                </a:solidFill>
                <a:latin typeface="Cambria" pitchFamily="18" charset="0"/>
              </a:rPr>
              <a:t>  </a:t>
            </a:r>
            <a:r>
              <a:rPr lang="fr-BE" sz="1400" dirty="0" err="1">
                <a:solidFill>
                  <a:srgbClr val="002060"/>
                </a:solidFill>
                <a:latin typeface="Cambria" pitchFamily="18" charset="0"/>
              </a:rPr>
              <a:t>significant</a:t>
            </a:r>
            <a:r>
              <a:rPr lang="fr-BE" sz="1400" dirty="0">
                <a:solidFill>
                  <a:srgbClr val="002060"/>
                </a:solidFill>
                <a:latin typeface="Cambria" pitchFamily="18" charset="0"/>
              </a:rPr>
              <a:t> </a:t>
            </a:r>
            <a:r>
              <a:rPr lang="fr-BE" sz="1400" dirty="0" err="1">
                <a:solidFill>
                  <a:srgbClr val="002060"/>
                </a:solidFill>
                <a:latin typeface="Cambria" pitchFamily="18" charset="0"/>
              </a:rPr>
              <a:t>increase</a:t>
            </a:r>
            <a:r>
              <a:rPr lang="fr-BE" sz="1400" dirty="0">
                <a:solidFill>
                  <a:srgbClr val="002060"/>
                </a:solidFill>
                <a:latin typeface="Cambria" pitchFamily="18" charset="0"/>
              </a:rPr>
              <a:t> in the utilisation of </a:t>
            </a:r>
            <a:r>
              <a:rPr lang="fr-BE" sz="1400" dirty="0" err="1">
                <a:solidFill>
                  <a:srgbClr val="002060"/>
                </a:solidFill>
                <a:latin typeface="Cambria" pitchFamily="18" charset="0"/>
              </a:rPr>
              <a:t>renewables</a:t>
            </a:r>
            <a:r>
              <a:rPr lang="fr-BE" sz="1400" dirty="0">
                <a:solidFill>
                  <a:srgbClr val="002060"/>
                </a:solidFill>
                <a:latin typeface="Cambria" pitchFamily="18" charset="0"/>
              </a:rPr>
              <a:t> in </a:t>
            </a:r>
            <a:r>
              <a:rPr lang="fr-BE" sz="1400" dirty="0" err="1">
                <a:solidFill>
                  <a:srgbClr val="002060"/>
                </a:solidFill>
                <a:latin typeface="Cambria" pitchFamily="18" charset="0"/>
              </a:rPr>
              <a:t>industry</a:t>
            </a:r>
            <a:r>
              <a:rPr lang="fr-BE" sz="1400" dirty="0">
                <a:solidFill>
                  <a:srgbClr val="002060"/>
                </a:solidFill>
                <a:latin typeface="Cambria" pitchFamily="18" charset="0"/>
              </a:rPr>
              <a:t> and </a:t>
            </a:r>
            <a:r>
              <a:rPr lang="fr-BE" sz="1400" dirty="0" err="1">
                <a:solidFill>
                  <a:srgbClr val="002060"/>
                </a:solidFill>
                <a:latin typeface="Cambria" pitchFamily="18" charset="0"/>
              </a:rPr>
              <a:t>re-processing</a:t>
            </a:r>
            <a:r>
              <a:rPr lang="fr-BE" sz="1400" dirty="0">
                <a:solidFill>
                  <a:srgbClr val="002060"/>
                </a:solidFill>
                <a:latin typeface="Cambria" pitchFamily="18" charset="0"/>
              </a:rPr>
              <a:t> of </a:t>
            </a:r>
            <a:r>
              <a:rPr lang="fr-BE" sz="1400" dirty="0" err="1">
                <a:solidFill>
                  <a:srgbClr val="002060"/>
                </a:solidFill>
                <a:latin typeface="Cambria" pitchFamily="18" charset="0"/>
              </a:rPr>
              <a:t>residues</a:t>
            </a:r>
            <a:r>
              <a:rPr lang="fr-BE" sz="1400" dirty="0">
                <a:solidFill>
                  <a:srgbClr val="002060"/>
                </a:solidFill>
                <a:latin typeface="Cambria" pitchFamily="18" charset="0"/>
              </a:rPr>
              <a:t> and of </a:t>
            </a:r>
            <a:r>
              <a:rPr lang="fr-BE" sz="1400" dirty="0" err="1">
                <a:solidFill>
                  <a:srgbClr val="002060"/>
                </a:solidFill>
                <a:latin typeface="Cambria" pitchFamily="18" charset="0"/>
              </a:rPr>
              <a:t>waste</a:t>
            </a:r>
            <a:r>
              <a:rPr lang="fr-BE" sz="1400" dirty="0">
                <a:solidFill>
                  <a:srgbClr val="002060"/>
                </a:solidFill>
                <a:latin typeface="Cambria" pitchFamily="18" charset="0"/>
              </a:rPr>
              <a:t> </a:t>
            </a:r>
            <a:r>
              <a:rPr lang="fr-BE" sz="1400" dirty="0" err="1">
                <a:solidFill>
                  <a:srgbClr val="002060"/>
                </a:solidFill>
                <a:latin typeface="Cambria" pitchFamily="18" charset="0"/>
              </a:rPr>
              <a:t>gas</a:t>
            </a:r>
            <a:endParaRPr lang="fr-BE" sz="1400" dirty="0">
              <a:solidFill>
                <a:srgbClr val="002060"/>
              </a:solidFill>
              <a:latin typeface="Cambria" pitchFamily="18" charset="0"/>
            </a:endParaRPr>
          </a:p>
          <a:p>
            <a:pPr marL="355600" lvl="1" indent="-279400">
              <a:spcBef>
                <a:spcPct val="20000"/>
              </a:spcBef>
              <a:buClr>
                <a:srgbClr val="002060"/>
              </a:buClr>
              <a:buFontTx/>
              <a:buChar char="•"/>
              <a:defRPr/>
            </a:pPr>
            <a:r>
              <a:rPr lang="fr-BE" sz="1400" dirty="0">
                <a:solidFill>
                  <a:srgbClr val="002060"/>
                </a:solidFill>
                <a:latin typeface="Cambria" pitchFamily="18" charset="0"/>
              </a:rPr>
              <a:t>Lead to new </a:t>
            </a:r>
            <a:r>
              <a:rPr lang="fr-BE" sz="1400" dirty="0" err="1">
                <a:solidFill>
                  <a:srgbClr val="002060"/>
                </a:solidFill>
                <a:latin typeface="Cambria" pitchFamily="18" charset="0"/>
              </a:rPr>
              <a:t>streams</a:t>
            </a:r>
            <a:r>
              <a:rPr lang="fr-BE" sz="1400" dirty="0">
                <a:solidFill>
                  <a:srgbClr val="002060"/>
                </a:solidFill>
                <a:latin typeface="Cambria" pitchFamily="18" charset="0"/>
              </a:rPr>
              <a:t> </a:t>
            </a:r>
            <a:r>
              <a:rPr lang="fr-BE" sz="1400" dirty="0" err="1">
                <a:solidFill>
                  <a:srgbClr val="002060"/>
                </a:solidFill>
                <a:latin typeface="Cambria" pitchFamily="18" charset="0"/>
              </a:rPr>
              <a:t>suitable</a:t>
            </a:r>
            <a:r>
              <a:rPr lang="fr-BE" sz="1400" dirty="0">
                <a:solidFill>
                  <a:srgbClr val="002060"/>
                </a:solidFill>
                <a:latin typeface="Cambria" pitchFamily="18" charset="0"/>
              </a:rPr>
              <a:t> for </a:t>
            </a:r>
            <a:r>
              <a:rPr lang="fr-BE" sz="1400" dirty="0" err="1">
                <a:solidFill>
                  <a:srgbClr val="002060"/>
                </a:solidFill>
                <a:latin typeface="Cambria" pitchFamily="18" charset="0"/>
              </a:rPr>
              <a:t>further</a:t>
            </a:r>
            <a:r>
              <a:rPr lang="fr-BE" sz="1400" dirty="0">
                <a:solidFill>
                  <a:srgbClr val="002060"/>
                </a:solidFill>
                <a:latin typeface="Cambria" pitchFamily="18" charset="0"/>
              </a:rPr>
              <a:t> </a:t>
            </a:r>
            <a:r>
              <a:rPr lang="fr-BE" sz="1400" dirty="0" err="1">
                <a:solidFill>
                  <a:srgbClr val="002060"/>
                </a:solidFill>
                <a:latin typeface="Cambria" pitchFamily="18" charset="0"/>
              </a:rPr>
              <a:t>industrial</a:t>
            </a:r>
            <a:r>
              <a:rPr lang="fr-BE" sz="1400" dirty="0">
                <a:solidFill>
                  <a:srgbClr val="002060"/>
                </a:solidFill>
                <a:latin typeface="Cambria" pitchFamily="18" charset="0"/>
              </a:rPr>
              <a:t> </a:t>
            </a:r>
            <a:r>
              <a:rPr lang="fr-BE" sz="1400" dirty="0" err="1">
                <a:solidFill>
                  <a:srgbClr val="002060"/>
                </a:solidFill>
                <a:latin typeface="Cambria" pitchFamily="18" charset="0"/>
              </a:rPr>
              <a:t>processing</a:t>
            </a:r>
            <a:r>
              <a:rPr lang="fr-BE" sz="1400" dirty="0">
                <a:solidFill>
                  <a:srgbClr val="002060"/>
                </a:solidFill>
                <a:latin typeface="Cambria" pitchFamily="18" charset="0"/>
              </a:rPr>
              <a:t> for production of </a:t>
            </a:r>
            <a:r>
              <a:rPr lang="fr-BE" sz="1400" dirty="0" err="1">
                <a:solidFill>
                  <a:srgbClr val="002060"/>
                </a:solidFill>
                <a:latin typeface="Cambria" pitchFamily="18" charset="0"/>
              </a:rPr>
              <a:t>chemicals</a:t>
            </a:r>
            <a:r>
              <a:rPr lang="fr-BE" sz="1400" dirty="0">
                <a:solidFill>
                  <a:srgbClr val="002060"/>
                </a:solidFill>
                <a:latin typeface="Cambria" pitchFamily="18" charset="0"/>
              </a:rPr>
              <a:t> and/or fuels </a:t>
            </a:r>
          </a:p>
          <a:p>
            <a:pPr marL="76200" lvl="1">
              <a:buClr>
                <a:srgbClr val="002060"/>
              </a:buClr>
              <a:defRPr/>
            </a:pPr>
            <a:endParaRPr lang="en-GB" sz="1600" b="1" dirty="0" smtClean="0">
              <a:solidFill>
                <a:schemeClr val="accent3">
                  <a:lumMod val="50000"/>
                </a:schemeClr>
              </a:solidFill>
              <a:latin typeface="Cambria" pitchFamily="18" charset="0"/>
            </a:endParaRPr>
          </a:p>
          <a:p>
            <a:pPr marL="76200" lvl="1">
              <a:buClr>
                <a:srgbClr val="002060"/>
              </a:buClr>
              <a:defRPr/>
            </a:pPr>
            <a:r>
              <a:rPr lang="en-GB" sz="1600" b="1" dirty="0" smtClean="0">
                <a:solidFill>
                  <a:schemeClr val="accent3">
                    <a:lumMod val="50000"/>
                  </a:schemeClr>
                </a:solidFill>
                <a:latin typeface="Cambria" pitchFamily="18" charset="0"/>
              </a:rPr>
              <a:t>R&amp;D to address:</a:t>
            </a:r>
          </a:p>
          <a:p>
            <a:pPr marL="355600" lvl="1" indent="-279400">
              <a:spcBef>
                <a:spcPct val="20000"/>
              </a:spcBef>
              <a:buClr>
                <a:srgbClr val="002060"/>
              </a:buClr>
              <a:buFontTx/>
              <a:buChar char="•"/>
              <a:defRPr/>
            </a:pPr>
            <a:r>
              <a:rPr lang="fr-BE" sz="1400" dirty="0">
                <a:solidFill>
                  <a:srgbClr val="002060"/>
                </a:solidFill>
                <a:latin typeface="Cambria" pitchFamily="18" charset="0"/>
              </a:rPr>
              <a:t>Mobile, Flexible and </a:t>
            </a:r>
            <a:r>
              <a:rPr lang="fr-BE" sz="1400" dirty="0" err="1">
                <a:solidFill>
                  <a:srgbClr val="002060"/>
                </a:solidFill>
                <a:latin typeface="Cambria" pitchFamily="18" charset="0"/>
              </a:rPr>
              <a:t>Scalable</a:t>
            </a:r>
            <a:r>
              <a:rPr lang="fr-BE" sz="1400" dirty="0">
                <a:solidFill>
                  <a:srgbClr val="002060"/>
                </a:solidFill>
                <a:latin typeface="Cambria" pitchFamily="18" charset="0"/>
              </a:rPr>
              <a:t> technologies, </a:t>
            </a:r>
            <a:r>
              <a:rPr lang="fr-BE" sz="1400" dirty="0" err="1">
                <a:solidFill>
                  <a:srgbClr val="002060"/>
                </a:solidFill>
                <a:latin typeface="Cambria" pitchFamily="18" charset="0"/>
              </a:rPr>
              <a:t>allowing</a:t>
            </a:r>
            <a:r>
              <a:rPr lang="fr-BE" sz="1400" dirty="0">
                <a:solidFill>
                  <a:srgbClr val="002060"/>
                </a:solidFill>
                <a:latin typeface="Cambria" pitchFamily="18" charset="0"/>
              </a:rPr>
              <a:t> (</a:t>
            </a:r>
            <a:r>
              <a:rPr lang="fr-BE" sz="1400" dirty="0" err="1">
                <a:solidFill>
                  <a:srgbClr val="002060"/>
                </a:solidFill>
                <a:latin typeface="Cambria" pitchFamily="18" charset="0"/>
              </a:rPr>
              <a:t>pre</a:t>
            </a:r>
            <a:r>
              <a:rPr lang="fr-BE" sz="1400" dirty="0">
                <a:solidFill>
                  <a:srgbClr val="002060"/>
                </a:solidFill>
                <a:latin typeface="Cambria" pitchFamily="18" charset="0"/>
              </a:rPr>
              <a:t>-) </a:t>
            </a:r>
            <a:r>
              <a:rPr lang="fr-BE" sz="1400" dirty="0" err="1">
                <a:solidFill>
                  <a:srgbClr val="002060"/>
                </a:solidFill>
                <a:latin typeface="Cambria" pitchFamily="18" charset="0"/>
              </a:rPr>
              <a:t>processing</a:t>
            </a:r>
            <a:r>
              <a:rPr lang="fr-BE" sz="1400" dirty="0">
                <a:solidFill>
                  <a:srgbClr val="002060"/>
                </a:solidFill>
                <a:latin typeface="Cambria" pitchFamily="18" charset="0"/>
              </a:rPr>
              <a:t> of </a:t>
            </a:r>
            <a:r>
              <a:rPr lang="fr-BE" sz="1400" dirty="0" err="1">
                <a:solidFill>
                  <a:srgbClr val="002060"/>
                </a:solidFill>
                <a:latin typeface="Cambria" pitchFamily="18" charset="0"/>
              </a:rPr>
              <a:t>biomass</a:t>
            </a:r>
            <a:r>
              <a:rPr lang="fr-BE" sz="1400" dirty="0">
                <a:solidFill>
                  <a:srgbClr val="002060"/>
                </a:solidFill>
                <a:latin typeface="Cambria" pitchFamily="18" charset="0"/>
              </a:rPr>
              <a:t>, </a:t>
            </a:r>
            <a:r>
              <a:rPr lang="fr-BE" sz="1400" dirty="0" err="1">
                <a:solidFill>
                  <a:srgbClr val="002060"/>
                </a:solidFill>
                <a:latin typeface="Cambria" pitchFamily="18" charset="0"/>
              </a:rPr>
              <a:t>residues</a:t>
            </a:r>
            <a:r>
              <a:rPr lang="fr-BE" sz="1400" dirty="0">
                <a:solidFill>
                  <a:srgbClr val="002060"/>
                </a:solidFill>
                <a:latin typeface="Cambria" pitchFamily="18" charset="0"/>
              </a:rPr>
              <a:t>, </a:t>
            </a:r>
            <a:r>
              <a:rPr lang="fr-BE" sz="1400" dirty="0" err="1">
                <a:solidFill>
                  <a:srgbClr val="002060"/>
                </a:solidFill>
                <a:latin typeface="Cambria" pitchFamily="18" charset="0"/>
              </a:rPr>
              <a:t>waste</a:t>
            </a:r>
            <a:r>
              <a:rPr lang="fr-BE" sz="1400" dirty="0">
                <a:solidFill>
                  <a:srgbClr val="002060"/>
                </a:solidFill>
                <a:latin typeface="Cambria" pitchFamily="18" charset="0"/>
              </a:rPr>
              <a:t> </a:t>
            </a:r>
            <a:r>
              <a:rPr lang="fr-BE" sz="1400" dirty="0" err="1">
                <a:solidFill>
                  <a:srgbClr val="002060"/>
                </a:solidFill>
                <a:latin typeface="Cambria" pitchFamily="18" charset="0"/>
              </a:rPr>
              <a:t>gases</a:t>
            </a:r>
            <a:endParaRPr lang="fr-BE" sz="1400" dirty="0">
              <a:solidFill>
                <a:srgbClr val="002060"/>
              </a:solidFill>
              <a:latin typeface="Cambria" pitchFamily="18" charset="0"/>
            </a:endParaRPr>
          </a:p>
          <a:p>
            <a:pPr marL="355600" lvl="1" indent="-279400">
              <a:spcBef>
                <a:spcPct val="20000"/>
              </a:spcBef>
              <a:buClr>
                <a:srgbClr val="002060"/>
              </a:buClr>
              <a:buFontTx/>
              <a:buChar char="•"/>
              <a:defRPr/>
            </a:pPr>
            <a:r>
              <a:rPr lang="fr-BE" sz="1400" dirty="0">
                <a:solidFill>
                  <a:srgbClr val="002060"/>
                </a:solidFill>
                <a:latin typeface="Cambria" pitchFamily="18" charset="0"/>
              </a:rPr>
              <a:t>Solution </a:t>
            </a:r>
            <a:r>
              <a:rPr lang="fr-BE" sz="1400" dirty="0" err="1">
                <a:solidFill>
                  <a:srgbClr val="002060"/>
                </a:solidFill>
                <a:latin typeface="Cambria" pitchFamily="18" charset="0"/>
              </a:rPr>
              <a:t>should</a:t>
            </a:r>
            <a:r>
              <a:rPr lang="fr-BE" sz="1400" dirty="0">
                <a:solidFill>
                  <a:srgbClr val="002060"/>
                </a:solidFill>
                <a:latin typeface="Cambria" pitchFamily="18" charset="0"/>
              </a:rPr>
              <a:t> </a:t>
            </a:r>
            <a:r>
              <a:rPr lang="fr-BE" sz="1400" dirty="0" err="1">
                <a:solidFill>
                  <a:srgbClr val="002060"/>
                </a:solidFill>
                <a:latin typeface="Cambria" pitchFamily="18" charset="0"/>
              </a:rPr>
              <a:t>be</a:t>
            </a:r>
            <a:r>
              <a:rPr lang="fr-BE" sz="1400" dirty="0">
                <a:solidFill>
                  <a:srgbClr val="002060"/>
                </a:solidFill>
                <a:latin typeface="Cambria" pitchFamily="18" charset="0"/>
              </a:rPr>
              <a:t> able to </a:t>
            </a:r>
            <a:r>
              <a:rPr lang="fr-BE" sz="1400" dirty="0" err="1">
                <a:solidFill>
                  <a:srgbClr val="002060"/>
                </a:solidFill>
                <a:latin typeface="Cambria" pitchFamily="18" charset="0"/>
              </a:rPr>
              <a:t>cope</a:t>
            </a:r>
            <a:r>
              <a:rPr lang="fr-BE" sz="1400" dirty="0">
                <a:solidFill>
                  <a:srgbClr val="002060"/>
                </a:solidFill>
                <a:latin typeface="Cambria" pitchFamily="18" charset="0"/>
              </a:rPr>
              <a:t> </a:t>
            </a:r>
            <a:r>
              <a:rPr lang="fr-BE" sz="1400" dirty="0" err="1">
                <a:solidFill>
                  <a:srgbClr val="002060"/>
                </a:solidFill>
                <a:latin typeface="Cambria" pitchFamily="18" charset="0"/>
              </a:rPr>
              <a:t>with</a:t>
            </a:r>
            <a:r>
              <a:rPr lang="fr-BE" sz="1400" dirty="0">
                <a:solidFill>
                  <a:srgbClr val="002060"/>
                </a:solidFill>
                <a:latin typeface="Cambria" pitchFamily="18" charset="0"/>
              </a:rPr>
              <a:t> the </a:t>
            </a:r>
            <a:r>
              <a:rPr lang="fr-BE" sz="1400" dirty="0" err="1">
                <a:solidFill>
                  <a:srgbClr val="002060"/>
                </a:solidFill>
                <a:latin typeface="Cambria" pitchFamily="18" charset="0"/>
              </a:rPr>
              <a:t>fluctuating</a:t>
            </a:r>
            <a:r>
              <a:rPr lang="fr-BE" sz="1400" dirty="0">
                <a:solidFill>
                  <a:srgbClr val="002060"/>
                </a:solidFill>
                <a:latin typeface="Cambria" pitchFamily="18" charset="0"/>
              </a:rPr>
              <a:t> nature (in </a:t>
            </a:r>
            <a:r>
              <a:rPr lang="fr-BE" sz="1400" dirty="0" err="1">
                <a:solidFill>
                  <a:srgbClr val="002060"/>
                </a:solidFill>
                <a:latin typeface="Cambria" pitchFamily="18" charset="0"/>
              </a:rPr>
              <a:t>availability</a:t>
            </a:r>
            <a:r>
              <a:rPr lang="fr-BE" sz="1400" dirty="0">
                <a:solidFill>
                  <a:srgbClr val="002060"/>
                </a:solidFill>
                <a:latin typeface="Cambria" pitchFamily="18" charset="0"/>
              </a:rPr>
              <a:t> and </a:t>
            </a:r>
            <a:r>
              <a:rPr lang="fr-BE" sz="1400" dirty="0" err="1">
                <a:solidFill>
                  <a:srgbClr val="002060"/>
                </a:solidFill>
                <a:latin typeface="Cambria" pitchFamily="18" charset="0"/>
              </a:rPr>
              <a:t>quality</a:t>
            </a:r>
            <a:r>
              <a:rPr lang="fr-BE" sz="1400" dirty="0">
                <a:solidFill>
                  <a:srgbClr val="002060"/>
                </a:solidFill>
                <a:latin typeface="Cambria" pitchFamily="18" charset="0"/>
              </a:rPr>
              <a:t>) of </a:t>
            </a:r>
            <a:r>
              <a:rPr lang="fr-BE" sz="1400" dirty="0" err="1">
                <a:solidFill>
                  <a:srgbClr val="002060"/>
                </a:solidFill>
                <a:latin typeface="Cambria" pitchFamily="18" charset="0"/>
              </a:rPr>
              <a:t>renewables</a:t>
            </a:r>
            <a:endParaRPr lang="fr-BE" sz="1400" dirty="0">
              <a:solidFill>
                <a:srgbClr val="002060"/>
              </a:solidFill>
              <a:latin typeface="Cambria" pitchFamily="18" charset="0"/>
            </a:endParaRPr>
          </a:p>
          <a:p>
            <a:pPr marL="355600" lvl="1" indent="-279400">
              <a:spcBef>
                <a:spcPct val="20000"/>
              </a:spcBef>
              <a:buClr>
                <a:srgbClr val="002060"/>
              </a:buClr>
              <a:buFontTx/>
              <a:buChar char="•"/>
              <a:defRPr/>
            </a:pPr>
            <a:r>
              <a:rPr lang="fr-BE" sz="1400" dirty="0">
                <a:solidFill>
                  <a:srgbClr val="002060"/>
                </a:solidFill>
                <a:latin typeface="Cambria" pitchFamily="18" charset="0"/>
              </a:rPr>
              <a:t>Business </a:t>
            </a:r>
            <a:r>
              <a:rPr lang="fr-BE" sz="1400" dirty="0" err="1">
                <a:solidFill>
                  <a:srgbClr val="002060"/>
                </a:solidFill>
                <a:latin typeface="Cambria" pitchFamily="18" charset="0"/>
              </a:rPr>
              <a:t>feasibility</a:t>
            </a:r>
            <a:r>
              <a:rPr lang="fr-BE" sz="1400" dirty="0">
                <a:solidFill>
                  <a:srgbClr val="002060"/>
                </a:solidFill>
                <a:latin typeface="Cambria" pitchFamily="18" charset="0"/>
              </a:rPr>
              <a:t> of the technologies</a:t>
            </a:r>
          </a:p>
          <a:p>
            <a:pPr marL="355600" lvl="1" indent="-279400">
              <a:spcBef>
                <a:spcPct val="20000"/>
              </a:spcBef>
              <a:buClr>
                <a:srgbClr val="002060"/>
              </a:buClr>
              <a:buFontTx/>
              <a:buChar char="•"/>
              <a:defRPr/>
            </a:pPr>
            <a:r>
              <a:rPr lang="fr-BE" sz="1400" dirty="0">
                <a:solidFill>
                  <a:srgbClr val="002060"/>
                </a:solidFill>
                <a:latin typeface="Cambria" pitchFamily="18" charset="0"/>
              </a:rPr>
              <a:t>LCA and LCC </a:t>
            </a:r>
            <a:r>
              <a:rPr lang="fr-BE" sz="1400" dirty="0" err="1">
                <a:solidFill>
                  <a:srgbClr val="002060"/>
                </a:solidFill>
                <a:latin typeface="Cambria" pitchFamily="18" charset="0"/>
              </a:rPr>
              <a:t>analysis</a:t>
            </a:r>
            <a:r>
              <a:rPr lang="fr-BE" sz="1400" dirty="0">
                <a:solidFill>
                  <a:srgbClr val="002060"/>
                </a:solidFill>
                <a:latin typeface="Cambria" pitchFamily="18" charset="0"/>
              </a:rPr>
              <a:t> </a:t>
            </a:r>
          </a:p>
          <a:p>
            <a:pPr marL="355600" lvl="1" indent="-279400">
              <a:spcBef>
                <a:spcPct val="20000"/>
              </a:spcBef>
              <a:buClr>
                <a:srgbClr val="002060"/>
              </a:buClr>
              <a:buFontTx/>
              <a:buChar char="•"/>
              <a:defRPr/>
            </a:pPr>
            <a:r>
              <a:rPr lang="fr-BE" sz="1400" dirty="0">
                <a:solidFill>
                  <a:srgbClr val="002060"/>
                </a:solidFill>
                <a:latin typeface="Cambria" pitchFamily="18" charset="0"/>
              </a:rPr>
              <a:t> The technologies </a:t>
            </a:r>
            <a:r>
              <a:rPr lang="fr-BE" sz="1400" dirty="0" err="1">
                <a:solidFill>
                  <a:srgbClr val="002060"/>
                </a:solidFill>
                <a:latin typeface="Cambria" pitchFamily="18" charset="0"/>
              </a:rPr>
              <a:t>proposed</a:t>
            </a:r>
            <a:r>
              <a:rPr lang="fr-BE" sz="1400" dirty="0">
                <a:solidFill>
                  <a:srgbClr val="002060"/>
                </a:solidFill>
                <a:latin typeface="Cambria" pitchFamily="18" charset="0"/>
              </a:rPr>
              <a:t> </a:t>
            </a:r>
            <a:r>
              <a:rPr lang="fr-BE" sz="1400" dirty="0" err="1">
                <a:solidFill>
                  <a:srgbClr val="002060"/>
                </a:solidFill>
                <a:latin typeface="Cambria" pitchFamily="18" charset="0"/>
              </a:rPr>
              <a:t>should</a:t>
            </a:r>
            <a:r>
              <a:rPr lang="fr-BE" sz="1400" dirty="0">
                <a:solidFill>
                  <a:srgbClr val="002060"/>
                </a:solidFill>
                <a:latin typeface="Cambria" pitchFamily="18" charset="0"/>
              </a:rPr>
              <a:t> </a:t>
            </a:r>
            <a:r>
              <a:rPr lang="fr-BE" sz="1400" dirty="0" err="1">
                <a:solidFill>
                  <a:srgbClr val="002060"/>
                </a:solidFill>
                <a:latin typeface="Cambria" pitchFamily="18" charset="0"/>
              </a:rPr>
              <a:t>allow</a:t>
            </a:r>
            <a:r>
              <a:rPr lang="fr-BE" sz="1400" dirty="0">
                <a:solidFill>
                  <a:srgbClr val="002060"/>
                </a:solidFill>
                <a:latin typeface="Cambria" pitchFamily="18" charset="0"/>
              </a:rPr>
              <a:t> the </a:t>
            </a:r>
            <a:r>
              <a:rPr lang="fr-BE" sz="1400" dirty="0" err="1">
                <a:solidFill>
                  <a:srgbClr val="002060"/>
                </a:solidFill>
                <a:latin typeface="Cambria" pitchFamily="18" charset="0"/>
              </a:rPr>
              <a:t>processing</a:t>
            </a:r>
            <a:r>
              <a:rPr lang="fr-BE" sz="1400" dirty="0">
                <a:solidFill>
                  <a:srgbClr val="002060"/>
                </a:solidFill>
                <a:latin typeface="Cambria" pitchFamily="18" charset="0"/>
              </a:rPr>
              <a:t> of </a:t>
            </a:r>
            <a:r>
              <a:rPr lang="fr-BE" sz="1400" dirty="0" err="1">
                <a:solidFill>
                  <a:srgbClr val="002060"/>
                </a:solidFill>
                <a:latin typeface="Cambria" pitchFamily="18" charset="0"/>
              </a:rPr>
              <a:t>of</a:t>
            </a:r>
            <a:r>
              <a:rPr lang="fr-BE" sz="1400" dirty="0">
                <a:solidFill>
                  <a:srgbClr val="002060"/>
                </a:solidFill>
                <a:latin typeface="Cambria" pitchFamily="18" charset="0"/>
              </a:rPr>
              <a:t> </a:t>
            </a:r>
            <a:r>
              <a:rPr lang="fr-BE" sz="1400" dirty="0" err="1">
                <a:solidFill>
                  <a:srgbClr val="002060"/>
                </a:solidFill>
                <a:latin typeface="Cambria" pitchFamily="18" charset="0"/>
              </a:rPr>
              <a:t>significant</a:t>
            </a:r>
            <a:r>
              <a:rPr lang="fr-BE" sz="1400" dirty="0">
                <a:solidFill>
                  <a:srgbClr val="002060"/>
                </a:solidFill>
                <a:latin typeface="Cambria" pitchFamily="18" charset="0"/>
              </a:rPr>
              <a:t> </a:t>
            </a:r>
            <a:r>
              <a:rPr lang="fr-BE" sz="1400" dirty="0" err="1">
                <a:solidFill>
                  <a:srgbClr val="002060"/>
                </a:solidFill>
                <a:latin typeface="Cambria" pitchFamily="18" charset="0"/>
              </a:rPr>
              <a:t>amount</a:t>
            </a:r>
            <a:r>
              <a:rPr lang="fr-BE" sz="1400" dirty="0">
                <a:solidFill>
                  <a:srgbClr val="002060"/>
                </a:solidFill>
                <a:latin typeface="Cambria" pitchFamily="18" charset="0"/>
              </a:rPr>
              <a:t> of </a:t>
            </a:r>
            <a:r>
              <a:rPr lang="fr-BE" sz="1400" dirty="0" err="1">
                <a:solidFill>
                  <a:srgbClr val="002060"/>
                </a:solidFill>
                <a:latin typeface="Cambria" pitchFamily="18" charset="0"/>
              </a:rPr>
              <a:t>biomass</a:t>
            </a:r>
            <a:r>
              <a:rPr lang="fr-BE" sz="1400" dirty="0">
                <a:solidFill>
                  <a:srgbClr val="002060"/>
                </a:solidFill>
                <a:latin typeface="Cambria" pitchFamily="18" charset="0"/>
              </a:rPr>
              <a:t>, </a:t>
            </a:r>
            <a:r>
              <a:rPr lang="fr-BE" sz="1400" dirty="0" err="1">
                <a:solidFill>
                  <a:srgbClr val="002060"/>
                </a:solidFill>
                <a:latin typeface="Cambria" pitchFamily="18" charset="0"/>
              </a:rPr>
              <a:t>residues</a:t>
            </a:r>
            <a:r>
              <a:rPr lang="fr-BE" sz="1400" dirty="0">
                <a:solidFill>
                  <a:srgbClr val="002060"/>
                </a:solidFill>
                <a:latin typeface="Cambria" pitchFamily="18" charset="0"/>
              </a:rPr>
              <a:t> and </a:t>
            </a:r>
            <a:r>
              <a:rPr lang="fr-BE" sz="1400" dirty="0" err="1">
                <a:solidFill>
                  <a:srgbClr val="002060"/>
                </a:solidFill>
                <a:latin typeface="Cambria" pitchFamily="18" charset="0"/>
              </a:rPr>
              <a:t>waste</a:t>
            </a:r>
            <a:r>
              <a:rPr lang="fr-BE" sz="1400" dirty="0">
                <a:solidFill>
                  <a:srgbClr val="002060"/>
                </a:solidFill>
                <a:latin typeface="Cambria" pitchFamily="18" charset="0"/>
              </a:rPr>
              <a:t> </a:t>
            </a:r>
            <a:r>
              <a:rPr lang="fr-BE" sz="1400" dirty="0" err="1">
                <a:solidFill>
                  <a:srgbClr val="002060"/>
                </a:solidFill>
                <a:latin typeface="Cambria" pitchFamily="18" charset="0"/>
              </a:rPr>
              <a:t>gases</a:t>
            </a:r>
            <a:endParaRPr lang="fr-BE" sz="1400" dirty="0">
              <a:solidFill>
                <a:srgbClr val="002060"/>
              </a:solidFill>
              <a:latin typeface="Cambria" pitchFamily="18" charset="0"/>
            </a:endParaRPr>
          </a:p>
          <a:p>
            <a:pPr marL="355600" lvl="1" indent="-279400">
              <a:spcBef>
                <a:spcPct val="20000"/>
              </a:spcBef>
              <a:buClr>
                <a:srgbClr val="002060"/>
              </a:buClr>
              <a:buFontTx/>
              <a:buChar char="•"/>
              <a:defRPr/>
            </a:pPr>
            <a:r>
              <a:rPr lang="fr-BE" sz="1400" dirty="0" err="1">
                <a:solidFill>
                  <a:srgbClr val="002060"/>
                </a:solidFill>
                <a:latin typeface="Cambria" pitchFamily="18" charset="0"/>
              </a:rPr>
              <a:t>Substantial</a:t>
            </a:r>
            <a:r>
              <a:rPr lang="fr-BE" sz="1400" dirty="0">
                <a:solidFill>
                  <a:srgbClr val="002060"/>
                </a:solidFill>
                <a:latin typeface="Cambria" pitchFamily="18" charset="0"/>
              </a:rPr>
              <a:t> </a:t>
            </a:r>
            <a:r>
              <a:rPr lang="fr-BE" sz="1400" dirty="0" err="1">
                <a:solidFill>
                  <a:srgbClr val="002060"/>
                </a:solidFill>
                <a:latin typeface="Cambria" pitchFamily="18" charset="0"/>
              </a:rPr>
              <a:t>demonstration</a:t>
            </a:r>
            <a:r>
              <a:rPr lang="fr-BE" sz="1400" dirty="0">
                <a:solidFill>
                  <a:srgbClr val="002060"/>
                </a:solidFill>
                <a:latin typeface="Cambria" pitchFamily="18" charset="0"/>
              </a:rPr>
              <a:t> </a:t>
            </a:r>
            <a:r>
              <a:rPr lang="fr-BE" sz="1400" dirty="0" err="1">
                <a:solidFill>
                  <a:srgbClr val="002060"/>
                </a:solidFill>
                <a:latin typeface="Cambria" pitchFamily="18" charset="0"/>
              </a:rPr>
              <a:t>activities</a:t>
            </a:r>
            <a:r>
              <a:rPr lang="fr-BE" sz="1400" dirty="0">
                <a:solidFill>
                  <a:srgbClr val="002060"/>
                </a:solidFill>
                <a:latin typeface="Cambria" pitchFamily="18" charset="0"/>
              </a:rPr>
              <a:t> are </a:t>
            </a:r>
            <a:r>
              <a:rPr lang="fr-BE" sz="1400" dirty="0" err="1">
                <a:solidFill>
                  <a:srgbClr val="002060"/>
                </a:solidFill>
                <a:latin typeface="Cambria" pitchFamily="18" charset="0"/>
              </a:rPr>
              <a:t>expected</a:t>
            </a:r>
            <a:endParaRPr lang="fr-BE" sz="1400" dirty="0">
              <a:solidFill>
                <a:srgbClr val="002060"/>
              </a:solidFill>
              <a:latin typeface="Cambria" pitchFamily="18" charset="0"/>
            </a:endParaRPr>
          </a:p>
          <a:p>
            <a:pPr marL="355600" lvl="1" indent="-279400">
              <a:spcBef>
                <a:spcPct val="20000"/>
              </a:spcBef>
              <a:buClr>
                <a:srgbClr val="002060"/>
              </a:buClr>
              <a:buFontTx/>
              <a:buChar char="•"/>
              <a:defRPr/>
            </a:pPr>
            <a:r>
              <a:rPr lang="fr-BE" sz="1400" dirty="0" err="1">
                <a:solidFill>
                  <a:srgbClr val="002060"/>
                </a:solidFill>
                <a:latin typeface="Cambria" pitchFamily="18" charset="0"/>
              </a:rPr>
              <a:t>Desirable</a:t>
            </a:r>
            <a:r>
              <a:rPr lang="fr-BE" sz="1400" dirty="0">
                <a:solidFill>
                  <a:srgbClr val="002060"/>
                </a:solidFill>
                <a:latin typeface="Cambria" pitchFamily="18" charset="0"/>
              </a:rPr>
              <a:t>: Multi </a:t>
            </a:r>
            <a:r>
              <a:rPr lang="fr-BE" sz="1400" dirty="0" err="1">
                <a:solidFill>
                  <a:srgbClr val="002060"/>
                </a:solidFill>
                <a:latin typeface="Cambria" pitchFamily="18" charset="0"/>
              </a:rPr>
              <a:t>sectorial</a:t>
            </a:r>
            <a:r>
              <a:rPr lang="fr-BE" sz="1400" dirty="0">
                <a:solidFill>
                  <a:srgbClr val="002060"/>
                </a:solidFill>
                <a:latin typeface="Cambria" pitchFamily="18" charset="0"/>
              </a:rPr>
              <a:t> </a:t>
            </a:r>
            <a:r>
              <a:rPr lang="fr-BE" sz="1400" dirty="0" err="1">
                <a:solidFill>
                  <a:srgbClr val="002060"/>
                </a:solidFill>
                <a:latin typeface="Cambria" pitchFamily="18" charset="0"/>
              </a:rPr>
              <a:t>approach</a:t>
            </a:r>
            <a:r>
              <a:rPr lang="fr-BE" sz="1400" dirty="0">
                <a:solidFill>
                  <a:srgbClr val="002060"/>
                </a:solidFill>
                <a:latin typeface="Cambria" pitchFamily="18" charset="0"/>
              </a:rPr>
              <a:t> and </a:t>
            </a:r>
            <a:r>
              <a:rPr lang="fr-BE" sz="1400" dirty="0" err="1">
                <a:solidFill>
                  <a:srgbClr val="002060"/>
                </a:solidFill>
                <a:latin typeface="Cambria" pitchFamily="18" charset="0"/>
              </a:rPr>
              <a:t>replicable</a:t>
            </a:r>
            <a:r>
              <a:rPr lang="fr-BE" sz="1400" dirty="0">
                <a:solidFill>
                  <a:srgbClr val="002060"/>
                </a:solidFill>
                <a:latin typeface="Cambria" pitchFamily="18" charset="0"/>
              </a:rPr>
              <a:t> </a:t>
            </a:r>
            <a:r>
              <a:rPr lang="fr-BE" sz="1400" dirty="0" err="1">
                <a:solidFill>
                  <a:srgbClr val="002060"/>
                </a:solidFill>
                <a:latin typeface="Cambria" pitchFamily="18" charset="0"/>
              </a:rPr>
              <a:t>methodology</a:t>
            </a:r>
            <a:endParaRPr lang="fr-BE" sz="1400" dirty="0">
              <a:solidFill>
                <a:srgbClr val="002060"/>
              </a:solidFill>
              <a:latin typeface="Cambria" pitchFamily="18" charset="0"/>
            </a:endParaRPr>
          </a:p>
          <a:p>
            <a:pPr lvl="1">
              <a:spcBef>
                <a:spcPct val="20000"/>
              </a:spcBef>
              <a:buClr>
                <a:srgbClr val="009FBA"/>
              </a:buClr>
              <a:defRPr/>
            </a:pPr>
            <a:endParaRPr lang="en-GB" sz="1400" dirty="0" smtClean="0">
              <a:solidFill>
                <a:srgbClr val="0F5494"/>
              </a:solidFill>
              <a:latin typeface="Cambria" pitchFamily="18" charset="0"/>
            </a:endParaRPr>
          </a:p>
          <a:p>
            <a:pPr marL="76200" lvl="1">
              <a:spcBef>
                <a:spcPct val="20000"/>
              </a:spcBef>
              <a:buClr>
                <a:srgbClr val="009FBA"/>
              </a:buClr>
              <a:defRPr/>
            </a:pPr>
            <a:endParaRPr lang="en-GB" sz="1600" dirty="0" smtClean="0">
              <a:solidFill>
                <a:srgbClr val="0F5494"/>
              </a:solidFill>
              <a:latin typeface="Cambria" pitchFamily="18" charset="0"/>
            </a:endParaRPr>
          </a:p>
          <a:p>
            <a:pPr marL="355600" lvl="1" indent="-279400">
              <a:spcBef>
                <a:spcPct val="20000"/>
              </a:spcBef>
              <a:buClr>
                <a:srgbClr val="009FBA"/>
              </a:buClr>
              <a:buFontTx/>
              <a:buChar char="•"/>
              <a:defRPr/>
            </a:pPr>
            <a:endParaRPr lang="en-GB" sz="1600" dirty="0">
              <a:solidFill>
                <a:srgbClr val="0F5494"/>
              </a:solidFill>
              <a:latin typeface="Cambria" pitchFamily="18" charset="0"/>
            </a:endParaRPr>
          </a:p>
        </p:txBody>
      </p:sp>
    </p:spTree>
    <p:extLst>
      <p:ext uri="{BB962C8B-B14F-4D97-AF65-F5344CB8AC3E}">
        <p14:creationId xmlns:p14="http://schemas.microsoft.com/office/powerpoint/2010/main" val="14935520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0" name="TextBox 10"/>
          <p:cNvSpPr txBox="1">
            <a:spLocks noChangeArrowheads="1"/>
          </p:cNvSpPr>
          <p:nvPr/>
        </p:nvSpPr>
        <p:spPr bwMode="auto">
          <a:xfrm>
            <a:off x="7588250" y="5121275"/>
            <a:ext cx="1325563" cy="830263"/>
          </a:xfrm>
          <a:prstGeom prst="rect">
            <a:avLst/>
          </a:prstGeom>
          <a:noFill/>
          <a:ln w="9525">
            <a:noFill/>
            <a:miter lim="800000"/>
            <a:headEnd/>
            <a:tailEnd/>
          </a:ln>
        </p:spPr>
        <p:txBody>
          <a:bodyPr>
            <a:spAutoFit/>
          </a:bodyPr>
          <a:lstStyle/>
          <a:p>
            <a:r>
              <a:rPr lang="en-GB" sz="1600" b="1">
                <a:solidFill>
                  <a:srgbClr val="FFFFFF"/>
                </a:solidFill>
                <a:latin typeface="Calibri" pitchFamily="34" charset="0"/>
              </a:rPr>
              <a:t>Components</a:t>
            </a:r>
          </a:p>
          <a:p>
            <a:r>
              <a:rPr lang="en-GB" sz="1600" b="1">
                <a:solidFill>
                  <a:srgbClr val="FFFFFF"/>
                </a:solidFill>
                <a:latin typeface="Calibri" pitchFamily="34" charset="0"/>
              </a:rPr>
              <a:t> &amp;  Products</a:t>
            </a:r>
          </a:p>
          <a:p>
            <a:endParaRPr lang="en-GB" sz="1600" b="1">
              <a:solidFill>
                <a:srgbClr val="FFFFFF"/>
              </a:solidFill>
              <a:latin typeface="Calibri" pitchFamily="34" charset="0"/>
            </a:endParaRPr>
          </a:p>
        </p:txBody>
      </p:sp>
      <p:sp>
        <p:nvSpPr>
          <p:cNvPr id="18441" name="TextBox 25"/>
          <p:cNvSpPr txBox="1">
            <a:spLocks noChangeArrowheads="1"/>
          </p:cNvSpPr>
          <p:nvPr/>
        </p:nvSpPr>
        <p:spPr bwMode="auto">
          <a:xfrm>
            <a:off x="3417888" y="3748088"/>
            <a:ext cx="2368550" cy="338137"/>
          </a:xfrm>
          <a:prstGeom prst="rect">
            <a:avLst/>
          </a:prstGeom>
          <a:noFill/>
          <a:ln w="9525">
            <a:noFill/>
            <a:miter lim="800000"/>
            <a:headEnd/>
            <a:tailEnd/>
          </a:ln>
        </p:spPr>
        <p:txBody>
          <a:bodyPr>
            <a:spAutoFit/>
          </a:bodyPr>
          <a:lstStyle/>
          <a:p>
            <a:r>
              <a:rPr lang="en-GB" sz="1600" b="1">
                <a:solidFill>
                  <a:srgbClr val="FFFFFF"/>
                </a:solidFill>
                <a:latin typeface="Calibri" pitchFamily="34" charset="0"/>
              </a:rPr>
              <a:t>Discrete Manufacturing:</a:t>
            </a:r>
          </a:p>
        </p:txBody>
      </p:sp>
      <p:sp>
        <p:nvSpPr>
          <p:cNvPr id="18" name="Title 1"/>
          <p:cNvSpPr txBox="1">
            <a:spLocks/>
          </p:cNvSpPr>
          <p:nvPr/>
        </p:nvSpPr>
        <p:spPr>
          <a:xfrm>
            <a:off x="1691680" y="100800"/>
            <a:ext cx="6240463" cy="647700"/>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endParaRPr lang="en-GB" sz="2700" dirty="0" smtClean="0">
              <a:solidFill>
                <a:srgbClr val="3B3B3B"/>
              </a:solidFill>
            </a:endParaRPr>
          </a:p>
        </p:txBody>
      </p:sp>
      <p:sp>
        <p:nvSpPr>
          <p:cNvPr id="2" name="Rectangle 1"/>
          <p:cNvSpPr/>
          <p:nvPr/>
        </p:nvSpPr>
        <p:spPr>
          <a:xfrm>
            <a:off x="672052" y="548680"/>
            <a:ext cx="8134492" cy="978729"/>
          </a:xfrm>
          <a:prstGeom prst="rect">
            <a:avLst/>
          </a:prstGeom>
        </p:spPr>
        <p:txBody>
          <a:bodyPr wrap="square">
            <a:spAutoFit/>
          </a:bodyPr>
          <a:lstStyle/>
          <a:p>
            <a:pPr marL="342900" indent="-342900" algn="ctr" eaLnBrk="0" hangingPunct="0">
              <a:spcBef>
                <a:spcPct val="20000"/>
              </a:spcBef>
              <a:buClr>
                <a:srgbClr val="FFFFFF"/>
              </a:buClr>
              <a:buFontTx/>
              <a:buChar char="•"/>
              <a:defRPr/>
            </a:pPr>
            <a:r>
              <a:rPr lang="en-US" b="1" dirty="0">
                <a:solidFill>
                  <a:schemeClr val="accent2">
                    <a:lumMod val="50000"/>
                  </a:schemeClr>
                </a:solidFill>
                <a:latin typeface="Cambria" panose="02040503050406030204" pitchFamily="18" charset="0"/>
              </a:rPr>
              <a:t>SPIRE-2: </a:t>
            </a:r>
            <a:r>
              <a:rPr lang="en-GB" b="1" dirty="0">
                <a:solidFill>
                  <a:schemeClr val="accent2">
                    <a:lumMod val="50000"/>
                  </a:schemeClr>
                </a:solidFill>
                <a:latin typeface="Cambria" panose="02040503050406030204" pitchFamily="18" charset="0"/>
              </a:rPr>
              <a:t>Adaptable industrial processes allowing the use of renewables as flexible feedstock for chemical and energy applications</a:t>
            </a:r>
            <a:endParaRPr lang="en-US" b="1" dirty="0">
              <a:solidFill>
                <a:schemeClr val="accent2">
                  <a:lumMod val="50000"/>
                </a:schemeClr>
              </a:solidFill>
              <a:latin typeface="Cambria" panose="02040503050406030204" pitchFamily="18" charset="0"/>
            </a:endParaRPr>
          </a:p>
          <a:p>
            <a:pPr marL="342900" indent="-342900" algn="ctr" eaLnBrk="0" hangingPunct="0">
              <a:spcBef>
                <a:spcPct val="20000"/>
              </a:spcBef>
              <a:buClr>
                <a:srgbClr val="FFFFFF"/>
              </a:buClr>
              <a:buFontTx/>
              <a:buChar char="•"/>
              <a:defRPr/>
            </a:pPr>
            <a:r>
              <a:rPr lang="en-US" sz="1600" b="1" dirty="0">
                <a:solidFill>
                  <a:schemeClr val="accent2">
                    <a:lumMod val="50000"/>
                  </a:schemeClr>
                </a:solidFill>
                <a:latin typeface="Cambria" panose="02040503050406030204" pitchFamily="18" charset="0"/>
              </a:rPr>
              <a:t>TRL 5-7, IA 70%</a:t>
            </a:r>
          </a:p>
        </p:txBody>
      </p:sp>
      <p:sp>
        <p:nvSpPr>
          <p:cNvPr id="6" name="Rectangle 5"/>
          <p:cNvSpPr/>
          <p:nvPr/>
        </p:nvSpPr>
        <p:spPr>
          <a:xfrm>
            <a:off x="600280" y="1988840"/>
            <a:ext cx="8313533" cy="2308324"/>
          </a:xfrm>
          <a:prstGeom prst="rect">
            <a:avLst/>
          </a:prstGeom>
        </p:spPr>
        <p:txBody>
          <a:bodyPr wrap="square">
            <a:spAutoFit/>
          </a:bodyPr>
          <a:lstStyle/>
          <a:p>
            <a:pPr marL="76200" lvl="1"/>
            <a:r>
              <a:rPr lang="de-DE" altLang="en-US" sz="1600" b="1" dirty="0" err="1">
                <a:solidFill>
                  <a:schemeClr val="accent3">
                    <a:lumMod val="50000"/>
                  </a:schemeClr>
                </a:solidFill>
                <a:latin typeface="Cambria" pitchFamily="18" charset="0"/>
              </a:rPr>
              <a:t>Expected</a:t>
            </a:r>
            <a:r>
              <a:rPr lang="de-DE" altLang="en-US" sz="1600" b="1" dirty="0">
                <a:solidFill>
                  <a:schemeClr val="accent3">
                    <a:lumMod val="50000"/>
                  </a:schemeClr>
                </a:solidFill>
                <a:latin typeface="Cambria" pitchFamily="18" charset="0"/>
              </a:rPr>
              <a:t> </a:t>
            </a:r>
            <a:r>
              <a:rPr lang="de-DE" altLang="en-US" sz="1600" b="1" dirty="0" err="1" smtClean="0">
                <a:solidFill>
                  <a:schemeClr val="accent3">
                    <a:lumMod val="50000"/>
                  </a:schemeClr>
                </a:solidFill>
                <a:latin typeface="Cambria" pitchFamily="18" charset="0"/>
              </a:rPr>
              <a:t>impact</a:t>
            </a:r>
            <a:r>
              <a:rPr lang="de-DE" altLang="en-US" sz="1600" b="1" dirty="0" smtClean="0">
                <a:solidFill>
                  <a:schemeClr val="accent3">
                    <a:lumMod val="50000"/>
                  </a:schemeClr>
                </a:solidFill>
                <a:latin typeface="Cambria" pitchFamily="18" charset="0"/>
              </a:rPr>
              <a:t> </a:t>
            </a:r>
            <a:r>
              <a:rPr lang="de-DE" altLang="en-US" sz="1600" b="1" dirty="0">
                <a:solidFill>
                  <a:schemeClr val="accent3">
                    <a:lumMod val="50000"/>
                  </a:schemeClr>
                </a:solidFill>
                <a:latin typeface="Cambria" pitchFamily="18" charset="0"/>
              </a:rPr>
              <a:t>(</a:t>
            </a:r>
            <a:r>
              <a:rPr lang="de-DE" altLang="en-US" sz="1600" b="1" dirty="0" err="1">
                <a:solidFill>
                  <a:schemeClr val="accent3">
                    <a:lumMod val="50000"/>
                  </a:schemeClr>
                </a:solidFill>
                <a:latin typeface="Cambria" pitchFamily="18" charset="0"/>
              </a:rPr>
              <a:t>see</a:t>
            </a:r>
            <a:r>
              <a:rPr lang="de-DE" altLang="en-US" sz="1600" b="1" dirty="0">
                <a:solidFill>
                  <a:schemeClr val="accent3">
                    <a:lumMod val="50000"/>
                  </a:schemeClr>
                </a:solidFill>
                <a:latin typeface="Cambria" pitchFamily="18" charset="0"/>
              </a:rPr>
              <a:t> </a:t>
            </a:r>
            <a:r>
              <a:rPr lang="de-DE" altLang="en-US" sz="1600" b="1" dirty="0" err="1">
                <a:solidFill>
                  <a:schemeClr val="accent3">
                    <a:lumMod val="50000"/>
                  </a:schemeClr>
                </a:solidFill>
                <a:latin typeface="Cambria" pitchFamily="18" charset="0"/>
              </a:rPr>
              <a:t>call</a:t>
            </a:r>
            <a:r>
              <a:rPr lang="de-DE" altLang="en-US" sz="1600" b="1" dirty="0">
                <a:solidFill>
                  <a:schemeClr val="accent3">
                    <a:lumMod val="50000"/>
                  </a:schemeClr>
                </a:solidFill>
                <a:latin typeface="Cambria" pitchFamily="18" charset="0"/>
              </a:rPr>
              <a:t> </a:t>
            </a:r>
            <a:r>
              <a:rPr lang="de-DE" altLang="en-US" sz="1600" b="1" dirty="0" err="1">
                <a:solidFill>
                  <a:schemeClr val="accent3">
                    <a:lumMod val="50000"/>
                  </a:schemeClr>
                </a:solidFill>
                <a:latin typeface="Cambria" pitchFamily="18" charset="0"/>
              </a:rPr>
              <a:t>text</a:t>
            </a:r>
            <a:r>
              <a:rPr lang="de-DE" altLang="en-US" sz="1600" b="1" dirty="0" smtClean="0">
                <a:solidFill>
                  <a:schemeClr val="accent3">
                    <a:lumMod val="50000"/>
                  </a:schemeClr>
                </a:solidFill>
                <a:latin typeface="Cambria" pitchFamily="18" charset="0"/>
              </a:rPr>
              <a:t>):</a:t>
            </a:r>
          </a:p>
          <a:p>
            <a:pPr marL="76200" lvl="1"/>
            <a:endParaRPr lang="de-DE" altLang="en-US" sz="1600" b="1" dirty="0">
              <a:solidFill>
                <a:schemeClr val="accent3">
                  <a:lumMod val="50000"/>
                </a:schemeClr>
              </a:solidFill>
              <a:latin typeface="Cambria" pitchFamily="18" charset="0"/>
            </a:endParaRPr>
          </a:p>
          <a:p>
            <a:pPr marL="419100" lvl="1" indent="-342900">
              <a:buFont typeface="Arial" panose="020B0604020202020204" pitchFamily="34" charset="0"/>
              <a:buChar char="•"/>
            </a:pPr>
            <a:r>
              <a:rPr lang="en-GB" altLang="en-US" sz="1400" dirty="0">
                <a:solidFill>
                  <a:srgbClr val="002060"/>
                </a:solidFill>
                <a:latin typeface="Cambria" panose="02040503050406030204" pitchFamily="18" charset="0"/>
              </a:rPr>
              <a:t>The technologies  proposed should allow a 30% decrease in fossil resources utilisation compared to current practices</a:t>
            </a:r>
          </a:p>
          <a:p>
            <a:pPr marL="419100" lvl="1" indent="-342900">
              <a:buFont typeface="Arial" panose="020B0604020202020204" pitchFamily="34" charset="0"/>
              <a:buChar char="•"/>
            </a:pPr>
            <a:r>
              <a:rPr lang="fr-BE" altLang="en-US" sz="1400" dirty="0" err="1">
                <a:solidFill>
                  <a:srgbClr val="002060"/>
                </a:solidFill>
                <a:latin typeface="Cambria" panose="02040503050406030204" pitchFamily="18" charset="0"/>
              </a:rPr>
              <a:t>Provide</a:t>
            </a:r>
            <a:r>
              <a:rPr lang="fr-BE" altLang="en-US" sz="1400" dirty="0">
                <a:solidFill>
                  <a:srgbClr val="002060"/>
                </a:solidFill>
                <a:latin typeface="Cambria" panose="02040503050406030204" pitchFamily="18" charset="0"/>
              </a:rPr>
              <a:t> </a:t>
            </a:r>
            <a:r>
              <a:rPr lang="fr-BE" altLang="en-US" sz="1400" dirty="0" err="1">
                <a:solidFill>
                  <a:srgbClr val="002060"/>
                </a:solidFill>
                <a:latin typeface="Cambria" panose="02040503050406030204" pitchFamily="18" charset="0"/>
              </a:rPr>
              <a:t>opportunity</a:t>
            </a:r>
            <a:r>
              <a:rPr lang="fr-BE" altLang="en-US" sz="1400" dirty="0">
                <a:solidFill>
                  <a:srgbClr val="002060"/>
                </a:solidFill>
                <a:latin typeface="Cambria" panose="02040503050406030204" pitchFamily="18" charset="0"/>
              </a:rPr>
              <a:t> for </a:t>
            </a:r>
            <a:r>
              <a:rPr lang="fr-BE" altLang="en-US" sz="1400" dirty="0" err="1">
                <a:solidFill>
                  <a:srgbClr val="002060"/>
                </a:solidFill>
                <a:latin typeface="Cambria" panose="02040503050406030204" pitchFamily="18" charset="0"/>
              </a:rPr>
              <a:t>increased</a:t>
            </a:r>
            <a:r>
              <a:rPr lang="fr-BE" altLang="en-US" sz="1400" dirty="0">
                <a:solidFill>
                  <a:srgbClr val="002060"/>
                </a:solidFill>
                <a:latin typeface="Cambria" panose="02040503050406030204" pitchFamily="18" charset="0"/>
              </a:rPr>
              <a:t> utilisation of </a:t>
            </a:r>
            <a:r>
              <a:rPr lang="fr-BE" altLang="en-US" sz="1400" dirty="0" err="1">
                <a:solidFill>
                  <a:srgbClr val="002060"/>
                </a:solidFill>
                <a:latin typeface="Cambria" panose="02040503050406030204" pitchFamily="18" charset="0"/>
              </a:rPr>
              <a:t>renewables</a:t>
            </a:r>
            <a:r>
              <a:rPr lang="fr-BE" altLang="en-US" sz="1400" dirty="0">
                <a:solidFill>
                  <a:srgbClr val="002060"/>
                </a:solidFill>
                <a:latin typeface="Cambria" panose="02040503050406030204" pitchFamily="18" charset="0"/>
              </a:rPr>
              <a:t> as </a:t>
            </a:r>
            <a:r>
              <a:rPr lang="fr-BE" altLang="en-US" sz="1400" dirty="0" err="1">
                <a:solidFill>
                  <a:srgbClr val="002060"/>
                </a:solidFill>
                <a:latin typeface="Cambria" panose="02040503050406030204" pitchFamily="18" charset="0"/>
              </a:rPr>
              <a:t>feedstock</a:t>
            </a:r>
            <a:r>
              <a:rPr lang="fr-BE" altLang="en-US" sz="1400" dirty="0">
                <a:solidFill>
                  <a:srgbClr val="002060"/>
                </a:solidFill>
                <a:latin typeface="Cambria" panose="02040503050406030204" pitchFamily="18" charset="0"/>
              </a:rPr>
              <a:t> for </a:t>
            </a:r>
            <a:r>
              <a:rPr lang="fr-BE" altLang="en-US" sz="1400" dirty="0" err="1">
                <a:solidFill>
                  <a:srgbClr val="002060"/>
                </a:solidFill>
                <a:latin typeface="Cambria" panose="02040503050406030204" pitchFamily="18" charset="0"/>
              </a:rPr>
              <a:t>chemicals</a:t>
            </a:r>
            <a:r>
              <a:rPr lang="fr-BE" altLang="en-US" sz="1400" dirty="0">
                <a:solidFill>
                  <a:srgbClr val="002060"/>
                </a:solidFill>
                <a:latin typeface="Cambria" panose="02040503050406030204" pitchFamily="18" charset="0"/>
              </a:rPr>
              <a:t> and fuels production</a:t>
            </a:r>
          </a:p>
          <a:p>
            <a:pPr marL="419100" lvl="1" indent="-342900">
              <a:buFont typeface="Arial" panose="020B0604020202020204" pitchFamily="34" charset="0"/>
              <a:buChar char="•"/>
            </a:pPr>
            <a:r>
              <a:rPr lang="fr-BE" altLang="en-US" sz="1400" dirty="0" err="1">
                <a:solidFill>
                  <a:srgbClr val="002060"/>
                </a:solidFill>
                <a:latin typeface="Cambria" panose="02040503050406030204" pitchFamily="18" charset="0"/>
              </a:rPr>
              <a:t>Contribute</a:t>
            </a:r>
            <a:r>
              <a:rPr lang="fr-BE" altLang="en-US" sz="1400" dirty="0">
                <a:solidFill>
                  <a:srgbClr val="002060"/>
                </a:solidFill>
                <a:latin typeface="Cambria" panose="02040503050406030204" pitchFamily="18" charset="0"/>
              </a:rPr>
              <a:t> to </a:t>
            </a:r>
            <a:r>
              <a:rPr lang="fr-BE" altLang="en-US" sz="1400" dirty="0" err="1">
                <a:solidFill>
                  <a:srgbClr val="002060"/>
                </a:solidFill>
                <a:latin typeface="Cambria" panose="02040503050406030204" pitchFamily="18" charset="0"/>
              </a:rPr>
              <a:t>lowering</a:t>
            </a:r>
            <a:r>
              <a:rPr lang="fr-BE" altLang="en-US" sz="1400" dirty="0">
                <a:solidFill>
                  <a:srgbClr val="002060"/>
                </a:solidFill>
                <a:latin typeface="Cambria" panose="02040503050406030204" pitchFamily="18" charset="0"/>
              </a:rPr>
              <a:t> </a:t>
            </a:r>
            <a:r>
              <a:rPr lang="fr-BE" altLang="en-US" sz="1400" dirty="0" err="1">
                <a:solidFill>
                  <a:srgbClr val="002060"/>
                </a:solidFill>
                <a:latin typeface="Cambria" panose="02040503050406030204" pitchFamily="18" charset="0"/>
              </a:rPr>
              <a:t>industrial</a:t>
            </a:r>
            <a:r>
              <a:rPr lang="fr-BE" altLang="en-US" sz="1400" dirty="0">
                <a:solidFill>
                  <a:srgbClr val="002060"/>
                </a:solidFill>
                <a:latin typeface="Cambria" panose="02040503050406030204" pitchFamily="18" charset="0"/>
              </a:rPr>
              <a:t> GHG </a:t>
            </a:r>
            <a:r>
              <a:rPr lang="fr-BE" altLang="en-US" sz="1400" dirty="0" err="1">
                <a:solidFill>
                  <a:srgbClr val="002060"/>
                </a:solidFill>
                <a:latin typeface="Cambria" panose="02040503050406030204" pitchFamily="18" charset="0"/>
              </a:rPr>
              <a:t>emissions</a:t>
            </a:r>
            <a:endParaRPr lang="en-GB" altLang="en-US" sz="1400" dirty="0">
              <a:solidFill>
                <a:srgbClr val="002060"/>
              </a:solidFill>
              <a:latin typeface="Cambria" panose="02040503050406030204" pitchFamily="18" charset="0"/>
            </a:endParaRPr>
          </a:p>
          <a:p>
            <a:pPr marL="419100" lvl="1" indent="-342900">
              <a:buFont typeface="Arial" panose="020B0604020202020204" pitchFamily="34" charset="0"/>
              <a:buChar char="•"/>
            </a:pPr>
            <a:r>
              <a:rPr lang="fr-BE" altLang="en-US" sz="1400" dirty="0">
                <a:solidFill>
                  <a:srgbClr val="002060"/>
                </a:solidFill>
                <a:latin typeface="Cambria" panose="02040503050406030204" pitchFamily="18" charset="0"/>
              </a:rPr>
              <a:t>The technologies  </a:t>
            </a:r>
            <a:r>
              <a:rPr lang="fr-BE" altLang="en-US" sz="1400" dirty="0" err="1">
                <a:solidFill>
                  <a:srgbClr val="002060"/>
                </a:solidFill>
                <a:latin typeface="Cambria" panose="02040503050406030204" pitchFamily="18" charset="0"/>
              </a:rPr>
              <a:t>proposed</a:t>
            </a:r>
            <a:r>
              <a:rPr lang="fr-BE" altLang="en-US" sz="1400" dirty="0">
                <a:solidFill>
                  <a:srgbClr val="002060"/>
                </a:solidFill>
                <a:latin typeface="Cambria" panose="02040503050406030204" pitchFamily="18" charset="0"/>
              </a:rPr>
              <a:t> </a:t>
            </a:r>
            <a:r>
              <a:rPr lang="fr-BE" altLang="en-US" sz="1400" dirty="0" err="1">
                <a:solidFill>
                  <a:srgbClr val="002060"/>
                </a:solidFill>
                <a:latin typeface="Cambria" panose="02040503050406030204" pitchFamily="18" charset="0"/>
              </a:rPr>
              <a:t>should</a:t>
            </a:r>
            <a:r>
              <a:rPr lang="fr-BE" altLang="en-US" sz="1400" dirty="0">
                <a:solidFill>
                  <a:srgbClr val="002060"/>
                </a:solidFill>
                <a:latin typeface="Cambria" panose="02040503050406030204" pitchFamily="18" charset="0"/>
              </a:rPr>
              <a:t> </a:t>
            </a:r>
            <a:r>
              <a:rPr lang="fr-BE" altLang="en-US" sz="1400" dirty="0" err="1">
                <a:solidFill>
                  <a:srgbClr val="002060"/>
                </a:solidFill>
                <a:latin typeface="Cambria" panose="02040503050406030204" pitchFamily="18" charset="0"/>
              </a:rPr>
              <a:t>provide</a:t>
            </a:r>
            <a:r>
              <a:rPr lang="fr-BE" altLang="en-US" sz="1400" dirty="0">
                <a:solidFill>
                  <a:srgbClr val="002060"/>
                </a:solidFill>
                <a:latin typeface="Cambria" panose="02040503050406030204" pitchFamily="18" charset="0"/>
              </a:rPr>
              <a:t> </a:t>
            </a:r>
            <a:r>
              <a:rPr lang="fr-BE" altLang="en-US" sz="1400" dirty="0" err="1">
                <a:solidFill>
                  <a:srgbClr val="002060"/>
                </a:solidFill>
                <a:latin typeface="Cambria" panose="02040503050406030204" pitchFamily="18" charset="0"/>
              </a:rPr>
              <a:t>opportunity</a:t>
            </a:r>
            <a:r>
              <a:rPr lang="fr-BE" altLang="en-US" sz="1400" dirty="0">
                <a:solidFill>
                  <a:srgbClr val="002060"/>
                </a:solidFill>
                <a:latin typeface="Cambria" panose="02040503050406030204" pitchFamily="18" charset="0"/>
              </a:rPr>
              <a:t> for </a:t>
            </a:r>
            <a:r>
              <a:rPr lang="fr-BE" altLang="en-US" sz="1400" dirty="0" err="1">
                <a:solidFill>
                  <a:srgbClr val="002060"/>
                </a:solidFill>
                <a:latin typeface="Cambria" panose="02040503050406030204" pitchFamily="18" charset="0"/>
              </a:rPr>
              <a:t>integration</a:t>
            </a:r>
            <a:r>
              <a:rPr lang="fr-BE" altLang="en-US" sz="1400" dirty="0">
                <a:solidFill>
                  <a:srgbClr val="002060"/>
                </a:solidFill>
                <a:latin typeface="Cambria" panose="02040503050406030204" pitchFamily="18" charset="0"/>
              </a:rPr>
              <a:t> in the </a:t>
            </a:r>
            <a:r>
              <a:rPr lang="fr-BE" altLang="en-US" sz="1400" dirty="0" err="1">
                <a:solidFill>
                  <a:srgbClr val="002060"/>
                </a:solidFill>
                <a:latin typeface="Cambria" panose="02040503050406030204" pitchFamily="18" charset="0"/>
              </a:rPr>
              <a:t>current</a:t>
            </a:r>
            <a:r>
              <a:rPr lang="fr-BE" altLang="en-US" sz="1400" dirty="0">
                <a:solidFill>
                  <a:srgbClr val="002060"/>
                </a:solidFill>
                <a:latin typeface="Cambria" panose="02040503050406030204" pitchFamily="18" charset="0"/>
              </a:rPr>
              <a:t> </a:t>
            </a:r>
            <a:r>
              <a:rPr lang="fr-BE" altLang="en-US" sz="1400" dirty="0" err="1">
                <a:solidFill>
                  <a:srgbClr val="002060"/>
                </a:solidFill>
                <a:latin typeface="Cambria" panose="02040503050406030204" pitchFamily="18" charset="0"/>
              </a:rPr>
              <a:t>industrial</a:t>
            </a:r>
            <a:r>
              <a:rPr lang="fr-BE" altLang="en-US" sz="1400" dirty="0">
                <a:solidFill>
                  <a:srgbClr val="002060"/>
                </a:solidFill>
                <a:latin typeface="Cambria" panose="02040503050406030204" pitchFamily="18" charset="0"/>
              </a:rPr>
              <a:t> </a:t>
            </a:r>
            <a:r>
              <a:rPr lang="fr-BE" altLang="en-US" sz="1400" dirty="0" err="1">
                <a:solidFill>
                  <a:srgbClr val="002060"/>
                </a:solidFill>
                <a:latin typeface="Cambria" panose="02040503050406030204" pitchFamily="18" charset="0"/>
              </a:rPr>
              <a:t>landscape</a:t>
            </a:r>
            <a:endParaRPr lang="fr-BE" altLang="en-US" sz="1400" dirty="0">
              <a:solidFill>
                <a:srgbClr val="002060"/>
              </a:solidFill>
              <a:latin typeface="Cambria" panose="02040503050406030204" pitchFamily="18" charset="0"/>
            </a:endParaRPr>
          </a:p>
          <a:p>
            <a:pPr marL="419100" lvl="1" indent="-342900">
              <a:buFont typeface="Arial" panose="020B0604020202020204" pitchFamily="34" charset="0"/>
              <a:buChar char="•"/>
            </a:pPr>
            <a:r>
              <a:rPr lang="fr-BE" altLang="en-US" sz="1400" dirty="0">
                <a:solidFill>
                  <a:srgbClr val="002060"/>
                </a:solidFill>
                <a:latin typeface="Cambria" panose="02040503050406030204" pitchFamily="18" charset="0"/>
              </a:rPr>
              <a:t>The concepts </a:t>
            </a:r>
            <a:r>
              <a:rPr lang="fr-BE" altLang="en-US" sz="1400" dirty="0" err="1">
                <a:solidFill>
                  <a:srgbClr val="002060"/>
                </a:solidFill>
                <a:latin typeface="Cambria" panose="02040503050406030204" pitchFamily="18" charset="0"/>
              </a:rPr>
              <a:t>should</a:t>
            </a:r>
            <a:r>
              <a:rPr lang="fr-BE" altLang="en-US" sz="1400" dirty="0">
                <a:solidFill>
                  <a:srgbClr val="002060"/>
                </a:solidFill>
                <a:latin typeface="Cambria" panose="02040503050406030204" pitchFamily="18" charset="0"/>
              </a:rPr>
              <a:t> </a:t>
            </a:r>
            <a:r>
              <a:rPr lang="fr-BE" altLang="en-US" sz="1400" dirty="0" err="1">
                <a:solidFill>
                  <a:srgbClr val="002060"/>
                </a:solidFill>
                <a:latin typeface="Cambria" panose="02040503050406030204" pitchFamily="18" charset="0"/>
              </a:rPr>
              <a:t>provide</a:t>
            </a:r>
            <a:r>
              <a:rPr lang="fr-BE" altLang="en-US" sz="1400" dirty="0">
                <a:solidFill>
                  <a:srgbClr val="002060"/>
                </a:solidFill>
                <a:latin typeface="Cambria" panose="02040503050406030204" pitchFamily="18" charset="0"/>
              </a:rPr>
              <a:t> direct or indirect impact on rural </a:t>
            </a:r>
            <a:r>
              <a:rPr lang="fr-BE" altLang="en-US" sz="1400" dirty="0" smtClean="0">
                <a:solidFill>
                  <a:srgbClr val="002060"/>
                </a:solidFill>
                <a:latin typeface="Cambria" panose="02040503050406030204" pitchFamily="18" charset="0"/>
              </a:rPr>
              <a:t>areas.</a:t>
            </a:r>
            <a:endParaRPr lang="fr-BE" altLang="en-US" sz="1400" dirty="0">
              <a:solidFill>
                <a:srgbClr val="002060"/>
              </a:solidFill>
              <a:latin typeface="Cambria" panose="02040503050406030204" pitchFamily="18" charset="0"/>
            </a:endParaRPr>
          </a:p>
        </p:txBody>
      </p:sp>
      <p:sp>
        <p:nvSpPr>
          <p:cNvPr id="7" name="Rectangle 6"/>
          <p:cNvSpPr/>
          <p:nvPr/>
        </p:nvSpPr>
        <p:spPr>
          <a:xfrm>
            <a:off x="704050" y="4629319"/>
            <a:ext cx="8230245" cy="338554"/>
          </a:xfrm>
          <a:prstGeom prst="rect">
            <a:avLst/>
          </a:prstGeom>
        </p:spPr>
        <p:txBody>
          <a:bodyPr wrap="square">
            <a:spAutoFit/>
          </a:bodyPr>
          <a:lstStyle/>
          <a:p>
            <a:pPr marL="419100" lvl="1" indent="-342900"/>
            <a:r>
              <a:rPr lang="fr-BE" altLang="en-US" sz="1600" b="1" dirty="0" err="1">
                <a:solidFill>
                  <a:schemeClr val="accent3">
                    <a:lumMod val="50000"/>
                  </a:schemeClr>
                </a:solidFill>
                <a:latin typeface="Cambria" panose="02040503050406030204" pitchFamily="18" charset="0"/>
              </a:rPr>
              <a:t>Significant</a:t>
            </a:r>
            <a:r>
              <a:rPr lang="fr-BE" altLang="en-US" sz="1600" b="1" dirty="0">
                <a:solidFill>
                  <a:schemeClr val="accent3">
                    <a:lumMod val="50000"/>
                  </a:schemeClr>
                </a:solidFill>
                <a:latin typeface="Cambria" panose="02040503050406030204" pitchFamily="18" charset="0"/>
              </a:rPr>
              <a:t> SME participation </a:t>
            </a:r>
            <a:r>
              <a:rPr lang="fr-BE" altLang="en-US" sz="1600" b="1" dirty="0" err="1">
                <a:solidFill>
                  <a:schemeClr val="accent3">
                    <a:lumMod val="50000"/>
                  </a:schemeClr>
                </a:solidFill>
                <a:latin typeface="Cambria" panose="02040503050406030204" pitchFamily="18" charset="0"/>
              </a:rPr>
              <a:t>is</a:t>
            </a:r>
            <a:r>
              <a:rPr lang="fr-BE" altLang="en-US" sz="1600" b="1" dirty="0">
                <a:solidFill>
                  <a:schemeClr val="accent3">
                    <a:lumMod val="50000"/>
                  </a:schemeClr>
                </a:solidFill>
                <a:latin typeface="Cambria" panose="02040503050406030204" pitchFamily="18" charset="0"/>
              </a:rPr>
              <a:t> </a:t>
            </a:r>
            <a:r>
              <a:rPr lang="fr-BE" altLang="en-US" sz="1600" b="1" dirty="0" err="1" smtClean="0">
                <a:solidFill>
                  <a:schemeClr val="accent3">
                    <a:lumMod val="50000"/>
                  </a:schemeClr>
                </a:solidFill>
                <a:latin typeface="Cambria" panose="02040503050406030204" pitchFamily="18" charset="0"/>
              </a:rPr>
              <a:t>encouraged</a:t>
            </a:r>
            <a:r>
              <a:rPr lang="fr-BE" altLang="en-US" sz="1600" b="1" dirty="0" smtClean="0">
                <a:solidFill>
                  <a:schemeClr val="accent3">
                    <a:lumMod val="50000"/>
                  </a:schemeClr>
                </a:solidFill>
                <a:latin typeface="Cambria" panose="02040503050406030204" pitchFamily="18" charset="0"/>
              </a:rPr>
              <a:t>.</a:t>
            </a:r>
            <a:endParaRPr lang="en-GB" altLang="en-US" sz="1600" b="1" dirty="0">
              <a:solidFill>
                <a:schemeClr val="accent3">
                  <a:lumMod val="50000"/>
                </a:schemeClr>
              </a:solidFill>
              <a:latin typeface="Cambria" panose="02040503050406030204" pitchFamily="18" charset="0"/>
            </a:endParaRPr>
          </a:p>
        </p:txBody>
      </p:sp>
    </p:spTree>
    <p:extLst>
      <p:ext uri="{BB962C8B-B14F-4D97-AF65-F5344CB8AC3E}">
        <p14:creationId xmlns:p14="http://schemas.microsoft.com/office/powerpoint/2010/main" val="17607432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0" name="TextBox 10"/>
          <p:cNvSpPr txBox="1">
            <a:spLocks noChangeArrowheads="1"/>
          </p:cNvSpPr>
          <p:nvPr/>
        </p:nvSpPr>
        <p:spPr bwMode="auto">
          <a:xfrm>
            <a:off x="7588250" y="5121275"/>
            <a:ext cx="1325563" cy="830263"/>
          </a:xfrm>
          <a:prstGeom prst="rect">
            <a:avLst/>
          </a:prstGeom>
          <a:noFill/>
          <a:ln w="9525">
            <a:noFill/>
            <a:miter lim="800000"/>
            <a:headEnd/>
            <a:tailEnd/>
          </a:ln>
        </p:spPr>
        <p:txBody>
          <a:bodyPr>
            <a:spAutoFit/>
          </a:bodyPr>
          <a:lstStyle/>
          <a:p>
            <a:r>
              <a:rPr lang="en-GB" sz="1600" b="1">
                <a:solidFill>
                  <a:srgbClr val="FFFFFF"/>
                </a:solidFill>
                <a:latin typeface="Calibri" pitchFamily="34" charset="0"/>
              </a:rPr>
              <a:t>Components</a:t>
            </a:r>
          </a:p>
          <a:p>
            <a:r>
              <a:rPr lang="en-GB" sz="1600" b="1">
                <a:solidFill>
                  <a:srgbClr val="FFFFFF"/>
                </a:solidFill>
                <a:latin typeface="Calibri" pitchFamily="34" charset="0"/>
              </a:rPr>
              <a:t> &amp;  Products</a:t>
            </a:r>
          </a:p>
          <a:p>
            <a:endParaRPr lang="en-GB" sz="1600" b="1">
              <a:solidFill>
                <a:srgbClr val="FFFFFF"/>
              </a:solidFill>
              <a:latin typeface="Calibri" pitchFamily="34" charset="0"/>
            </a:endParaRPr>
          </a:p>
        </p:txBody>
      </p:sp>
      <p:sp>
        <p:nvSpPr>
          <p:cNvPr id="18441" name="TextBox 25"/>
          <p:cNvSpPr txBox="1">
            <a:spLocks noChangeArrowheads="1"/>
          </p:cNvSpPr>
          <p:nvPr/>
        </p:nvSpPr>
        <p:spPr bwMode="auto">
          <a:xfrm>
            <a:off x="3417888" y="3748088"/>
            <a:ext cx="2368550" cy="338137"/>
          </a:xfrm>
          <a:prstGeom prst="rect">
            <a:avLst/>
          </a:prstGeom>
          <a:noFill/>
          <a:ln w="9525">
            <a:noFill/>
            <a:miter lim="800000"/>
            <a:headEnd/>
            <a:tailEnd/>
          </a:ln>
        </p:spPr>
        <p:txBody>
          <a:bodyPr>
            <a:spAutoFit/>
          </a:bodyPr>
          <a:lstStyle/>
          <a:p>
            <a:r>
              <a:rPr lang="en-GB" sz="1600" b="1">
                <a:solidFill>
                  <a:srgbClr val="FFFFFF"/>
                </a:solidFill>
                <a:latin typeface="Calibri" pitchFamily="34" charset="0"/>
              </a:rPr>
              <a:t>Discrete Manufacturing:</a:t>
            </a:r>
          </a:p>
        </p:txBody>
      </p:sp>
      <p:sp>
        <p:nvSpPr>
          <p:cNvPr id="18" name="Title 1"/>
          <p:cNvSpPr txBox="1">
            <a:spLocks/>
          </p:cNvSpPr>
          <p:nvPr/>
        </p:nvSpPr>
        <p:spPr>
          <a:xfrm>
            <a:off x="1691680" y="100800"/>
            <a:ext cx="6240463" cy="647700"/>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endParaRPr lang="en-GB" sz="2700" dirty="0" smtClean="0">
              <a:solidFill>
                <a:srgbClr val="3B3B3B"/>
              </a:solidFill>
            </a:endParaRPr>
          </a:p>
        </p:txBody>
      </p:sp>
      <p:sp>
        <p:nvSpPr>
          <p:cNvPr id="2" name="Rectangle 1"/>
          <p:cNvSpPr/>
          <p:nvPr/>
        </p:nvSpPr>
        <p:spPr>
          <a:xfrm>
            <a:off x="1259632" y="397113"/>
            <a:ext cx="6991399" cy="1003352"/>
          </a:xfrm>
          <a:prstGeom prst="rect">
            <a:avLst/>
          </a:prstGeom>
        </p:spPr>
        <p:txBody>
          <a:bodyPr wrap="square">
            <a:spAutoFit/>
          </a:bodyPr>
          <a:lstStyle/>
          <a:p>
            <a:pPr algn="ctr" eaLnBrk="0" hangingPunct="0">
              <a:spcBef>
                <a:spcPct val="20000"/>
              </a:spcBef>
              <a:buClr>
                <a:srgbClr val="FFFFFF"/>
              </a:buClr>
              <a:defRPr/>
            </a:pPr>
            <a:r>
              <a:rPr lang="en-US" sz="2000" b="1" dirty="0" smtClean="0">
                <a:solidFill>
                  <a:schemeClr val="accent2">
                    <a:lumMod val="50000"/>
                  </a:schemeClr>
                </a:solidFill>
                <a:latin typeface="Cambria" panose="02040503050406030204" pitchFamily="18" charset="0"/>
              </a:rPr>
              <a:t>SPIRE-3: </a:t>
            </a:r>
            <a:r>
              <a:rPr lang="en-GB" sz="2000" b="1" dirty="0">
                <a:solidFill>
                  <a:schemeClr val="accent2">
                    <a:lumMod val="50000"/>
                  </a:schemeClr>
                </a:solidFill>
                <a:latin typeface="Cambria" panose="02040503050406030204" pitchFamily="18" charset="0"/>
              </a:rPr>
              <a:t>Improved downstream processing of mixtures in process industries</a:t>
            </a:r>
            <a:endParaRPr lang="en-US" sz="2000" b="1" dirty="0">
              <a:solidFill>
                <a:schemeClr val="accent2">
                  <a:lumMod val="50000"/>
                </a:schemeClr>
              </a:solidFill>
              <a:latin typeface="Cambria" panose="02040503050406030204" pitchFamily="18" charset="0"/>
            </a:endParaRPr>
          </a:p>
          <a:p>
            <a:pPr marL="342900" indent="-342900" algn="ctr" eaLnBrk="0" hangingPunct="0">
              <a:spcBef>
                <a:spcPct val="20000"/>
              </a:spcBef>
              <a:buClr>
                <a:srgbClr val="FFFFFF"/>
              </a:buClr>
              <a:buFontTx/>
              <a:buChar char="•"/>
              <a:defRPr/>
            </a:pPr>
            <a:r>
              <a:rPr lang="en-US" sz="1600" b="1" dirty="0" smtClean="0">
                <a:solidFill>
                  <a:schemeClr val="accent2">
                    <a:lumMod val="50000"/>
                  </a:schemeClr>
                </a:solidFill>
                <a:latin typeface="Cambria" panose="02040503050406030204" pitchFamily="18" charset="0"/>
              </a:rPr>
              <a:t>TRL 5-7, IA 70%</a:t>
            </a:r>
            <a:endParaRPr lang="en-US" sz="1600" b="1" dirty="0">
              <a:solidFill>
                <a:schemeClr val="accent2">
                  <a:lumMod val="50000"/>
                </a:schemeClr>
              </a:solidFill>
              <a:latin typeface="Cambria" panose="02040503050406030204" pitchFamily="18" charset="0"/>
            </a:endParaRPr>
          </a:p>
        </p:txBody>
      </p:sp>
      <p:sp>
        <p:nvSpPr>
          <p:cNvPr id="3" name="Rectangle 2"/>
          <p:cNvSpPr/>
          <p:nvPr/>
        </p:nvSpPr>
        <p:spPr>
          <a:xfrm>
            <a:off x="539551" y="1498129"/>
            <a:ext cx="8208913" cy="830997"/>
          </a:xfrm>
          <a:prstGeom prst="rect">
            <a:avLst/>
          </a:prstGeom>
        </p:spPr>
        <p:txBody>
          <a:bodyPr wrap="square">
            <a:spAutoFit/>
          </a:bodyPr>
          <a:lstStyle/>
          <a:p>
            <a:pPr marL="76200" lvl="1" indent="0">
              <a:buFontTx/>
              <a:buNone/>
              <a:defRPr/>
            </a:pPr>
            <a:r>
              <a:rPr lang="en-GB" altLang="en-US" sz="1600" b="1" dirty="0">
                <a:solidFill>
                  <a:schemeClr val="accent3">
                    <a:lumMod val="50000"/>
                  </a:schemeClr>
                </a:solidFill>
                <a:latin typeface="Cambria" pitchFamily="18" charset="0"/>
              </a:rPr>
              <a:t>Specific </a:t>
            </a:r>
            <a:r>
              <a:rPr lang="en-GB" altLang="en-US" sz="1600" b="1" dirty="0" smtClean="0">
                <a:solidFill>
                  <a:schemeClr val="accent3">
                    <a:lumMod val="50000"/>
                  </a:schemeClr>
                </a:solidFill>
                <a:latin typeface="Cambria" pitchFamily="18" charset="0"/>
              </a:rPr>
              <a:t>Objective: </a:t>
            </a:r>
            <a:r>
              <a:rPr lang="en-GB" altLang="en-US" sz="1600" dirty="0">
                <a:solidFill>
                  <a:srgbClr val="002060"/>
                </a:solidFill>
                <a:latin typeface="Cambria" panose="02040503050406030204" pitchFamily="18" charset="0"/>
              </a:rPr>
              <a:t>The aim is to provide innovative solutions for downstream processing, advance in the integration of different separation techniques into complex hybrid units and provide tools for the design of such units. </a:t>
            </a:r>
          </a:p>
        </p:txBody>
      </p:sp>
      <p:sp>
        <p:nvSpPr>
          <p:cNvPr id="4" name="Rectangle 3"/>
          <p:cNvSpPr/>
          <p:nvPr/>
        </p:nvSpPr>
        <p:spPr>
          <a:xfrm>
            <a:off x="539552" y="2362225"/>
            <a:ext cx="2270996" cy="338554"/>
          </a:xfrm>
          <a:prstGeom prst="rect">
            <a:avLst/>
          </a:prstGeom>
        </p:spPr>
        <p:txBody>
          <a:bodyPr wrap="square">
            <a:spAutoFit/>
          </a:bodyPr>
          <a:lstStyle/>
          <a:p>
            <a:pPr marL="76200" lvl="1"/>
            <a:r>
              <a:rPr lang="en-GB" altLang="en-US" sz="1600" b="1" dirty="0">
                <a:solidFill>
                  <a:schemeClr val="accent3">
                    <a:lumMod val="50000"/>
                  </a:schemeClr>
                </a:solidFill>
                <a:latin typeface="Cambria" pitchFamily="18" charset="0"/>
              </a:rPr>
              <a:t>Scope (see call text):</a:t>
            </a:r>
          </a:p>
        </p:txBody>
      </p:sp>
      <p:sp>
        <p:nvSpPr>
          <p:cNvPr id="5" name="Rectangle 4"/>
          <p:cNvSpPr/>
          <p:nvPr/>
        </p:nvSpPr>
        <p:spPr>
          <a:xfrm>
            <a:off x="251520" y="2650257"/>
            <a:ext cx="8710557" cy="3073149"/>
          </a:xfrm>
          <a:prstGeom prst="rect">
            <a:avLst/>
          </a:prstGeom>
        </p:spPr>
        <p:txBody>
          <a:bodyPr wrap="square">
            <a:spAutoFit/>
          </a:bodyPr>
          <a:lstStyle/>
          <a:p>
            <a:pPr marL="742950" lvl="1" indent="-285750">
              <a:spcBef>
                <a:spcPct val="20000"/>
              </a:spcBef>
              <a:buClr>
                <a:srgbClr val="002060"/>
              </a:buClr>
              <a:buFont typeface="Arial" panose="020B0604020202020204" pitchFamily="34" charset="0"/>
              <a:buChar char="•"/>
              <a:defRPr/>
            </a:pPr>
            <a:r>
              <a:rPr lang="en-GB" sz="1400" dirty="0" smtClean="0">
                <a:solidFill>
                  <a:srgbClr val="002060"/>
                </a:solidFill>
                <a:latin typeface="Cambria" pitchFamily="18" charset="0"/>
              </a:rPr>
              <a:t>Compatibility </a:t>
            </a:r>
            <a:r>
              <a:rPr lang="en-GB" sz="1400" dirty="0">
                <a:solidFill>
                  <a:srgbClr val="002060"/>
                </a:solidFill>
                <a:latin typeface="Cambria" pitchFamily="18" charset="0"/>
              </a:rPr>
              <a:t>with continuous processes and support for the transition from batch processes to more efficient and reliable continuous operations (where relevant). </a:t>
            </a:r>
          </a:p>
          <a:p>
            <a:pPr marL="742950" lvl="1" indent="-285750">
              <a:spcBef>
                <a:spcPct val="20000"/>
              </a:spcBef>
              <a:spcAft>
                <a:spcPts val="0"/>
              </a:spcAft>
              <a:buClr>
                <a:srgbClr val="002060"/>
              </a:buClr>
              <a:buFont typeface="Arial" panose="020B0604020202020204" pitchFamily="34" charset="0"/>
              <a:buChar char="•"/>
              <a:defRPr/>
            </a:pPr>
            <a:r>
              <a:rPr lang="en-GB" sz="1400" dirty="0" smtClean="0">
                <a:solidFill>
                  <a:srgbClr val="002060"/>
                </a:solidFill>
                <a:latin typeface="Cambria" pitchFamily="18" charset="0"/>
              </a:rPr>
              <a:t>Reduction </a:t>
            </a:r>
            <a:r>
              <a:rPr lang="en-GB" sz="1400" dirty="0">
                <a:solidFill>
                  <a:srgbClr val="002060"/>
                </a:solidFill>
                <a:latin typeface="Cambria" pitchFamily="18" charset="0"/>
              </a:rPr>
              <a:t>of production costs and time to market by </a:t>
            </a:r>
            <a:r>
              <a:rPr lang="en-GB" sz="1400" dirty="0" smtClean="0">
                <a:solidFill>
                  <a:srgbClr val="002060"/>
                </a:solidFill>
                <a:latin typeface="Cambria" pitchFamily="18" charset="0"/>
              </a:rPr>
              <a:t>providing </a:t>
            </a:r>
            <a:r>
              <a:rPr lang="en-GB" sz="1400" dirty="0">
                <a:solidFill>
                  <a:srgbClr val="002060"/>
                </a:solidFill>
                <a:latin typeface="Cambria" pitchFamily="18" charset="0"/>
              </a:rPr>
              <a:t>tools for process and separation unit design </a:t>
            </a:r>
            <a:r>
              <a:rPr lang="en-GB" sz="1400" dirty="0" smtClean="0">
                <a:solidFill>
                  <a:srgbClr val="002060"/>
                </a:solidFill>
                <a:latin typeface="Cambria" pitchFamily="18" charset="0"/>
              </a:rPr>
              <a:t>and optimisation</a:t>
            </a:r>
            <a:r>
              <a:rPr lang="en-GB" sz="1400" dirty="0">
                <a:solidFill>
                  <a:srgbClr val="002060"/>
                </a:solidFill>
                <a:latin typeface="Cambria" pitchFamily="18" charset="0"/>
              </a:rPr>
              <a:t>.</a:t>
            </a:r>
          </a:p>
          <a:p>
            <a:pPr marL="742950" lvl="1" indent="-285750">
              <a:spcBef>
                <a:spcPct val="20000"/>
              </a:spcBef>
              <a:spcAft>
                <a:spcPts val="500"/>
              </a:spcAft>
              <a:buClr>
                <a:srgbClr val="002060"/>
              </a:buClr>
              <a:buFont typeface="Arial" panose="020B0604020202020204" pitchFamily="34" charset="0"/>
              <a:buChar char="•"/>
              <a:defRPr/>
            </a:pPr>
            <a:r>
              <a:rPr lang="en-GB" sz="1400" dirty="0" smtClean="0">
                <a:solidFill>
                  <a:srgbClr val="002060"/>
                </a:solidFill>
                <a:latin typeface="Cambria" pitchFamily="18" charset="0"/>
              </a:rPr>
              <a:t>Significant </a:t>
            </a:r>
            <a:r>
              <a:rPr lang="en-GB" sz="1400" dirty="0">
                <a:solidFill>
                  <a:srgbClr val="002060"/>
                </a:solidFill>
                <a:latin typeface="Cambria" pitchFamily="18" charset="0"/>
              </a:rPr>
              <a:t>improvements in energy and resource efficiency. </a:t>
            </a:r>
          </a:p>
          <a:p>
            <a:pPr marL="742950" lvl="1" indent="-285750">
              <a:spcBef>
                <a:spcPct val="20000"/>
              </a:spcBef>
              <a:spcAft>
                <a:spcPts val="500"/>
              </a:spcAft>
              <a:buClr>
                <a:srgbClr val="002060"/>
              </a:buClr>
              <a:buFont typeface="Arial" panose="020B0604020202020204" pitchFamily="34" charset="0"/>
              <a:buChar char="•"/>
              <a:defRPr/>
            </a:pPr>
            <a:r>
              <a:rPr lang="en-GB" sz="1400" dirty="0" smtClean="0">
                <a:solidFill>
                  <a:srgbClr val="002060"/>
                </a:solidFill>
                <a:latin typeface="Cambria" pitchFamily="18" charset="0"/>
              </a:rPr>
              <a:t>Significant </a:t>
            </a:r>
            <a:r>
              <a:rPr lang="en-GB" sz="1400" dirty="0">
                <a:solidFill>
                  <a:srgbClr val="002060"/>
                </a:solidFill>
                <a:latin typeface="Cambria" pitchFamily="18" charset="0"/>
              </a:rPr>
              <a:t>reduction in greenhouse gas emissions. </a:t>
            </a:r>
          </a:p>
          <a:p>
            <a:pPr marL="742950" lvl="1" indent="-285750">
              <a:spcBef>
                <a:spcPct val="20000"/>
              </a:spcBef>
              <a:spcAft>
                <a:spcPts val="500"/>
              </a:spcAft>
              <a:buClr>
                <a:srgbClr val="002060"/>
              </a:buClr>
              <a:buFont typeface="Arial" panose="020B0604020202020204" pitchFamily="34" charset="0"/>
              <a:buChar char="•"/>
              <a:defRPr/>
            </a:pPr>
            <a:r>
              <a:rPr lang="en-GB" sz="1400" dirty="0" smtClean="0">
                <a:solidFill>
                  <a:srgbClr val="002060"/>
                </a:solidFill>
                <a:latin typeface="Cambria" pitchFamily="18" charset="0"/>
              </a:rPr>
              <a:t>Improvement </a:t>
            </a:r>
            <a:r>
              <a:rPr lang="en-GB" sz="1400" dirty="0">
                <a:solidFill>
                  <a:srgbClr val="002060"/>
                </a:solidFill>
                <a:latin typeface="Cambria" pitchFamily="18" charset="0"/>
              </a:rPr>
              <a:t>in safety of the work environment.</a:t>
            </a:r>
          </a:p>
          <a:p>
            <a:pPr lvl="1">
              <a:spcBef>
                <a:spcPct val="20000"/>
              </a:spcBef>
              <a:buClr>
                <a:srgbClr val="009FBA"/>
              </a:buClr>
              <a:buFontTx/>
              <a:buChar char="•"/>
              <a:defRPr/>
            </a:pPr>
            <a:endParaRPr lang="en-GB" sz="1400" dirty="0">
              <a:solidFill>
                <a:srgbClr val="0F5494"/>
              </a:solidFill>
              <a:latin typeface="Cambria" pitchFamily="18" charset="0"/>
            </a:endParaRPr>
          </a:p>
          <a:p>
            <a:pPr lvl="1">
              <a:spcBef>
                <a:spcPct val="20000"/>
              </a:spcBef>
              <a:buClr>
                <a:srgbClr val="009FBA"/>
              </a:buClr>
              <a:defRPr/>
            </a:pPr>
            <a:endParaRPr lang="en-GB" sz="1400" dirty="0" smtClean="0">
              <a:solidFill>
                <a:srgbClr val="0F5494"/>
              </a:solidFill>
              <a:latin typeface="Cambria" pitchFamily="18" charset="0"/>
            </a:endParaRPr>
          </a:p>
          <a:p>
            <a:pPr marL="76200" lvl="1">
              <a:spcBef>
                <a:spcPct val="20000"/>
              </a:spcBef>
              <a:buClr>
                <a:srgbClr val="009FBA"/>
              </a:buClr>
              <a:defRPr/>
            </a:pPr>
            <a:endParaRPr lang="en-GB" sz="1600" dirty="0" smtClean="0">
              <a:solidFill>
                <a:srgbClr val="0F5494"/>
              </a:solidFill>
              <a:latin typeface="Cambria" pitchFamily="18" charset="0"/>
            </a:endParaRPr>
          </a:p>
          <a:p>
            <a:pPr marL="355600" lvl="1" indent="-279400">
              <a:spcBef>
                <a:spcPct val="20000"/>
              </a:spcBef>
              <a:buClr>
                <a:srgbClr val="009FBA"/>
              </a:buClr>
              <a:buFontTx/>
              <a:buChar char="•"/>
              <a:defRPr/>
            </a:pPr>
            <a:endParaRPr lang="en-GB" sz="1600" dirty="0">
              <a:solidFill>
                <a:srgbClr val="0F5494"/>
              </a:solidFill>
              <a:latin typeface="Cambria" pitchFamily="18" charset="0"/>
            </a:endParaRPr>
          </a:p>
        </p:txBody>
      </p:sp>
      <p:sp>
        <p:nvSpPr>
          <p:cNvPr id="6" name="Rectangle 5"/>
          <p:cNvSpPr/>
          <p:nvPr/>
        </p:nvSpPr>
        <p:spPr>
          <a:xfrm>
            <a:off x="637859" y="4653136"/>
            <a:ext cx="8348104" cy="1746632"/>
          </a:xfrm>
          <a:prstGeom prst="rect">
            <a:avLst/>
          </a:prstGeom>
        </p:spPr>
        <p:txBody>
          <a:bodyPr wrap="square">
            <a:spAutoFit/>
          </a:bodyPr>
          <a:lstStyle/>
          <a:p>
            <a:pPr marL="76200" lvl="1">
              <a:spcBef>
                <a:spcPts val="300"/>
              </a:spcBef>
            </a:pPr>
            <a:r>
              <a:rPr lang="de-DE" altLang="en-US" sz="1600" b="1" dirty="0" err="1">
                <a:solidFill>
                  <a:schemeClr val="accent3">
                    <a:lumMod val="50000"/>
                  </a:schemeClr>
                </a:solidFill>
                <a:latin typeface="Cambria" pitchFamily="18" charset="0"/>
              </a:rPr>
              <a:t>Expected</a:t>
            </a:r>
            <a:r>
              <a:rPr lang="de-DE" altLang="en-US" sz="1600" b="1" dirty="0">
                <a:solidFill>
                  <a:schemeClr val="accent3">
                    <a:lumMod val="50000"/>
                  </a:schemeClr>
                </a:solidFill>
                <a:latin typeface="Cambria" pitchFamily="18" charset="0"/>
              </a:rPr>
              <a:t> </a:t>
            </a:r>
            <a:r>
              <a:rPr lang="de-DE" altLang="en-US" sz="1600" b="1" dirty="0" err="1" smtClean="0">
                <a:solidFill>
                  <a:schemeClr val="accent3">
                    <a:lumMod val="50000"/>
                  </a:schemeClr>
                </a:solidFill>
                <a:latin typeface="Cambria" pitchFamily="18" charset="0"/>
              </a:rPr>
              <a:t>impact</a:t>
            </a:r>
            <a:r>
              <a:rPr lang="de-DE" altLang="en-US" sz="1600" b="1" dirty="0" smtClean="0">
                <a:solidFill>
                  <a:schemeClr val="accent3">
                    <a:lumMod val="50000"/>
                  </a:schemeClr>
                </a:solidFill>
                <a:latin typeface="Cambria" pitchFamily="18" charset="0"/>
              </a:rPr>
              <a:t>:</a:t>
            </a:r>
          </a:p>
          <a:p>
            <a:pPr marL="361950" lvl="1" indent="-285750">
              <a:spcBef>
                <a:spcPts val="300"/>
              </a:spcBef>
              <a:buFont typeface="Arial" panose="020B0604020202020204" pitchFamily="34" charset="0"/>
              <a:buChar char="•"/>
            </a:pPr>
            <a:r>
              <a:rPr lang="en-GB" sz="1400" kern="0" dirty="0" smtClean="0">
                <a:solidFill>
                  <a:srgbClr val="002060"/>
                </a:solidFill>
                <a:latin typeface="Cambria" panose="02040503050406030204" pitchFamily="18" charset="0"/>
              </a:rPr>
              <a:t>Novel </a:t>
            </a:r>
            <a:r>
              <a:rPr lang="en-GB" sz="1400" kern="0" dirty="0">
                <a:solidFill>
                  <a:srgbClr val="002060"/>
                </a:solidFill>
                <a:latin typeface="Cambria" panose="02040503050406030204" pitchFamily="18" charset="0"/>
              </a:rPr>
              <a:t>and cost effective separation and fractionation technologies applicable to the process </a:t>
            </a:r>
            <a:r>
              <a:rPr lang="en-GB" sz="1400" kern="0" dirty="0" smtClean="0">
                <a:solidFill>
                  <a:srgbClr val="002060"/>
                </a:solidFill>
                <a:latin typeface="Cambria" panose="02040503050406030204" pitchFamily="18" charset="0"/>
              </a:rPr>
              <a:t>industry.</a:t>
            </a:r>
          </a:p>
          <a:p>
            <a:pPr marL="361950" lvl="1" indent="-285750">
              <a:spcBef>
                <a:spcPts val="300"/>
              </a:spcBef>
              <a:buFont typeface="Arial" panose="020B0604020202020204" pitchFamily="34" charset="0"/>
              <a:buChar char="•"/>
            </a:pPr>
            <a:r>
              <a:rPr lang="en-GB" sz="1400" kern="0" dirty="0" smtClean="0">
                <a:solidFill>
                  <a:srgbClr val="002060"/>
                </a:solidFill>
                <a:latin typeface="Cambria" panose="02040503050406030204" pitchFamily="18" charset="0"/>
              </a:rPr>
              <a:t>Increasing </a:t>
            </a:r>
            <a:r>
              <a:rPr lang="en-GB" sz="1400" kern="0" dirty="0">
                <a:solidFill>
                  <a:srgbClr val="002060"/>
                </a:solidFill>
                <a:latin typeface="Cambria" panose="02040503050406030204" pitchFamily="18" charset="0"/>
              </a:rPr>
              <a:t>the resource and energy efficiency for the process industries by at least 20% while leading to a significant decrease in greenhouse gas emission. </a:t>
            </a:r>
            <a:endParaRPr lang="en-GB" sz="1400" kern="0" dirty="0" smtClean="0">
              <a:solidFill>
                <a:srgbClr val="002060"/>
              </a:solidFill>
              <a:latin typeface="Cambria" panose="02040503050406030204" pitchFamily="18" charset="0"/>
            </a:endParaRPr>
          </a:p>
          <a:p>
            <a:pPr marL="361950" lvl="1" indent="-285750">
              <a:spcBef>
                <a:spcPts val="300"/>
              </a:spcBef>
              <a:buFont typeface="Arial" panose="020B0604020202020204" pitchFamily="34" charset="0"/>
              <a:buChar char="•"/>
            </a:pPr>
            <a:r>
              <a:rPr lang="en-GB" sz="1400" kern="0" dirty="0" smtClean="0">
                <a:solidFill>
                  <a:srgbClr val="002060"/>
                </a:solidFill>
                <a:latin typeface="Cambria" panose="02040503050406030204" pitchFamily="18" charset="0"/>
              </a:rPr>
              <a:t>Strengthening </a:t>
            </a:r>
            <a:r>
              <a:rPr lang="en-GB" sz="1400" kern="0" dirty="0">
                <a:solidFill>
                  <a:srgbClr val="002060"/>
                </a:solidFill>
                <a:latin typeface="Cambria" panose="02040503050406030204" pitchFamily="18" charset="0"/>
              </a:rPr>
              <a:t>the competitiveness of the European industry developing both engineering know-how as well as economically sustainable industrial processes leading to shorter time to process/market, and higher production capacity.</a:t>
            </a:r>
          </a:p>
        </p:txBody>
      </p:sp>
    </p:spTree>
    <p:extLst>
      <p:ext uri="{BB962C8B-B14F-4D97-AF65-F5344CB8AC3E}">
        <p14:creationId xmlns:p14="http://schemas.microsoft.com/office/powerpoint/2010/main" val="1826894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0" name="TextBox 10"/>
          <p:cNvSpPr txBox="1">
            <a:spLocks noChangeArrowheads="1"/>
          </p:cNvSpPr>
          <p:nvPr/>
        </p:nvSpPr>
        <p:spPr bwMode="auto">
          <a:xfrm>
            <a:off x="7588250" y="5121275"/>
            <a:ext cx="1325563" cy="830263"/>
          </a:xfrm>
          <a:prstGeom prst="rect">
            <a:avLst/>
          </a:prstGeom>
          <a:noFill/>
          <a:ln w="9525">
            <a:noFill/>
            <a:miter lim="800000"/>
            <a:headEnd/>
            <a:tailEnd/>
          </a:ln>
        </p:spPr>
        <p:txBody>
          <a:bodyPr>
            <a:spAutoFit/>
          </a:bodyPr>
          <a:lstStyle/>
          <a:p>
            <a:r>
              <a:rPr lang="en-GB" sz="1600" b="1">
                <a:solidFill>
                  <a:srgbClr val="FFFFFF"/>
                </a:solidFill>
                <a:latin typeface="Calibri" pitchFamily="34" charset="0"/>
              </a:rPr>
              <a:t>Components</a:t>
            </a:r>
          </a:p>
          <a:p>
            <a:r>
              <a:rPr lang="en-GB" sz="1600" b="1">
                <a:solidFill>
                  <a:srgbClr val="FFFFFF"/>
                </a:solidFill>
                <a:latin typeface="Calibri" pitchFamily="34" charset="0"/>
              </a:rPr>
              <a:t> &amp;  Products</a:t>
            </a:r>
          </a:p>
          <a:p>
            <a:endParaRPr lang="en-GB" sz="1600" b="1">
              <a:solidFill>
                <a:srgbClr val="FFFFFF"/>
              </a:solidFill>
              <a:latin typeface="Calibri" pitchFamily="34" charset="0"/>
            </a:endParaRPr>
          </a:p>
        </p:txBody>
      </p:sp>
      <p:sp>
        <p:nvSpPr>
          <p:cNvPr id="18441" name="TextBox 25"/>
          <p:cNvSpPr txBox="1">
            <a:spLocks noChangeArrowheads="1"/>
          </p:cNvSpPr>
          <p:nvPr/>
        </p:nvSpPr>
        <p:spPr bwMode="auto">
          <a:xfrm>
            <a:off x="3417888" y="3748088"/>
            <a:ext cx="2368550" cy="338137"/>
          </a:xfrm>
          <a:prstGeom prst="rect">
            <a:avLst/>
          </a:prstGeom>
          <a:noFill/>
          <a:ln w="9525">
            <a:noFill/>
            <a:miter lim="800000"/>
            <a:headEnd/>
            <a:tailEnd/>
          </a:ln>
        </p:spPr>
        <p:txBody>
          <a:bodyPr>
            <a:spAutoFit/>
          </a:bodyPr>
          <a:lstStyle/>
          <a:p>
            <a:r>
              <a:rPr lang="en-GB" sz="1600" b="1">
                <a:solidFill>
                  <a:srgbClr val="FFFFFF"/>
                </a:solidFill>
                <a:latin typeface="Calibri" pitchFamily="34" charset="0"/>
              </a:rPr>
              <a:t>Discrete Manufacturing:</a:t>
            </a:r>
          </a:p>
        </p:txBody>
      </p:sp>
      <p:sp>
        <p:nvSpPr>
          <p:cNvPr id="18" name="Title 1"/>
          <p:cNvSpPr txBox="1">
            <a:spLocks/>
          </p:cNvSpPr>
          <p:nvPr/>
        </p:nvSpPr>
        <p:spPr>
          <a:xfrm>
            <a:off x="1691680" y="100800"/>
            <a:ext cx="6240463" cy="647700"/>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endParaRPr lang="en-GB" sz="2700" dirty="0" smtClean="0">
              <a:solidFill>
                <a:srgbClr val="3B3B3B"/>
              </a:solidFill>
            </a:endParaRPr>
          </a:p>
        </p:txBody>
      </p:sp>
      <p:sp>
        <p:nvSpPr>
          <p:cNvPr id="2" name="Rectangle 1"/>
          <p:cNvSpPr/>
          <p:nvPr/>
        </p:nvSpPr>
        <p:spPr>
          <a:xfrm>
            <a:off x="613972" y="397113"/>
            <a:ext cx="8299841" cy="1218795"/>
          </a:xfrm>
          <a:prstGeom prst="rect">
            <a:avLst/>
          </a:prstGeom>
        </p:spPr>
        <p:txBody>
          <a:bodyPr wrap="square">
            <a:spAutoFit/>
          </a:bodyPr>
          <a:lstStyle/>
          <a:p>
            <a:pPr marL="342900" indent="-342900" algn="ctr" eaLnBrk="0" hangingPunct="0">
              <a:spcBef>
                <a:spcPct val="20000"/>
              </a:spcBef>
              <a:buClr>
                <a:srgbClr val="FFFFFF"/>
              </a:buClr>
              <a:buFontTx/>
              <a:buChar char="•"/>
              <a:defRPr/>
            </a:pPr>
            <a:r>
              <a:rPr lang="en-US" b="1" dirty="0" smtClean="0">
                <a:solidFill>
                  <a:schemeClr val="accent2">
                    <a:lumMod val="50000"/>
                  </a:schemeClr>
                </a:solidFill>
                <a:latin typeface="Cambria" panose="02040503050406030204" pitchFamily="18" charset="0"/>
              </a:rPr>
              <a:t>SPIRE-4: </a:t>
            </a:r>
            <a:r>
              <a:rPr lang="en-US" b="1" dirty="0">
                <a:solidFill>
                  <a:schemeClr val="accent2">
                    <a:lumMod val="50000"/>
                  </a:schemeClr>
                </a:solidFill>
                <a:latin typeface="Cambria" panose="02040503050406030204" pitchFamily="18" charset="0"/>
              </a:rPr>
              <a:t>Methodologies, tools and indicators for cross-sectorial sustainability assessment of energy and resource efficient solutions in the process industry</a:t>
            </a:r>
          </a:p>
          <a:p>
            <a:pPr marL="342900" indent="-342900" algn="ctr" eaLnBrk="0" hangingPunct="0">
              <a:spcBef>
                <a:spcPct val="20000"/>
              </a:spcBef>
              <a:buClr>
                <a:srgbClr val="FFFFFF"/>
              </a:buClr>
              <a:buFontTx/>
              <a:buChar char="•"/>
              <a:defRPr/>
            </a:pPr>
            <a:r>
              <a:rPr lang="en-US" sz="1600" b="1" dirty="0" smtClean="0">
                <a:solidFill>
                  <a:schemeClr val="accent2">
                    <a:lumMod val="50000"/>
                  </a:schemeClr>
                </a:solidFill>
                <a:latin typeface="Cambria" panose="02040503050406030204" pitchFamily="18" charset="0"/>
              </a:rPr>
              <a:t>CSA 100%</a:t>
            </a:r>
            <a:endParaRPr lang="en-US" sz="1600" b="1" dirty="0">
              <a:solidFill>
                <a:schemeClr val="accent2">
                  <a:lumMod val="50000"/>
                </a:schemeClr>
              </a:solidFill>
              <a:latin typeface="Cambria" panose="02040503050406030204" pitchFamily="18" charset="0"/>
            </a:endParaRPr>
          </a:p>
        </p:txBody>
      </p:sp>
      <p:sp>
        <p:nvSpPr>
          <p:cNvPr id="3" name="Rectangle 2"/>
          <p:cNvSpPr/>
          <p:nvPr/>
        </p:nvSpPr>
        <p:spPr>
          <a:xfrm>
            <a:off x="539551" y="1589891"/>
            <a:ext cx="8064897" cy="830997"/>
          </a:xfrm>
          <a:prstGeom prst="rect">
            <a:avLst/>
          </a:prstGeom>
        </p:spPr>
        <p:txBody>
          <a:bodyPr wrap="square">
            <a:spAutoFit/>
          </a:bodyPr>
          <a:lstStyle/>
          <a:p>
            <a:pPr marL="76200" lvl="1" indent="0" algn="just">
              <a:buFontTx/>
              <a:buNone/>
            </a:pPr>
            <a:r>
              <a:rPr lang="en-GB" altLang="en-US" sz="1600" b="1" dirty="0">
                <a:solidFill>
                  <a:schemeClr val="accent3">
                    <a:lumMod val="50000"/>
                  </a:schemeClr>
                </a:solidFill>
                <a:latin typeface="Cambria" panose="02040503050406030204" pitchFamily="18" charset="0"/>
              </a:rPr>
              <a:t>Specific </a:t>
            </a:r>
            <a:r>
              <a:rPr lang="en-GB" altLang="en-US" sz="1600" b="1" dirty="0" smtClean="0">
                <a:solidFill>
                  <a:schemeClr val="accent3">
                    <a:lumMod val="50000"/>
                  </a:schemeClr>
                </a:solidFill>
                <a:latin typeface="Cambria" pitchFamily="18" charset="0"/>
              </a:rPr>
              <a:t>Objective: </a:t>
            </a:r>
            <a:r>
              <a:rPr lang="en-GB" altLang="en-US" sz="1600" dirty="0">
                <a:solidFill>
                  <a:srgbClr val="002060"/>
                </a:solidFill>
                <a:latin typeface="Cambria" panose="02040503050406030204" pitchFamily="18" charset="0"/>
              </a:rPr>
              <a:t>Increase the European knowledge base related to applied sustainability assessment tools, methodologies, indicators and to overcome the bottlenecks for cross-sectorial take-up and further development in the process industry. </a:t>
            </a:r>
          </a:p>
        </p:txBody>
      </p:sp>
      <p:sp>
        <p:nvSpPr>
          <p:cNvPr id="4" name="Rectangle 3"/>
          <p:cNvSpPr/>
          <p:nvPr/>
        </p:nvSpPr>
        <p:spPr>
          <a:xfrm>
            <a:off x="539552" y="2442374"/>
            <a:ext cx="2270996" cy="338554"/>
          </a:xfrm>
          <a:prstGeom prst="rect">
            <a:avLst/>
          </a:prstGeom>
        </p:spPr>
        <p:txBody>
          <a:bodyPr wrap="square">
            <a:spAutoFit/>
          </a:bodyPr>
          <a:lstStyle/>
          <a:p>
            <a:pPr marL="76200" lvl="1"/>
            <a:r>
              <a:rPr lang="en-GB" altLang="en-US" sz="1600" b="1" dirty="0" smtClean="0">
                <a:solidFill>
                  <a:schemeClr val="accent3">
                    <a:lumMod val="50000"/>
                  </a:schemeClr>
                </a:solidFill>
                <a:latin typeface="Cambria" pitchFamily="18" charset="0"/>
              </a:rPr>
              <a:t>Scope:</a:t>
            </a:r>
            <a:endParaRPr lang="en-GB" altLang="en-US" sz="1600" b="1" dirty="0">
              <a:solidFill>
                <a:schemeClr val="accent3">
                  <a:lumMod val="50000"/>
                </a:schemeClr>
              </a:solidFill>
              <a:latin typeface="Cambria" pitchFamily="18" charset="0"/>
            </a:endParaRPr>
          </a:p>
        </p:txBody>
      </p:sp>
      <p:sp>
        <p:nvSpPr>
          <p:cNvPr id="5" name="Rectangle 4"/>
          <p:cNvSpPr/>
          <p:nvPr/>
        </p:nvSpPr>
        <p:spPr>
          <a:xfrm>
            <a:off x="613972" y="2729122"/>
            <a:ext cx="8530028" cy="3323987"/>
          </a:xfrm>
          <a:prstGeom prst="rect">
            <a:avLst/>
          </a:prstGeom>
        </p:spPr>
        <p:txBody>
          <a:bodyPr wrap="square">
            <a:spAutoFit/>
          </a:bodyPr>
          <a:lstStyle/>
          <a:p>
            <a:pPr marL="0" lvl="1">
              <a:spcBef>
                <a:spcPct val="20000"/>
              </a:spcBef>
              <a:buClr>
                <a:srgbClr val="002060"/>
              </a:buClr>
              <a:defRPr/>
            </a:pPr>
            <a:r>
              <a:rPr lang="en-GB" sz="1400" b="1" dirty="0" smtClean="0">
                <a:solidFill>
                  <a:srgbClr val="002060"/>
                </a:solidFill>
                <a:latin typeface="Cambria" pitchFamily="18" charset="0"/>
              </a:rPr>
              <a:t>The </a:t>
            </a:r>
            <a:r>
              <a:rPr lang="en-GB" sz="1400" b="1" dirty="0">
                <a:solidFill>
                  <a:srgbClr val="002060"/>
                </a:solidFill>
                <a:latin typeface="Cambria" pitchFamily="18" charset="0"/>
              </a:rPr>
              <a:t>study should include:</a:t>
            </a:r>
          </a:p>
          <a:p>
            <a:pPr marL="285750" lvl="1" indent="-285750">
              <a:spcBef>
                <a:spcPct val="20000"/>
              </a:spcBef>
              <a:buClr>
                <a:srgbClr val="002060"/>
              </a:buClr>
              <a:buFont typeface="Arial" panose="020B0604020202020204" pitchFamily="34" charset="0"/>
              <a:buChar char="•"/>
              <a:defRPr/>
            </a:pPr>
            <a:r>
              <a:rPr lang="en-GB" sz="1400" dirty="0">
                <a:solidFill>
                  <a:srgbClr val="002060"/>
                </a:solidFill>
                <a:latin typeface="Cambria" pitchFamily="18" charset="0"/>
              </a:rPr>
              <a:t>A comparative overview  of </a:t>
            </a:r>
            <a:r>
              <a:rPr lang="en-GB" sz="1400" dirty="0" smtClean="0">
                <a:solidFill>
                  <a:srgbClr val="002060"/>
                </a:solidFill>
                <a:latin typeface="Cambria" pitchFamily="18" charset="0"/>
              </a:rPr>
              <a:t>current </a:t>
            </a:r>
            <a:r>
              <a:rPr lang="en-GB" sz="1400" dirty="0">
                <a:solidFill>
                  <a:srgbClr val="002060"/>
                </a:solidFill>
                <a:latin typeface="Cambria" pitchFamily="18" charset="0"/>
              </a:rPr>
              <a:t>methodologies, tools, indicators </a:t>
            </a:r>
            <a:r>
              <a:rPr lang="en-GB" sz="1400" dirty="0" smtClean="0">
                <a:solidFill>
                  <a:srgbClr val="002060"/>
                </a:solidFill>
                <a:latin typeface="Cambria" pitchFamily="18" charset="0"/>
              </a:rPr>
              <a:t>and </a:t>
            </a:r>
            <a:r>
              <a:rPr lang="en-GB" sz="1400" dirty="0">
                <a:solidFill>
                  <a:srgbClr val="002060"/>
                </a:solidFill>
                <a:latin typeface="Cambria" pitchFamily="18" charset="0"/>
              </a:rPr>
              <a:t>practices in different sectors</a:t>
            </a:r>
          </a:p>
          <a:p>
            <a:pPr marL="285750" lvl="1" indent="-285750">
              <a:spcBef>
                <a:spcPct val="20000"/>
              </a:spcBef>
              <a:buClr>
                <a:srgbClr val="002060"/>
              </a:buClr>
              <a:buFont typeface="Arial" panose="020B0604020202020204" pitchFamily="34" charset="0"/>
              <a:buChar char="•"/>
              <a:defRPr/>
            </a:pPr>
            <a:r>
              <a:rPr lang="en-GB" sz="1400" dirty="0">
                <a:solidFill>
                  <a:srgbClr val="002060"/>
                </a:solidFill>
                <a:latin typeface="Cambria" pitchFamily="18" charset="0"/>
              </a:rPr>
              <a:t>A selection of the most appropriate solutions, based on their demonstrated </a:t>
            </a:r>
            <a:r>
              <a:rPr lang="en-GB" sz="1400" dirty="0" smtClean="0">
                <a:solidFill>
                  <a:srgbClr val="002060"/>
                </a:solidFill>
                <a:latin typeface="Cambria" pitchFamily="18" charset="0"/>
              </a:rPr>
              <a:t>robustness</a:t>
            </a:r>
          </a:p>
          <a:p>
            <a:pPr marL="285750" lvl="1" indent="-285750">
              <a:spcBef>
                <a:spcPct val="20000"/>
              </a:spcBef>
              <a:buClr>
                <a:srgbClr val="002060"/>
              </a:buClr>
              <a:buFont typeface="Arial" panose="020B0604020202020204" pitchFamily="34" charset="0"/>
              <a:buChar char="•"/>
              <a:defRPr/>
            </a:pPr>
            <a:r>
              <a:rPr lang="en-GB" sz="1400" dirty="0" smtClean="0">
                <a:solidFill>
                  <a:srgbClr val="002060"/>
                </a:solidFill>
                <a:latin typeface="Cambria" pitchFamily="18" charset="0"/>
              </a:rPr>
              <a:t>An </a:t>
            </a:r>
            <a:r>
              <a:rPr lang="en-GB" sz="1400" dirty="0">
                <a:solidFill>
                  <a:srgbClr val="002060"/>
                </a:solidFill>
                <a:latin typeface="Cambria" panose="02040503050406030204" pitchFamily="18" charset="0"/>
              </a:rPr>
              <a:t>overview of the related opportunities as well as the bottlenecks towards further development and cross-sectorial replication/transfer </a:t>
            </a:r>
            <a:endParaRPr lang="en-GB" sz="1400" dirty="0" smtClean="0">
              <a:solidFill>
                <a:srgbClr val="002060"/>
              </a:solidFill>
              <a:latin typeface="Cambria" panose="02040503050406030204" pitchFamily="18" charset="0"/>
            </a:endParaRPr>
          </a:p>
          <a:p>
            <a:pPr marL="285750" lvl="1" indent="-285750">
              <a:spcBef>
                <a:spcPct val="20000"/>
              </a:spcBef>
              <a:buClr>
                <a:srgbClr val="002060"/>
              </a:buClr>
              <a:buFont typeface="Arial" panose="020B0604020202020204" pitchFamily="34" charset="0"/>
              <a:buChar char="•"/>
              <a:defRPr/>
            </a:pPr>
            <a:r>
              <a:rPr lang="en-GB" sz="1400" dirty="0" smtClean="0">
                <a:solidFill>
                  <a:srgbClr val="002060"/>
                </a:solidFill>
                <a:latin typeface="Cambria" panose="02040503050406030204" pitchFamily="18" charset="0"/>
              </a:rPr>
              <a:t>Definitions </a:t>
            </a:r>
            <a:r>
              <a:rPr lang="en-GB" sz="1400" dirty="0">
                <a:solidFill>
                  <a:srgbClr val="002060"/>
                </a:solidFill>
                <a:latin typeface="Cambria" panose="02040503050406030204" pitchFamily="18" charset="0"/>
              </a:rPr>
              <a:t>of the required steps to accelerate further uptake of resource efficiency indicators over the value chains </a:t>
            </a:r>
            <a:endParaRPr lang="en-GB" sz="1400" dirty="0" smtClean="0">
              <a:solidFill>
                <a:srgbClr val="002060"/>
              </a:solidFill>
              <a:latin typeface="Cambria" panose="02040503050406030204" pitchFamily="18" charset="0"/>
            </a:endParaRPr>
          </a:p>
          <a:p>
            <a:pPr marL="285750" lvl="1" indent="-285750">
              <a:spcBef>
                <a:spcPct val="20000"/>
              </a:spcBef>
              <a:buClr>
                <a:srgbClr val="002060"/>
              </a:buClr>
              <a:buFont typeface="Arial" panose="020B0604020202020204" pitchFamily="34" charset="0"/>
              <a:buChar char="•"/>
              <a:defRPr/>
            </a:pPr>
            <a:r>
              <a:rPr lang="en-GB" sz="1400" dirty="0" smtClean="0">
                <a:solidFill>
                  <a:srgbClr val="002060"/>
                </a:solidFill>
                <a:latin typeface="Cambria" panose="02040503050406030204" pitchFamily="18" charset="0"/>
              </a:rPr>
              <a:t>Recommendations </a:t>
            </a:r>
            <a:r>
              <a:rPr lang="en-GB" sz="1400" dirty="0">
                <a:solidFill>
                  <a:srgbClr val="002060"/>
                </a:solidFill>
                <a:latin typeface="Cambria" panose="02040503050406030204" pitchFamily="18" charset="0"/>
              </a:rPr>
              <a:t>on the most suitable tools for management and decision </a:t>
            </a:r>
            <a:r>
              <a:rPr lang="en-GB" sz="1400" dirty="0" smtClean="0">
                <a:solidFill>
                  <a:srgbClr val="002060"/>
                </a:solidFill>
                <a:latin typeface="Cambria" panose="02040503050406030204" pitchFamily="18" charset="0"/>
              </a:rPr>
              <a:t>making</a:t>
            </a:r>
          </a:p>
          <a:p>
            <a:pPr marL="285750" lvl="1" indent="-285750">
              <a:spcBef>
                <a:spcPct val="20000"/>
              </a:spcBef>
              <a:buClr>
                <a:srgbClr val="002060"/>
              </a:buClr>
              <a:buFont typeface="Arial" panose="020B0604020202020204" pitchFamily="34" charset="0"/>
              <a:buChar char="•"/>
              <a:defRPr/>
            </a:pPr>
            <a:r>
              <a:rPr lang="en-GB" sz="1400" dirty="0" smtClean="0">
                <a:solidFill>
                  <a:srgbClr val="002060"/>
                </a:solidFill>
                <a:latin typeface="Cambria" panose="02040503050406030204" pitchFamily="18" charset="0"/>
              </a:rPr>
              <a:t>Recommendations </a:t>
            </a:r>
            <a:r>
              <a:rPr lang="en-GB" sz="1400" dirty="0">
                <a:solidFill>
                  <a:srgbClr val="002060"/>
                </a:solidFill>
                <a:latin typeface="Cambria" panose="02040503050406030204" pitchFamily="18" charset="0"/>
              </a:rPr>
              <a:t>for further research and development projects in the field of </a:t>
            </a:r>
            <a:r>
              <a:rPr lang="en-GB" sz="1400" dirty="0" smtClean="0">
                <a:solidFill>
                  <a:srgbClr val="002060"/>
                </a:solidFill>
                <a:latin typeface="Cambria" panose="02040503050406030204" pitchFamily="18" charset="0"/>
              </a:rPr>
              <a:t>sustainability assessment</a:t>
            </a:r>
          </a:p>
          <a:p>
            <a:pPr marL="285750" lvl="1" indent="-285750">
              <a:spcBef>
                <a:spcPct val="20000"/>
              </a:spcBef>
              <a:buClr>
                <a:srgbClr val="002060"/>
              </a:buClr>
              <a:buFont typeface="Arial" panose="020B0604020202020204" pitchFamily="34" charset="0"/>
              <a:buChar char="•"/>
              <a:defRPr/>
            </a:pPr>
            <a:r>
              <a:rPr lang="en-GB" sz="1400" dirty="0" smtClean="0">
                <a:solidFill>
                  <a:srgbClr val="002060"/>
                </a:solidFill>
                <a:latin typeface="Cambria" panose="02040503050406030204" pitchFamily="18" charset="0"/>
              </a:rPr>
              <a:t>Collaboration </a:t>
            </a:r>
            <a:r>
              <a:rPr lang="en-GB" sz="1400" dirty="0">
                <a:solidFill>
                  <a:srgbClr val="002060"/>
                </a:solidFill>
                <a:latin typeface="Cambria" panose="02040503050406030204" pitchFamily="18" charset="0"/>
              </a:rPr>
              <a:t>with standardisation</a:t>
            </a:r>
          </a:p>
          <a:p>
            <a:pPr lvl="1">
              <a:spcBef>
                <a:spcPct val="20000"/>
              </a:spcBef>
              <a:buClr>
                <a:srgbClr val="009FBA"/>
              </a:buClr>
              <a:defRPr/>
            </a:pPr>
            <a:endParaRPr lang="en-GB" sz="1400" dirty="0" smtClean="0">
              <a:solidFill>
                <a:srgbClr val="0F5494"/>
              </a:solidFill>
              <a:latin typeface="Cambria" pitchFamily="18" charset="0"/>
            </a:endParaRPr>
          </a:p>
          <a:p>
            <a:pPr marL="76200" lvl="1">
              <a:spcBef>
                <a:spcPct val="20000"/>
              </a:spcBef>
              <a:buClr>
                <a:srgbClr val="009FBA"/>
              </a:buClr>
              <a:defRPr/>
            </a:pPr>
            <a:endParaRPr lang="en-GB" sz="1400" dirty="0" smtClean="0">
              <a:solidFill>
                <a:srgbClr val="0F5494"/>
              </a:solidFill>
              <a:latin typeface="Cambria" pitchFamily="18" charset="0"/>
            </a:endParaRPr>
          </a:p>
          <a:p>
            <a:pPr marL="355600" lvl="1" indent="-279400">
              <a:spcBef>
                <a:spcPct val="20000"/>
              </a:spcBef>
              <a:buClr>
                <a:srgbClr val="009FBA"/>
              </a:buClr>
              <a:buFontTx/>
              <a:buChar char="•"/>
              <a:defRPr/>
            </a:pPr>
            <a:endParaRPr lang="en-GB" sz="1400" dirty="0">
              <a:solidFill>
                <a:srgbClr val="0F5494"/>
              </a:solidFill>
              <a:latin typeface="Cambria" pitchFamily="18" charset="0"/>
            </a:endParaRPr>
          </a:p>
        </p:txBody>
      </p:sp>
      <p:sp>
        <p:nvSpPr>
          <p:cNvPr id="6" name="Rectangle 5"/>
          <p:cNvSpPr/>
          <p:nvPr/>
        </p:nvSpPr>
        <p:spPr>
          <a:xfrm>
            <a:off x="467543" y="5181580"/>
            <a:ext cx="8446269" cy="1200329"/>
          </a:xfrm>
          <a:prstGeom prst="rect">
            <a:avLst/>
          </a:prstGeom>
        </p:spPr>
        <p:txBody>
          <a:bodyPr wrap="square">
            <a:spAutoFit/>
          </a:bodyPr>
          <a:lstStyle/>
          <a:p>
            <a:pPr marL="419100" lvl="1" indent="-342900"/>
            <a:r>
              <a:rPr lang="de-DE" altLang="en-US" sz="1600" b="1" dirty="0" err="1">
                <a:solidFill>
                  <a:schemeClr val="accent3">
                    <a:lumMod val="50000"/>
                  </a:schemeClr>
                </a:solidFill>
                <a:latin typeface="Cambria" pitchFamily="18" charset="0"/>
              </a:rPr>
              <a:t>Expected</a:t>
            </a:r>
            <a:r>
              <a:rPr lang="de-DE" altLang="en-US" sz="1600" b="1" dirty="0">
                <a:solidFill>
                  <a:schemeClr val="accent3">
                    <a:lumMod val="50000"/>
                  </a:schemeClr>
                </a:solidFill>
                <a:latin typeface="Cambria" pitchFamily="18" charset="0"/>
              </a:rPr>
              <a:t> </a:t>
            </a:r>
            <a:r>
              <a:rPr lang="de-DE" altLang="en-US" sz="1600" b="1" dirty="0" err="1" smtClean="0">
                <a:solidFill>
                  <a:schemeClr val="accent3">
                    <a:lumMod val="50000"/>
                  </a:schemeClr>
                </a:solidFill>
                <a:latin typeface="Cambria" pitchFamily="18" charset="0"/>
              </a:rPr>
              <a:t>impact</a:t>
            </a:r>
            <a:r>
              <a:rPr lang="de-DE" altLang="en-US" sz="1600" b="1" dirty="0" smtClean="0">
                <a:solidFill>
                  <a:schemeClr val="accent3">
                    <a:lumMod val="50000"/>
                  </a:schemeClr>
                </a:solidFill>
                <a:latin typeface="Cambria" pitchFamily="18" charset="0"/>
              </a:rPr>
              <a:t> :</a:t>
            </a:r>
          </a:p>
          <a:p>
            <a:pPr marL="419100" lvl="1" indent="-342900">
              <a:buClr>
                <a:srgbClr val="002060"/>
              </a:buClr>
              <a:buFont typeface="Arial" panose="020B0604020202020204" pitchFamily="34" charset="0"/>
              <a:buChar char="•"/>
            </a:pPr>
            <a:r>
              <a:rPr lang="en-GB" altLang="en-US" sz="1400" dirty="0" smtClean="0">
                <a:solidFill>
                  <a:srgbClr val="002060"/>
                </a:solidFill>
                <a:latin typeface="Cambria" panose="02040503050406030204" pitchFamily="18" charset="0"/>
              </a:rPr>
              <a:t>Identification </a:t>
            </a:r>
            <a:r>
              <a:rPr lang="en-GB" altLang="en-US" sz="1400" dirty="0">
                <a:solidFill>
                  <a:srgbClr val="002060"/>
                </a:solidFill>
                <a:latin typeface="Cambria" panose="02040503050406030204" pitchFamily="18" charset="0"/>
              </a:rPr>
              <a:t>of best practices for cross-sectorial environmental, social and economic sustainability indicators</a:t>
            </a:r>
          </a:p>
          <a:p>
            <a:pPr marL="419100" lvl="1" indent="-342900">
              <a:buClr>
                <a:srgbClr val="002060"/>
              </a:buClr>
              <a:buFont typeface="Arial" panose="020B0604020202020204" pitchFamily="34" charset="0"/>
              <a:buChar char="•"/>
            </a:pPr>
            <a:r>
              <a:rPr lang="en-GB" altLang="en-US" sz="1400" dirty="0">
                <a:solidFill>
                  <a:srgbClr val="002060"/>
                </a:solidFill>
                <a:latin typeface="Cambria" panose="02040503050406030204" pitchFamily="18" charset="0"/>
              </a:rPr>
              <a:t>Identification of research needs within the process industry</a:t>
            </a:r>
          </a:p>
          <a:p>
            <a:pPr marL="419100" lvl="1" indent="-342900">
              <a:buClr>
                <a:srgbClr val="002060"/>
              </a:buClr>
              <a:buFont typeface="Arial" panose="020B0604020202020204" pitchFamily="34" charset="0"/>
              <a:buChar char="•"/>
            </a:pPr>
            <a:r>
              <a:rPr lang="en-GB" altLang="en-US" sz="1400" dirty="0">
                <a:solidFill>
                  <a:srgbClr val="002060"/>
                </a:solidFill>
                <a:latin typeface="Cambria" panose="02040503050406030204" pitchFamily="18" charset="0"/>
              </a:rPr>
              <a:t>Identification of cross-sectorial tools for management and decision making within the process industry</a:t>
            </a:r>
          </a:p>
        </p:txBody>
      </p:sp>
    </p:spTree>
    <p:extLst>
      <p:ext uri="{BB962C8B-B14F-4D97-AF65-F5344CB8AC3E}">
        <p14:creationId xmlns:p14="http://schemas.microsoft.com/office/powerpoint/2010/main" val="393967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691680" y="100800"/>
            <a:ext cx="6336704" cy="951936"/>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r>
              <a:rPr lang="en-US" sz="2700" dirty="0" smtClean="0">
                <a:solidFill>
                  <a:srgbClr val="3B3B3B"/>
                </a:solidFill>
              </a:rPr>
              <a:t>SPIRE Energy &amp; Environment calls</a:t>
            </a:r>
          </a:p>
        </p:txBody>
      </p:sp>
      <p:sp>
        <p:nvSpPr>
          <p:cNvPr id="14" name="Content Placeholder 2"/>
          <p:cNvSpPr txBox="1">
            <a:spLocks/>
          </p:cNvSpPr>
          <p:nvPr/>
        </p:nvSpPr>
        <p:spPr>
          <a:xfrm>
            <a:off x="683568" y="932059"/>
            <a:ext cx="8280920" cy="4967514"/>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Clr>
                <a:schemeClr val="tx1">
                  <a:lumMod val="65000"/>
                  <a:lumOff val="35000"/>
                </a:schemeClr>
              </a:buClr>
              <a:buFont typeface="Wingdings" pitchFamily="2" charset="2"/>
              <a:buChar char="§"/>
              <a:defRPr sz="3200" kern="1200" baseline="0">
                <a:solidFill>
                  <a:schemeClr val="tx1">
                    <a:lumMod val="65000"/>
                    <a:lumOff val="3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1">
                  <a:lumMod val="65000"/>
                  <a:lumOff val="35000"/>
                </a:schemeClr>
              </a:buClr>
              <a:buFont typeface="Wingdings" pitchFamily="2" charset="2"/>
              <a:buChar char="§"/>
              <a:defRPr sz="2800" kern="1200" baseline="0">
                <a:solidFill>
                  <a:schemeClr val="tx1">
                    <a:lumMod val="65000"/>
                    <a:lumOff val="3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1">
                  <a:lumMod val="65000"/>
                  <a:lumOff val="35000"/>
                </a:schemeClr>
              </a:buClr>
              <a:buFont typeface="Wingdings" pitchFamily="2" charset="2"/>
              <a:buChar char="§"/>
              <a:defRPr sz="2400" kern="1200" baseline="0">
                <a:solidFill>
                  <a:schemeClr val="tx1">
                    <a:lumMod val="65000"/>
                    <a:lumOff val="3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1">
                  <a:lumMod val="65000"/>
                  <a:lumOff val="35000"/>
                </a:schemeClr>
              </a:buClr>
              <a:buFont typeface="Wingdings" pitchFamily="2" charset="2"/>
              <a:buChar char="§"/>
              <a:defRPr sz="2000" kern="1200" baseline="0">
                <a:solidFill>
                  <a:schemeClr val="tx1">
                    <a:lumMod val="65000"/>
                    <a:lumOff val="3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1">
                  <a:lumMod val="65000"/>
                  <a:lumOff val="35000"/>
                </a:schemeClr>
              </a:buClr>
              <a:buFont typeface="Wingdings" pitchFamily="2" charset="2"/>
              <a:buChar char="§"/>
              <a:defRPr sz="2000" kern="1200" baseline="0">
                <a:solidFill>
                  <a:schemeClr val="tx1">
                    <a:lumMod val="65000"/>
                    <a:lumOff val="3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prstClr val="black">
                  <a:lumMod val="65000"/>
                  <a:lumOff val="35000"/>
                </a:prstClr>
              </a:buClr>
              <a:buNone/>
            </a:pPr>
            <a:r>
              <a:rPr lang="en-US" sz="2400" dirty="0"/>
              <a:t>EE18: New technologies for utilization of heat recovery in large industrial systems, considering the whole energy cycle from heat production to transformation, delivery and end </a:t>
            </a:r>
            <a:r>
              <a:rPr lang="en-US" sz="2400" dirty="0" smtClean="0"/>
              <a:t>use (TRL4-7, RIA 100%)</a:t>
            </a:r>
            <a:endParaRPr lang="en-US" sz="2400" dirty="0"/>
          </a:p>
          <a:p>
            <a:pPr marL="0" indent="0">
              <a:buClr>
                <a:prstClr val="black">
                  <a:lumMod val="65000"/>
                  <a:lumOff val="35000"/>
                </a:prstClr>
              </a:buClr>
              <a:buNone/>
            </a:pPr>
            <a:endParaRPr lang="en-US" sz="2400" dirty="0" smtClean="0"/>
          </a:p>
          <a:p>
            <a:pPr marL="0" indent="0">
              <a:buClr>
                <a:prstClr val="black">
                  <a:lumMod val="65000"/>
                  <a:lumOff val="35000"/>
                </a:prstClr>
              </a:buClr>
              <a:buNone/>
            </a:pPr>
            <a:endParaRPr lang="en-US" sz="2400" dirty="0"/>
          </a:p>
          <a:p>
            <a:pPr marL="0" indent="0">
              <a:buClr>
                <a:prstClr val="black">
                  <a:lumMod val="65000"/>
                  <a:lumOff val="35000"/>
                </a:prstClr>
              </a:buClr>
              <a:buNone/>
            </a:pPr>
            <a:r>
              <a:rPr lang="en-US" sz="2400" dirty="0" smtClean="0"/>
              <a:t>LCE </a:t>
            </a:r>
            <a:r>
              <a:rPr lang="en-US" sz="2400" dirty="0"/>
              <a:t>2 – </a:t>
            </a:r>
            <a:r>
              <a:rPr lang="en-US" sz="2400" dirty="0" smtClean="0"/>
              <a:t>2014: Solar </a:t>
            </a:r>
            <a:r>
              <a:rPr lang="en-US" sz="2400" dirty="0"/>
              <a:t>cooling </a:t>
            </a:r>
            <a:r>
              <a:rPr lang="en-US" sz="2400" dirty="0" smtClean="0"/>
              <a:t>systems (TRL3-4 to 5-7, RIA 100%)</a:t>
            </a:r>
            <a:endParaRPr lang="en-US" sz="2400" dirty="0"/>
          </a:p>
          <a:p>
            <a:pPr marL="0" indent="0">
              <a:buClr>
                <a:prstClr val="black">
                  <a:lumMod val="65000"/>
                  <a:lumOff val="35000"/>
                </a:prstClr>
              </a:buClr>
              <a:buNone/>
            </a:pPr>
            <a:endParaRPr lang="fr-BE" sz="2400" dirty="0" smtClean="0"/>
          </a:p>
          <a:p>
            <a:pPr marL="0" indent="0">
              <a:buClr>
                <a:prstClr val="black">
                  <a:lumMod val="65000"/>
                  <a:lumOff val="35000"/>
                </a:prstClr>
              </a:buClr>
              <a:buNone/>
            </a:pPr>
            <a:endParaRPr lang="en-GB" sz="2400" dirty="0" smtClean="0"/>
          </a:p>
          <a:p>
            <a:pPr marL="0" indent="0">
              <a:buClr>
                <a:prstClr val="black">
                  <a:lumMod val="65000"/>
                  <a:lumOff val="35000"/>
                </a:prstClr>
              </a:buClr>
              <a:buNone/>
            </a:pPr>
            <a:r>
              <a:rPr lang="en-GB" sz="2400" dirty="0" smtClean="0"/>
              <a:t>WASTE-1-2014</a:t>
            </a:r>
            <a:r>
              <a:rPr lang="en-GB" sz="2400" dirty="0"/>
              <a:t>: Moving towards a circular economy through industrial </a:t>
            </a:r>
            <a:r>
              <a:rPr lang="en-GB" sz="2400" dirty="0" smtClean="0"/>
              <a:t>symbiosis (IA 70%)</a:t>
            </a:r>
            <a:endParaRPr lang="en-GB" sz="2400" dirty="0">
              <a:solidFill>
                <a:prstClr val="black">
                  <a:lumMod val="65000"/>
                  <a:lumOff val="35000"/>
                </a:prstClr>
              </a:solidFill>
            </a:endParaRPr>
          </a:p>
        </p:txBody>
      </p:sp>
    </p:spTree>
    <p:extLst>
      <p:ext uri="{BB962C8B-B14F-4D97-AF65-F5344CB8AC3E}">
        <p14:creationId xmlns:p14="http://schemas.microsoft.com/office/powerpoint/2010/main" val="364374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27584" y="188640"/>
            <a:ext cx="7571184" cy="79208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r>
              <a:rPr lang="en-GB" dirty="0" smtClean="0">
                <a:solidFill>
                  <a:prstClr val="black">
                    <a:lumMod val="65000"/>
                    <a:lumOff val="35000"/>
                  </a:prstClr>
                </a:solidFill>
                <a:effectLst>
                  <a:outerShdw blurRad="38100" dist="38100" dir="2700000" algn="tl">
                    <a:srgbClr val="000000">
                      <a:alpha val="43137"/>
                    </a:srgbClr>
                  </a:outerShdw>
                </a:effectLst>
                <a:latin typeface="+mj-lt"/>
                <a:cs typeface="Calibri" panose="020F0502020204030204" pitchFamily="34" charset="0"/>
              </a:rPr>
              <a:t>SPIRE PPP</a:t>
            </a:r>
          </a:p>
        </p:txBody>
      </p:sp>
      <p:sp>
        <p:nvSpPr>
          <p:cNvPr id="3" name="Title 1"/>
          <p:cNvSpPr txBox="1">
            <a:spLocks/>
          </p:cNvSpPr>
          <p:nvPr/>
        </p:nvSpPr>
        <p:spPr>
          <a:xfrm>
            <a:off x="539552" y="1340768"/>
            <a:ext cx="8352928" cy="136815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marL="285750" indent="-285750">
              <a:buFont typeface="Arial" panose="020B0604020202020204" pitchFamily="34" charset="0"/>
              <a:buChar char="•"/>
            </a:pPr>
            <a:r>
              <a:rPr lang="en-GB" sz="1800" b="0" dirty="0" smtClean="0">
                <a:solidFill>
                  <a:prstClr val="black">
                    <a:lumMod val="65000"/>
                    <a:lumOff val="35000"/>
                  </a:prstClr>
                </a:solidFill>
                <a:latin typeface="+mj-lt"/>
                <a:cs typeface="Calibri" panose="020F0502020204030204" pitchFamily="34" charset="0"/>
              </a:rPr>
              <a:t>Officially launched on 17 December 2013 in the framework of HORIZON2020</a:t>
            </a:r>
          </a:p>
          <a:p>
            <a:pPr marL="571500" indent="-571500">
              <a:buFont typeface="Arial" panose="020B0604020202020204" pitchFamily="34" charset="0"/>
              <a:buChar char="•"/>
            </a:pPr>
            <a:endParaRPr lang="en-GB" sz="1800" b="0" dirty="0" smtClean="0">
              <a:solidFill>
                <a:prstClr val="black">
                  <a:lumMod val="65000"/>
                  <a:lumOff val="35000"/>
                </a:prstClr>
              </a:solidFill>
              <a:latin typeface="+mj-lt"/>
              <a:cs typeface="Calibri" panose="020F0502020204030204" pitchFamily="34" charset="0"/>
            </a:endParaRPr>
          </a:p>
          <a:p>
            <a:pPr marL="285750" indent="-285750">
              <a:buFont typeface="Arial" panose="020B0604020202020204" pitchFamily="34" charset="0"/>
              <a:buChar char="•"/>
            </a:pPr>
            <a:r>
              <a:rPr lang="en-GB" sz="1800" b="0" dirty="0" smtClean="0">
                <a:solidFill>
                  <a:prstClr val="black">
                    <a:lumMod val="65000"/>
                    <a:lumOff val="35000"/>
                  </a:prstClr>
                </a:solidFill>
                <a:latin typeface="+mj-lt"/>
                <a:cs typeface="Calibri" panose="020F0502020204030204" pitchFamily="34" charset="0"/>
              </a:rPr>
              <a:t>First-ever 7-year innovation Public-Private Partnership (PPP) with Europe’s process industry</a:t>
            </a:r>
          </a:p>
          <a:p>
            <a:pPr marL="571500" indent="-571500">
              <a:buFont typeface="Arial" panose="020B0604020202020204" pitchFamily="34" charset="0"/>
              <a:buChar char="•"/>
            </a:pPr>
            <a:endParaRPr lang="en-GB" sz="1800" b="0" dirty="0" smtClean="0">
              <a:solidFill>
                <a:prstClr val="black">
                  <a:lumMod val="65000"/>
                  <a:lumOff val="35000"/>
                </a:prstClr>
              </a:solidFill>
              <a:latin typeface="+mj-lt"/>
              <a:cs typeface="Calibri" panose="020F0502020204030204" pitchFamily="34" charset="0"/>
            </a:endParaRPr>
          </a:p>
        </p:txBody>
      </p:sp>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2844155"/>
            <a:ext cx="5366564" cy="3018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4900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extLst>
              <a:ext uri="{28A0092B-C50C-407E-A947-70E740481C1C}">
                <a14:useLocalDpi xmlns:a14="http://schemas.microsoft.com/office/drawing/2010/main" val="0"/>
              </a:ext>
            </a:extLst>
          </a:blip>
          <a:srcRect r="18334" b="5448"/>
          <a:stretch/>
        </p:blipFill>
        <p:spPr bwMode="auto">
          <a:xfrm>
            <a:off x="467544" y="1052736"/>
            <a:ext cx="8424936" cy="5040560"/>
          </a:xfrm>
          <a:prstGeom prst="rect">
            <a:avLst/>
          </a:prstGeom>
          <a:noFill/>
          <a:ln>
            <a:noFill/>
          </a:ln>
          <a:effectLst/>
          <a:extLst>
            <a:ext uri="{53640926-AAD7-44D8-BBD7-CCE9431645EC}">
              <a14:shadowObscured xmlns:a14="http://schemas.microsoft.com/office/drawing/2010/main"/>
            </a:ext>
          </a:extLst>
        </p:spPr>
      </p:pic>
      <p:sp>
        <p:nvSpPr>
          <p:cNvPr id="5" name="Title 1"/>
          <p:cNvSpPr txBox="1">
            <a:spLocks/>
          </p:cNvSpPr>
          <p:nvPr/>
        </p:nvSpPr>
        <p:spPr>
          <a:xfrm>
            <a:off x="1331640" y="100800"/>
            <a:ext cx="7056784" cy="951936"/>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r>
              <a:rPr lang="en-US" sz="2700" dirty="0" smtClean="0">
                <a:solidFill>
                  <a:srgbClr val="3B3B3B"/>
                </a:solidFill>
              </a:rPr>
              <a:t>Preliminary results SPIRE 2014 NMP calls</a:t>
            </a:r>
          </a:p>
        </p:txBody>
      </p:sp>
    </p:spTree>
    <p:extLst>
      <p:ext uri="{BB962C8B-B14F-4D97-AF65-F5344CB8AC3E}">
        <p14:creationId xmlns:p14="http://schemas.microsoft.com/office/powerpoint/2010/main" val="1203312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91680" y="316824"/>
            <a:ext cx="6336704" cy="951936"/>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r>
              <a:rPr lang="en-US" sz="2700" dirty="0" smtClean="0">
                <a:solidFill>
                  <a:srgbClr val="3B3B3B"/>
                </a:solidFill>
              </a:rPr>
              <a:t>SPIRE 2014 awarded projects</a:t>
            </a:r>
          </a:p>
          <a:p>
            <a:pPr algn="ctr"/>
            <a:r>
              <a:rPr lang="en-US" sz="2700" dirty="0" smtClean="0">
                <a:solidFill>
                  <a:srgbClr val="3B3B3B"/>
                </a:solidFill>
              </a:rPr>
              <a:t>(starting January 2015)</a:t>
            </a:r>
          </a:p>
        </p:txBody>
      </p:sp>
      <p:sp>
        <p:nvSpPr>
          <p:cNvPr id="6" name="Content Placeholder 50"/>
          <p:cNvSpPr txBox="1">
            <a:spLocks/>
          </p:cNvSpPr>
          <p:nvPr/>
        </p:nvSpPr>
        <p:spPr>
          <a:xfrm>
            <a:off x="539552" y="1728266"/>
            <a:ext cx="3384376" cy="5373142"/>
          </a:xfrm>
          <a:prstGeom prst="rect">
            <a:avLst/>
          </a:prstGeom>
        </p:spPr>
        <p:txBody>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SPIRE 1</a:t>
            </a: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en-US" sz="2000" dirty="0" smtClean="0">
                <a:solidFill>
                  <a:schemeClr val="tx1">
                    <a:lumMod val="65000"/>
                    <a:lumOff val="35000"/>
                  </a:schemeClr>
                </a:solidFill>
                <a:latin typeface="Arial" panose="020B0604020202020204" pitchFamily="34" charset="0"/>
                <a:cs typeface="Arial" panose="020B0604020202020204" pitchFamily="34" charset="0"/>
              </a:rPr>
              <a:t>RECOBA</a:t>
            </a: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en-US" sz="2000" dirty="0" err="1" smtClean="0">
                <a:solidFill>
                  <a:schemeClr val="tx1">
                    <a:lumMod val="65000"/>
                    <a:lumOff val="35000"/>
                  </a:schemeClr>
                </a:solidFill>
                <a:latin typeface="Arial" panose="020B0604020202020204" pitchFamily="34" charset="0"/>
                <a:cs typeface="Arial" panose="020B0604020202020204" pitchFamily="34" charset="0"/>
              </a:rPr>
              <a:t>ProPAT</a:t>
            </a:r>
            <a:endParaRPr lang="en-US" sz="2000" dirty="0" smtClean="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en-US" sz="2000" dirty="0" smtClean="0">
                <a:solidFill>
                  <a:schemeClr val="tx1">
                    <a:lumMod val="65000"/>
                    <a:lumOff val="35000"/>
                  </a:schemeClr>
                </a:solidFill>
                <a:latin typeface="Arial" panose="020B0604020202020204" pitchFamily="34" charset="0"/>
                <a:cs typeface="Arial" panose="020B0604020202020204" pitchFamily="34" charset="0"/>
              </a:rPr>
              <a:t>DISIRE</a:t>
            </a:r>
          </a:p>
          <a:p>
            <a:pPr marL="800100" lvl="1" indent="-342900">
              <a:buFont typeface="Wingdings" panose="05000000000000000000" pitchFamily="2" charset="2"/>
              <a:buChar char="§"/>
            </a:pPr>
            <a:r>
              <a:rPr lang="en-US" sz="2000" dirty="0" smtClean="0">
                <a:solidFill>
                  <a:schemeClr val="tx1">
                    <a:lumMod val="65000"/>
                    <a:lumOff val="35000"/>
                  </a:schemeClr>
                </a:solidFill>
                <a:latin typeface="Arial" panose="020B0604020202020204" pitchFamily="34" charset="0"/>
                <a:cs typeface="Arial" panose="020B0604020202020204" pitchFamily="34" charset="0"/>
              </a:rPr>
              <a:t>CONSENS</a:t>
            </a: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endParaRPr lang="en-US" sz="2400" b="1" dirty="0" smtClean="0">
              <a:solidFill>
                <a:schemeClr val="tx1">
                  <a:lumMod val="65000"/>
                  <a:lumOff val="35000"/>
                </a:schemeClr>
              </a:solidFill>
              <a:latin typeface="Arial" panose="020B0604020202020204" pitchFamily="34" charset="0"/>
              <a:cs typeface="Arial" panose="020B0604020202020204" pitchFamily="34" charset="0"/>
            </a:endParaRPr>
          </a:p>
          <a:p>
            <a:r>
              <a:rPr lang="en-US" sz="2400" b="1" dirty="0" smtClean="0">
                <a:solidFill>
                  <a:schemeClr val="tx1">
                    <a:lumMod val="65000"/>
                    <a:lumOff val="35000"/>
                  </a:schemeClr>
                </a:solidFill>
                <a:latin typeface="Arial" panose="020B0604020202020204" pitchFamily="34" charset="0"/>
                <a:cs typeface="Arial" panose="020B0604020202020204" pitchFamily="34" charset="0"/>
              </a:rPr>
              <a:t>SPIRE 2</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en-US" sz="2000" dirty="0" err="1" smtClean="0">
                <a:solidFill>
                  <a:schemeClr val="tx1">
                    <a:lumMod val="65000"/>
                    <a:lumOff val="35000"/>
                  </a:schemeClr>
                </a:solidFill>
                <a:latin typeface="Arial" panose="020B0604020202020204" pitchFamily="34" charset="0"/>
                <a:cs typeface="Arial" panose="020B0604020202020204" pitchFamily="34" charset="0"/>
              </a:rPr>
              <a:t>SteamBIO</a:t>
            </a: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en-US" sz="2000" dirty="0" smtClean="0">
                <a:solidFill>
                  <a:schemeClr val="tx1">
                    <a:lumMod val="65000"/>
                    <a:lumOff val="35000"/>
                  </a:schemeClr>
                </a:solidFill>
                <a:latin typeface="Arial" panose="020B0604020202020204" pitchFamily="34" charset="0"/>
                <a:cs typeface="Arial" panose="020B0604020202020204" pitchFamily="34" charset="0"/>
              </a:rPr>
              <a:t>MethCO2</a:t>
            </a:r>
          </a:p>
          <a:p>
            <a:pPr marL="800100" lvl="1" indent="-342900">
              <a:buFont typeface="Wingdings" panose="05000000000000000000" pitchFamily="2" charset="2"/>
              <a:buChar char="§"/>
            </a:pPr>
            <a:r>
              <a:rPr lang="en-US" sz="2000" dirty="0" smtClean="0">
                <a:solidFill>
                  <a:schemeClr val="tx1">
                    <a:lumMod val="65000"/>
                    <a:lumOff val="35000"/>
                  </a:schemeClr>
                </a:solidFill>
                <a:latin typeface="Arial" panose="020B0604020202020204" pitchFamily="34" charset="0"/>
                <a:cs typeface="Arial" panose="020B0604020202020204" pitchFamily="34" charset="0"/>
              </a:rPr>
              <a:t>MOBILE FLIP</a:t>
            </a:r>
          </a:p>
          <a:p>
            <a:pPr marL="800100" lvl="1" indent="-342900">
              <a:buFont typeface="Wingdings" panose="05000000000000000000" pitchFamily="2" charset="2"/>
              <a:buChar char="§"/>
            </a:pPr>
            <a:endParaRPr lang="en-US" sz="2000" b="1" dirty="0">
              <a:solidFill>
                <a:schemeClr val="tx1">
                  <a:lumMod val="65000"/>
                  <a:lumOff val="35000"/>
                </a:schemeClr>
              </a:solidFill>
              <a:latin typeface="Arial" panose="020B0604020202020204" pitchFamily="34" charset="0"/>
              <a:cs typeface="Arial" panose="020B0604020202020204" pitchFamily="34" charset="0"/>
            </a:endParaRPr>
          </a:p>
          <a:p>
            <a:pPr marL="0" lvl="1"/>
            <a:r>
              <a:rPr lang="en-US" sz="2400" b="1" dirty="0" smtClean="0">
                <a:solidFill>
                  <a:schemeClr val="tx1">
                    <a:lumMod val="65000"/>
                    <a:lumOff val="35000"/>
                  </a:schemeClr>
                </a:solidFill>
                <a:latin typeface="Arial" panose="020B0604020202020204" pitchFamily="34" charset="0"/>
                <a:cs typeface="Arial" panose="020B0604020202020204" pitchFamily="34" charset="0"/>
              </a:rPr>
              <a:t>EE18</a:t>
            </a:r>
          </a:p>
          <a:p>
            <a:pPr marL="800100" lvl="2" indent="-342900">
              <a:buFont typeface="Wingdings" panose="05000000000000000000" pitchFamily="2" charset="2"/>
              <a:buChar char="§"/>
            </a:pPr>
            <a:r>
              <a:rPr lang="en-US" sz="2000" dirty="0" smtClean="0">
                <a:solidFill>
                  <a:schemeClr val="tx1">
                    <a:lumMod val="65000"/>
                    <a:lumOff val="35000"/>
                  </a:schemeClr>
                </a:solidFill>
                <a:latin typeface="Arial" panose="020B0604020202020204" pitchFamily="34" charset="0"/>
                <a:cs typeface="Arial" panose="020B0604020202020204" pitchFamily="34" charset="0"/>
              </a:rPr>
              <a:t>TASIO</a:t>
            </a:r>
          </a:p>
          <a:p>
            <a:pPr eaLnBrk="0" hangingPunct="0">
              <a:lnSpc>
                <a:spcPts val="2400"/>
              </a:lnSpc>
              <a:spcBef>
                <a:spcPct val="20000"/>
              </a:spcBef>
              <a:defRPr/>
            </a:pPr>
            <a:endParaRPr lang="en-GB" sz="1600" i="0" kern="0" dirty="0">
              <a:solidFill>
                <a:schemeClr val="tx1">
                  <a:lumMod val="65000"/>
                  <a:lumOff val="35000"/>
                </a:schemeClr>
              </a:solidFill>
              <a:latin typeface="Arial" panose="020B0604020202020204" pitchFamily="34" charset="0"/>
              <a:cs typeface="Arial" panose="020B0604020202020204" pitchFamily="34" charset="0"/>
            </a:endParaRPr>
          </a:p>
          <a:p>
            <a:pPr marL="342900" indent="-342900" eaLnBrk="0" hangingPunct="0">
              <a:lnSpc>
                <a:spcPts val="2400"/>
              </a:lnSpc>
              <a:spcBef>
                <a:spcPct val="20000"/>
              </a:spcBef>
              <a:buFontTx/>
              <a:buChar char="•"/>
              <a:defRPr/>
            </a:pPr>
            <a:endParaRPr lang="en-GB" sz="1600" i="0" kern="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Content Placeholder 50"/>
          <p:cNvSpPr txBox="1">
            <a:spLocks/>
          </p:cNvSpPr>
          <p:nvPr/>
        </p:nvSpPr>
        <p:spPr>
          <a:xfrm>
            <a:off x="4932040" y="1728266"/>
            <a:ext cx="3384376" cy="5373142"/>
          </a:xfrm>
          <a:prstGeom prst="rect">
            <a:avLst/>
          </a:prstGeom>
        </p:spPr>
        <p:txBody>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SPIRE 3</a:t>
            </a: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en-US" sz="2000" dirty="0" smtClean="0">
                <a:solidFill>
                  <a:schemeClr val="tx1">
                    <a:lumMod val="65000"/>
                    <a:lumOff val="35000"/>
                  </a:schemeClr>
                </a:solidFill>
                <a:latin typeface="Arial" panose="020B0604020202020204" pitchFamily="34" charset="0"/>
                <a:cs typeface="Arial" panose="020B0604020202020204" pitchFamily="34" charset="0"/>
              </a:rPr>
              <a:t>PRODIAS</a:t>
            </a: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endParaRPr lang="en-US" sz="2400" b="1" dirty="0" smtClean="0">
              <a:solidFill>
                <a:schemeClr val="tx1">
                  <a:lumMod val="65000"/>
                  <a:lumOff val="35000"/>
                </a:schemeClr>
              </a:solidFill>
              <a:latin typeface="Arial" panose="020B0604020202020204" pitchFamily="34" charset="0"/>
              <a:cs typeface="Arial" panose="020B0604020202020204" pitchFamily="34" charset="0"/>
            </a:endParaRPr>
          </a:p>
          <a:p>
            <a:endParaRPr lang="en-US" sz="2400" b="1" dirty="0">
              <a:solidFill>
                <a:schemeClr val="tx1">
                  <a:lumMod val="65000"/>
                  <a:lumOff val="35000"/>
                </a:schemeClr>
              </a:solidFill>
              <a:latin typeface="Arial" panose="020B0604020202020204" pitchFamily="34" charset="0"/>
              <a:cs typeface="Arial" panose="020B0604020202020204" pitchFamily="34" charset="0"/>
            </a:endParaRPr>
          </a:p>
          <a:p>
            <a:endParaRPr lang="en-US" sz="2400" b="1" dirty="0" smtClean="0">
              <a:solidFill>
                <a:schemeClr val="tx1">
                  <a:lumMod val="65000"/>
                  <a:lumOff val="35000"/>
                </a:schemeClr>
              </a:solidFill>
              <a:latin typeface="Arial" panose="020B0604020202020204" pitchFamily="34" charset="0"/>
              <a:cs typeface="Arial" panose="020B0604020202020204" pitchFamily="34" charset="0"/>
            </a:endParaRPr>
          </a:p>
          <a:p>
            <a:r>
              <a:rPr lang="en-US" sz="2400" b="1" dirty="0" smtClean="0">
                <a:solidFill>
                  <a:schemeClr val="tx1">
                    <a:lumMod val="65000"/>
                    <a:lumOff val="35000"/>
                  </a:schemeClr>
                </a:solidFill>
                <a:latin typeface="Arial" panose="020B0604020202020204" pitchFamily="34" charset="0"/>
                <a:cs typeface="Arial" panose="020B0604020202020204" pitchFamily="34" charset="0"/>
              </a:rPr>
              <a:t>SPIRE </a:t>
            </a:r>
            <a:r>
              <a:rPr lang="en-US" sz="2400" b="1" dirty="0">
                <a:solidFill>
                  <a:schemeClr val="tx1">
                    <a:lumMod val="65000"/>
                    <a:lumOff val="35000"/>
                  </a:schemeClr>
                </a:solidFill>
                <a:latin typeface="Arial" panose="020B0604020202020204" pitchFamily="34" charset="0"/>
                <a:cs typeface="Arial" panose="020B0604020202020204" pitchFamily="34" charset="0"/>
              </a:rPr>
              <a:t>4</a:t>
            </a:r>
          </a:p>
          <a:p>
            <a:pPr marL="800100" lvl="1" indent="-342900">
              <a:buFont typeface="Wingdings" panose="05000000000000000000" pitchFamily="2" charset="2"/>
              <a:buChar char="§"/>
            </a:pPr>
            <a:r>
              <a:rPr lang="en-US" sz="2000" dirty="0" smtClean="0">
                <a:solidFill>
                  <a:schemeClr val="tx1">
                    <a:lumMod val="65000"/>
                    <a:lumOff val="35000"/>
                  </a:schemeClr>
                </a:solidFill>
                <a:latin typeface="Arial" panose="020B0604020202020204" pitchFamily="34" charset="0"/>
                <a:cs typeface="Arial" panose="020B0604020202020204" pitchFamily="34" charset="0"/>
              </a:rPr>
              <a:t>STYLE</a:t>
            </a: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en-US" sz="2000" dirty="0" smtClean="0">
                <a:solidFill>
                  <a:schemeClr val="tx1">
                    <a:lumMod val="65000"/>
                    <a:lumOff val="35000"/>
                  </a:schemeClr>
                </a:solidFill>
                <a:latin typeface="Arial" panose="020B0604020202020204" pitchFamily="34" charset="0"/>
                <a:cs typeface="Arial" panose="020B0604020202020204" pitchFamily="34" charset="0"/>
              </a:rPr>
              <a:t>SAMT</a:t>
            </a:r>
          </a:p>
          <a:p>
            <a:pPr marL="800100" lvl="1" indent="-342900">
              <a:buFont typeface="Wingdings" panose="05000000000000000000" pitchFamily="2" charset="2"/>
              <a:buChar char="§"/>
            </a:pPr>
            <a:r>
              <a:rPr lang="en-US" sz="2000" dirty="0" smtClean="0">
                <a:solidFill>
                  <a:schemeClr val="tx1">
                    <a:lumMod val="65000"/>
                    <a:lumOff val="35000"/>
                  </a:schemeClr>
                </a:solidFill>
                <a:latin typeface="Arial" panose="020B0604020202020204" pitchFamily="34" charset="0"/>
                <a:cs typeface="Arial" panose="020B0604020202020204" pitchFamily="34" charset="0"/>
              </a:rPr>
              <a:t>MEASURE</a:t>
            </a:r>
          </a:p>
          <a:p>
            <a:pPr marL="800100" lvl="1" indent="-342900">
              <a:buFont typeface="Wingdings" panose="05000000000000000000" pitchFamily="2" charset="2"/>
              <a:buChar char="§"/>
            </a:pPr>
            <a:endParaRPr lang="en-US" sz="2000" b="1" dirty="0">
              <a:solidFill>
                <a:schemeClr val="tx1">
                  <a:lumMod val="65000"/>
                  <a:lumOff val="35000"/>
                </a:schemeClr>
              </a:solidFill>
              <a:latin typeface="Arial" panose="020B0604020202020204" pitchFamily="34" charset="0"/>
              <a:cs typeface="Arial" panose="020B0604020202020204" pitchFamily="34" charset="0"/>
            </a:endParaRPr>
          </a:p>
          <a:p>
            <a:pPr marL="0" lvl="1"/>
            <a:endParaRPr lang="en-US" sz="2400" b="1" dirty="0" smtClean="0">
              <a:solidFill>
                <a:schemeClr val="tx1">
                  <a:lumMod val="65000"/>
                  <a:lumOff val="35000"/>
                </a:schemeClr>
              </a:solidFill>
              <a:latin typeface="Arial" panose="020B0604020202020204" pitchFamily="34" charset="0"/>
              <a:cs typeface="Arial" panose="020B0604020202020204" pitchFamily="34" charset="0"/>
            </a:endParaRPr>
          </a:p>
          <a:p>
            <a:pPr eaLnBrk="0" hangingPunct="0">
              <a:lnSpc>
                <a:spcPts val="2400"/>
              </a:lnSpc>
              <a:spcBef>
                <a:spcPct val="20000"/>
              </a:spcBef>
              <a:defRPr/>
            </a:pPr>
            <a:endParaRPr lang="en-GB" sz="1600" i="0" kern="0" dirty="0">
              <a:solidFill>
                <a:schemeClr val="tx1">
                  <a:lumMod val="65000"/>
                  <a:lumOff val="35000"/>
                </a:schemeClr>
              </a:solidFill>
              <a:latin typeface="Arial" panose="020B0604020202020204" pitchFamily="34" charset="0"/>
              <a:cs typeface="Arial" panose="020B0604020202020204" pitchFamily="34" charset="0"/>
            </a:endParaRPr>
          </a:p>
          <a:p>
            <a:pPr marL="342900" indent="-342900" eaLnBrk="0" hangingPunct="0">
              <a:lnSpc>
                <a:spcPts val="2400"/>
              </a:lnSpc>
              <a:spcBef>
                <a:spcPct val="20000"/>
              </a:spcBef>
              <a:buFontTx/>
              <a:buChar char="•"/>
              <a:defRPr/>
            </a:pPr>
            <a:endParaRPr lang="en-GB" sz="1600" i="0" kern="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74724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10 Gráfico"/>
          <p:cNvGraphicFramePr>
            <a:graphicFrameLocks/>
          </p:cNvGraphicFramePr>
          <p:nvPr>
            <p:extLst>
              <p:ext uri="{D42A27DB-BD31-4B8C-83A1-F6EECF244321}">
                <p14:modId xmlns:p14="http://schemas.microsoft.com/office/powerpoint/2010/main" val="759916675"/>
              </p:ext>
            </p:extLst>
          </p:nvPr>
        </p:nvGraphicFramePr>
        <p:xfrm>
          <a:off x="1619672" y="1129606"/>
          <a:ext cx="6120680" cy="35235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ext uri="{D42A27DB-BD31-4B8C-83A1-F6EECF244321}">
                <p14:modId xmlns:p14="http://schemas.microsoft.com/office/powerpoint/2010/main" val="3925551671"/>
              </p:ext>
            </p:extLst>
          </p:nvPr>
        </p:nvGraphicFramePr>
        <p:xfrm>
          <a:off x="634616" y="1196752"/>
          <a:ext cx="8388424" cy="4968552"/>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1"/>
          <p:cNvSpPr txBox="1">
            <a:spLocks/>
          </p:cNvSpPr>
          <p:nvPr/>
        </p:nvSpPr>
        <p:spPr>
          <a:xfrm>
            <a:off x="1691680" y="100800"/>
            <a:ext cx="6336704" cy="951936"/>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r>
              <a:rPr lang="en-US" sz="2700" dirty="0" smtClean="0">
                <a:solidFill>
                  <a:srgbClr val="3B3B3B"/>
                </a:solidFill>
              </a:rPr>
              <a:t>SPIRE 2014 calls</a:t>
            </a:r>
          </a:p>
        </p:txBody>
      </p:sp>
    </p:spTree>
    <p:extLst>
      <p:ext uri="{BB962C8B-B14F-4D97-AF65-F5344CB8AC3E}">
        <p14:creationId xmlns:p14="http://schemas.microsoft.com/office/powerpoint/2010/main" val="7230190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50"/>
          <p:cNvSpPr txBox="1">
            <a:spLocks/>
          </p:cNvSpPr>
          <p:nvPr/>
        </p:nvSpPr>
        <p:spPr>
          <a:xfrm>
            <a:off x="539552" y="1124744"/>
            <a:ext cx="8604448" cy="5373142"/>
          </a:xfrm>
          <a:prstGeom prst="rect">
            <a:avLst/>
          </a:prstGeom>
        </p:spPr>
        <p:txBody>
          <a:bodyPr/>
          <a:lstStyle/>
          <a:p>
            <a:endParaRPr lang="en-US" sz="2400" b="1" dirty="0" smtClean="0">
              <a:solidFill>
                <a:schemeClr val="tx1">
                  <a:lumMod val="65000"/>
                  <a:lumOff val="35000"/>
                </a:schemeClr>
              </a:solidFill>
              <a:latin typeface="Arial" panose="020B0604020202020204" pitchFamily="34" charset="0"/>
              <a:cs typeface="Arial" panose="020B0604020202020204" pitchFamily="34" charset="0"/>
            </a:endParaRPr>
          </a:p>
          <a:p>
            <a:r>
              <a:rPr lang="en-US" sz="2400" b="1" dirty="0" smtClean="0">
                <a:solidFill>
                  <a:schemeClr val="tx1">
                    <a:lumMod val="65000"/>
                    <a:lumOff val="35000"/>
                  </a:schemeClr>
                </a:solidFill>
                <a:latin typeface="Arial" panose="020B0604020202020204" pitchFamily="34" charset="0"/>
                <a:cs typeface="Arial" panose="020B0604020202020204" pitchFamily="34" charset="0"/>
              </a:rPr>
              <a:t>Total </a:t>
            </a:r>
            <a:r>
              <a:rPr lang="en-US" sz="2400" b="1" dirty="0">
                <a:solidFill>
                  <a:schemeClr val="tx1">
                    <a:lumMod val="65000"/>
                    <a:lumOff val="35000"/>
                  </a:schemeClr>
                </a:solidFill>
                <a:latin typeface="Arial" panose="020B0604020202020204" pitchFamily="34" charset="0"/>
                <a:cs typeface="Arial" panose="020B0604020202020204" pitchFamily="34" charset="0"/>
              </a:rPr>
              <a:t>EC funding: €89 </a:t>
            </a:r>
            <a:r>
              <a:rPr lang="en-US" sz="2400" b="1" dirty="0" smtClean="0">
                <a:solidFill>
                  <a:schemeClr val="tx1">
                    <a:lumMod val="65000"/>
                    <a:lumOff val="35000"/>
                  </a:schemeClr>
                </a:solidFill>
                <a:latin typeface="Arial" panose="020B0604020202020204" pitchFamily="34" charset="0"/>
                <a:cs typeface="Arial" panose="020B0604020202020204" pitchFamily="34" charset="0"/>
              </a:rPr>
              <a:t>million</a:t>
            </a:r>
          </a:p>
          <a:p>
            <a:endParaRPr lang="en-US" sz="2400" b="1" dirty="0">
              <a:solidFill>
                <a:schemeClr val="tx1">
                  <a:lumMod val="65000"/>
                  <a:lumOff val="35000"/>
                </a:schemeClr>
              </a:solidFill>
              <a:latin typeface="Arial" panose="020B0604020202020204" pitchFamily="34" charset="0"/>
              <a:cs typeface="Arial" panose="020B0604020202020204" pitchFamily="34" charset="0"/>
            </a:endParaRPr>
          </a:p>
          <a:p>
            <a:r>
              <a:rPr lang="en-US" sz="2400" b="1" dirty="0">
                <a:solidFill>
                  <a:schemeClr val="tx1">
                    <a:lumMod val="65000"/>
                    <a:lumOff val="35000"/>
                  </a:schemeClr>
                </a:solidFill>
                <a:latin typeface="Arial" panose="020B0604020202020204" pitchFamily="34" charset="0"/>
                <a:cs typeface="Arial" panose="020B0604020202020204" pitchFamily="34" charset="0"/>
              </a:rPr>
              <a:t>NMP (77 M€)) </a:t>
            </a:r>
            <a:r>
              <a:rPr lang="en-US" sz="2000" dirty="0">
                <a:solidFill>
                  <a:schemeClr val="tx1">
                    <a:lumMod val="65000"/>
                    <a:lumOff val="35000"/>
                  </a:schemeClr>
                </a:solidFill>
                <a:latin typeface="Arial" panose="020B0604020202020204" pitchFamily="34" charset="0"/>
                <a:cs typeface="Arial" panose="020B0604020202020204" pitchFamily="34" charset="0"/>
              </a:rPr>
              <a:t>– deadline </a:t>
            </a:r>
            <a:r>
              <a:rPr lang="en-US" sz="2000" dirty="0" smtClean="0">
                <a:solidFill>
                  <a:schemeClr val="tx1">
                    <a:lumMod val="65000"/>
                    <a:lumOff val="35000"/>
                  </a:schemeClr>
                </a:solidFill>
                <a:latin typeface="Arial" panose="020B0604020202020204" pitchFamily="34" charset="0"/>
                <a:cs typeface="Arial" panose="020B0604020202020204" pitchFamily="34" charset="0"/>
              </a:rPr>
              <a:t>9 December </a:t>
            </a:r>
            <a:r>
              <a:rPr lang="en-US" sz="2000" dirty="0">
                <a:solidFill>
                  <a:schemeClr val="tx1">
                    <a:lumMod val="65000"/>
                    <a:lumOff val="35000"/>
                  </a:schemeClr>
                </a:solidFill>
                <a:latin typeface="Arial" panose="020B0604020202020204" pitchFamily="34" charset="0"/>
                <a:cs typeface="Arial" panose="020B0604020202020204" pitchFamily="34" charset="0"/>
              </a:rPr>
              <a:t>2014</a:t>
            </a:r>
          </a:p>
          <a:p>
            <a:pPr marL="800100" lvl="1" indent="-342900">
              <a:buFont typeface="Wingdings" panose="05000000000000000000" pitchFamily="2" charset="2"/>
              <a:buChar char="§"/>
            </a:pPr>
            <a:r>
              <a:rPr lang="en-US" sz="2000" dirty="0" smtClean="0">
                <a:solidFill>
                  <a:schemeClr val="tx1">
                    <a:lumMod val="65000"/>
                    <a:lumOff val="35000"/>
                  </a:schemeClr>
                </a:solidFill>
                <a:latin typeface="Arial" panose="020B0604020202020204" pitchFamily="34" charset="0"/>
                <a:cs typeface="Arial" panose="020B0604020202020204" pitchFamily="34" charset="0"/>
              </a:rPr>
              <a:t>2 topics </a:t>
            </a:r>
            <a:r>
              <a:rPr lang="en-US" sz="2000" dirty="0">
                <a:solidFill>
                  <a:schemeClr val="tx1">
                    <a:lumMod val="65000"/>
                    <a:lumOff val="35000"/>
                  </a:schemeClr>
                </a:solidFill>
                <a:latin typeface="Arial" panose="020B0604020202020204" pitchFamily="34" charset="0"/>
                <a:cs typeface="Arial" panose="020B0604020202020204" pitchFamily="34" charset="0"/>
              </a:rPr>
              <a:t>RIA</a:t>
            </a:r>
          </a:p>
          <a:p>
            <a:pPr marL="800100" lvl="1" indent="-342900">
              <a:buFont typeface="Wingdings" panose="05000000000000000000" pitchFamily="2" charset="2"/>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2 topics IA</a:t>
            </a:r>
          </a:p>
          <a:p>
            <a:endParaRPr lang="en-US" sz="2400" b="1" dirty="0" smtClean="0">
              <a:solidFill>
                <a:schemeClr val="tx1">
                  <a:lumMod val="65000"/>
                  <a:lumOff val="35000"/>
                </a:schemeClr>
              </a:solidFill>
              <a:latin typeface="Arial" panose="020B0604020202020204" pitchFamily="34" charset="0"/>
              <a:cs typeface="Arial" panose="020B0604020202020204" pitchFamily="34" charset="0"/>
            </a:endParaRPr>
          </a:p>
          <a:p>
            <a:r>
              <a:rPr lang="en-US" sz="2400" b="1" dirty="0" smtClean="0">
                <a:solidFill>
                  <a:schemeClr val="tx1">
                    <a:lumMod val="65000"/>
                    <a:lumOff val="35000"/>
                  </a:schemeClr>
                </a:solidFill>
                <a:latin typeface="Arial" panose="020B0604020202020204" pitchFamily="34" charset="0"/>
                <a:cs typeface="Arial" panose="020B0604020202020204" pitchFamily="34" charset="0"/>
              </a:rPr>
              <a:t>Energy </a:t>
            </a:r>
            <a:r>
              <a:rPr lang="en-US" sz="2400" b="1" dirty="0">
                <a:solidFill>
                  <a:schemeClr val="tx1">
                    <a:lumMod val="65000"/>
                    <a:lumOff val="35000"/>
                  </a:schemeClr>
                </a:solidFill>
                <a:latin typeface="Arial" panose="020B0604020202020204" pitchFamily="34" charset="0"/>
                <a:cs typeface="Arial" panose="020B0604020202020204" pitchFamily="34" charset="0"/>
              </a:rPr>
              <a:t>(12 M€)</a:t>
            </a:r>
          </a:p>
          <a:p>
            <a:pPr marL="800100" lvl="1" indent="-342900">
              <a:buFont typeface="Wingdings" panose="05000000000000000000" pitchFamily="2" charset="2"/>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1 topic IA (8 M€) – deadline </a:t>
            </a:r>
            <a:r>
              <a:rPr lang="en-US" sz="2000" dirty="0" smtClean="0">
                <a:solidFill>
                  <a:schemeClr val="tx1">
                    <a:lumMod val="65000"/>
                    <a:lumOff val="35000"/>
                  </a:schemeClr>
                </a:solidFill>
                <a:latin typeface="Arial" panose="020B0604020202020204" pitchFamily="34" charset="0"/>
                <a:cs typeface="Arial" panose="020B0604020202020204" pitchFamily="34" charset="0"/>
              </a:rPr>
              <a:t>9 December 2014</a:t>
            </a: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en-US" sz="2000" dirty="0">
                <a:solidFill>
                  <a:schemeClr val="tx1">
                    <a:lumMod val="65000"/>
                    <a:lumOff val="35000"/>
                  </a:schemeClr>
                </a:solidFill>
                <a:latin typeface="Arial" panose="020B0604020202020204" pitchFamily="34" charset="0"/>
                <a:cs typeface="Arial" panose="020B0604020202020204" pitchFamily="34" charset="0"/>
              </a:rPr>
              <a:t>1 topic RIA (est. 4 M€) – 2 stages: deadlines </a:t>
            </a:r>
            <a:r>
              <a:rPr lang="en-US" sz="2000" dirty="0" smtClean="0">
                <a:solidFill>
                  <a:schemeClr val="tx1">
                    <a:lumMod val="65000"/>
                    <a:lumOff val="35000"/>
                  </a:schemeClr>
                </a:solidFill>
                <a:latin typeface="Arial" panose="020B0604020202020204" pitchFamily="34" charset="0"/>
                <a:cs typeface="Arial" panose="020B0604020202020204" pitchFamily="34" charset="0"/>
              </a:rPr>
              <a:t>September 2014 / March 2015</a:t>
            </a: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endParaRPr lang="en-US" sz="2400" b="1" dirty="0" smtClean="0">
              <a:solidFill>
                <a:schemeClr val="tx1">
                  <a:lumMod val="65000"/>
                  <a:lumOff val="35000"/>
                </a:schemeClr>
              </a:solidFill>
              <a:latin typeface="Arial" panose="020B0604020202020204" pitchFamily="34" charset="0"/>
              <a:cs typeface="Arial" panose="020B0604020202020204" pitchFamily="34" charset="0"/>
            </a:endParaRPr>
          </a:p>
          <a:p>
            <a:pPr eaLnBrk="0" hangingPunct="0">
              <a:lnSpc>
                <a:spcPts val="2400"/>
              </a:lnSpc>
              <a:spcBef>
                <a:spcPct val="20000"/>
              </a:spcBef>
              <a:defRPr/>
            </a:pPr>
            <a:endParaRPr lang="en-GB" sz="1600" i="0" kern="0" dirty="0">
              <a:solidFill>
                <a:schemeClr val="tx1">
                  <a:lumMod val="65000"/>
                  <a:lumOff val="35000"/>
                </a:schemeClr>
              </a:solidFill>
              <a:latin typeface="Arial" panose="020B0604020202020204" pitchFamily="34" charset="0"/>
              <a:cs typeface="Arial" panose="020B0604020202020204" pitchFamily="34" charset="0"/>
            </a:endParaRPr>
          </a:p>
          <a:p>
            <a:pPr marL="342900" indent="-342900" eaLnBrk="0" hangingPunct="0">
              <a:lnSpc>
                <a:spcPts val="2400"/>
              </a:lnSpc>
              <a:spcBef>
                <a:spcPct val="20000"/>
              </a:spcBef>
              <a:buFontTx/>
              <a:buChar char="•"/>
              <a:defRPr/>
            </a:pPr>
            <a:endParaRPr lang="en-GB" sz="1600" i="0" kern="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Title 1"/>
          <p:cNvSpPr txBox="1">
            <a:spLocks/>
          </p:cNvSpPr>
          <p:nvPr/>
        </p:nvSpPr>
        <p:spPr>
          <a:xfrm>
            <a:off x="827584" y="188640"/>
            <a:ext cx="7571184" cy="79208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r>
              <a:rPr lang="en-GB" dirty="0" smtClean="0">
                <a:solidFill>
                  <a:prstClr val="black">
                    <a:lumMod val="65000"/>
                    <a:lumOff val="35000"/>
                  </a:prstClr>
                </a:solidFill>
                <a:effectLst>
                  <a:outerShdw blurRad="38100" dist="38100" dir="2700000" algn="tl">
                    <a:srgbClr val="000000">
                      <a:alpha val="43137"/>
                    </a:srgbClr>
                  </a:outerShdw>
                </a:effectLst>
                <a:latin typeface="+mj-lt"/>
                <a:cs typeface="Calibri" panose="020F0502020204030204" pitchFamily="34" charset="0"/>
              </a:rPr>
              <a:t>SPIRE calls 2015</a:t>
            </a:r>
          </a:p>
        </p:txBody>
      </p:sp>
    </p:spTree>
    <p:extLst>
      <p:ext uri="{BB962C8B-B14F-4D97-AF65-F5344CB8AC3E}">
        <p14:creationId xmlns:p14="http://schemas.microsoft.com/office/powerpoint/2010/main" val="10865131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0" name="TextBox 10"/>
          <p:cNvSpPr txBox="1">
            <a:spLocks noChangeArrowheads="1"/>
          </p:cNvSpPr>
          <p:nvPr/>
        </p:nvSpPr>
        <p:spPr bwMode="auto">
          <a:xfrm>
            <a:off x="7588250" y="5407049"/>
            <a:ext cx="1325563" cy="830263"/>
          </a:xfrm>
          <a:prstGeom prst="rect">
            <a:avLst/>
          </a:prstGeom>
          <a:noFill/>
          <a:ln w="9525">
            <a:noFill/>
            <a:miter lim="800000"/>
            <a:headEnd/>
            <a:tailEnd/>
          </a:ln>
        </p:spPr>
        <p:txBody>
          <a:bodyPr>
            <a:spAutoFit/>
          </a:bodyPr>
          <a:lstStyle/>
          <a:p>
            <a:r>
              <a:rPr lang="en-GB" sz="1600" b="1">
                <a:solidFill>
                  <a:srgbClr val="FFFFFF"/>
                </a:solidFill>
                <a:latin typeface="Calibri" pitchFamily="34" charset="0"/>
              </a:rPr>
              <a:t>Components</a:t>
            </a:r>
          </a:p>
          <a:p>
            <a:r>
              <a:rPr lang="en-GB" sz="1600" b="1">
                <a:solidFill>
                  <a:srgbClr val="FFFFFF"/>
                </a:solidFill>
                <a:latin typeface="Calibri" pitchFamily="34" charset="0"/>
              </a:rPr>
              <a:t> &amp;  Products</a:t>
            </a:r>
          </a:p>
          <a:p>
            <a:endParaRPr lang="en-GB" sz="1600" b="1">
              <a:solidFill>
                <a:srgbClr val="FFFFFF"/>
              </a:solidFill>
              <a:latin typeface="Calibri" pitchFamily="34" charset="0"/>
            </a:endParaRPr>
          </a:p>
        </p:txBody>
      </p:sp>
      <p:sp>
        <p:nvSpPr>
          <p:cNvPr id="18441" name="TextBox 25"/>
          <p:cNvSpPr txBox="1">
            <a:spLocks noChangeArrowheads="1"/>
          </p:cNvSpPr>
          <p:nvPr/>
        </p:nvSpPr>
        <p:spPr bwMode="auto">
          <a:xfrm>
            <a:off x="3417888" y="4033862"/>
            <a:ext cx="2368550" cy="338137"/>
          </a:xfrm>
          <a:prstGeom prst="rect">
            <a:avLst/>
          </a:prstGeom>
          <a:noFill/>
          <a:ln w="9525">
            <a:noFill/>
            <a:miter lim="800000"/>
            <a:headEnd/>
            <a:tailEnd/>
          </a:ln>
        </p:spPr>
        <p:txBody>
          <a:bodyPr>
            <a:spAutoFit/>
          </a:bodyPr>
          <a:lstStyle/>
          <a:p>
            <a:r>
              <a:rPr lang="en-GB" sz="1600" b="1">
                <a:solidFill>
                  <a:srgbClr val="FFFFFF"/>
                </a:solidFill>
                <a:latin typeface="Calibri" pitchFamily="34" charset="0"/>
              </a:rPr>
              <a:t>Discrete Manufacturing:</a:t>
            </a:r>
          </a:p>
        </p:txBody>
      </p:sp>
      <p:sp>
        <p:nvSpPr>
          <p:cNvPr id="18" name="Title 1"/>
          <p:cNvSpPr txBox="1">
            <a:spLocks/>
          </p:cNvSpPr>
          <p:nvPr/>
        </p:nvSpPr>
        <p:spPr>
          <a:xfrm>
            <a:off x="1691680" y="100800"/>
            <a:ext cx="6240463" cy="647700"/>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endParaRPr lang="en-GB" sz="2700" dirty="0" smtClean="0">
              <a:solidFill>
                <a:srgbClr val="3B3B3B"/>
              </a:solidFill>
            </a:endParaRPr>
          </a:p>
        </p:txBody>
      </p:sp>
      <p:sp>
        <p:nvSpPr>
          <p:cNvPr id="2" name="Rectangle 1"/>
          <p:cNvSpPr/>
          <p:nvPr/>
        </p:nvSpPr>
        <p:spPr>
          <a:xfrm>
            <a:off x="1841500" y="397113"/>
            <a:ext cx="5746749" cy="1003352"/>
          </a:xfrm>
          <a:prstGeom prst="rect">
            <a:avLst/>
          </a:prstGeom>
        </p:spPr>
        <p:txBody>
          <a:bodyPr wrap="square">
            <a:spAutoFit/>
          </a:bodyPr>
          <a:lstStyle/>
          <a:p>
            <a:pPr marL="342900" indent="-342900" algn="ctr" eaLnBrk="0" hangingPunct="0">
              <a:spcBef>
                <a:spcPct val="20000"/>
              </a:spcBef>
              <a:buClr>
                <a:srgbClr val="FFFFFF"/>
              </a:buClr>
              <a:buFontTx/>
              <a:buChar char="•"/>
              <a:defRPr/>
            </a:pPr>
            <a:r>
              <a:rPr lang="en-US" sz="2000" b="1" dirty="0" smtClean="0">
                <a:solidFill>
                  <a:schemeClr val="accent2">
                    <a:lumMod val="50000"/>
                  </a:schemeClr>
                </a:solidFill>
                <a:latin typeface="Cambria" panose="02040503050406030204" pitchFamily="18" charset="0"/>
              </a:rPr>
              <a:t>SPIRE-5: </a:t>
            </a:r>
            <a:r>
              <a:rPr lang="en-US" sz="2000" b="1" dirty="0">
                <a:solidFill>
                  <a:schemeClr val="accent2">
                    <a:lumMod val="50000"/>
                  </a:schemeClr>
                </a:solidFill>
                <a:latin typeface="Cambria" panose="02040503050406030204" pitchFamily="18" charset="0"/>
              </a:rPr>
              <a:t>New adaptable catalytic reactor methodologies for Process Intensification</a:t>
            </a:r>
            <a:endParaRPr lang="en-US" sz="2000" b="1" dirty="0" smtClean="0">
              <a:solidFill>
                <a:schemeClr val="accent2">
                  <a:lumMod val="50000"/>
                </a:schemeClr>
              </a:solidFill>
              <a:latin typeface="Cambria" panose="02040503050406030204" pitchFamily="18" charset="0"/>
            </a:endParaRPr>
          </a:p>
          <a:p>
            <a:pPr marL="342900" indent="-342900" algn="ctr" eaLnBrk="0" hangingPunct="0">
              <a:spcBef>
                <a:spcPct val="20000"/>
              </a:spcBef>
              <a:buClr>
                <a:srgbClr val="FFFFFF"/>
              </a:buClr>
              <a:buFontTx/>
              <a:buChar char="•"/>
              <a:defRPr/>
            </a:pPr>
            <a:r>
              <a:rPr lang="en-US" sz="1600" b="1" dirty="0" smtClean="0">
                <a:solidFill>
                  <a:schemeClr val="accent2">
                    <a:lumMod val="50000"/>
                  </a:schemeClr>
                </a:solidFill>
                <a:latin typeface="Cambria" panose="02040503050406030204" pitchFamily="18" charset="0"/>
              </a:rPr>
              <a:t>TRL 3-5, RIA 100%</a:t>
            </a:r>
            <a:endParaRPr lang="en-US" sz="1600" b="1" dirty="0">
              <a:solidFill>
                <a:schemeClr val="accent2">
                  <a:lumMod val="50000"/>
                </a:schemeClr>
              </a:solidFill>
              <a:latin typeface="Cambria" panose="02040503050406030204" pitchFamily="18" charset="0"/>
            </a:endParaRPr>
          </a:p>
        </p:txBody>
      </p:sp>
      <p:sp>
        <p:nvSpPr>
          <p:cNvPr id="3" name="Rectangle 2"/>
          <p:cNvSpPr/>
          <p:nvPr/>
        </p:nvSpPr>
        <p:spPr>
          <a:xfrm>
            <a:off x="539551" y="1529497"/>
            <a:ext cx="8064897" cy="1323439"/>
          </a:xfrm>
          <a:prstGeom prst="rect">
            <a:avLst/>
          </a:prstGeom>
        </p:spPr>
        <p:txBody>
          <a:bodyPr wrap="square">
            <a:spAutoFit/>
          </a:bodyPr>
          <a:lstStyle/>
          <a:p>
            <a:pPr marL="76200" lvl="1" algn="just"/>
            <a:r>
              <a:rPr lang="en-GB" altLang="en-US" sz="1600" b="1" dirty="0">
                <a:solidFill>
                  <a:schemeClr val="accent3">
                    <a:lumMod val="50000"/>
                  </a:schemeClr>
                </a:solidFill>
                <a:latin typeface="Cambria" pitchFamily="18" charset="0"/>
              </a:rPr>
              <a:t>Specific </a:t>
            </a:r>
            <a:r>
              <a:rPr lang="en-GB" altLang="en-US" sz="1600" b="1" dirty="0" smtClean="0">
                <a:solidFill>
                  <a:schemeClr val="accent3">
                    <a:lumMod val="50000"/>
                  </a:schemeClr>
                </a:solidFill>
                <a:latin typeface="Cambria" pitchFamily="18" charset="0"/>
              </a:rPr>
              <a:t>Objective: </a:t>
            </a:r>
            <a:r>
              <a:rPr lang="en-US" altLang="en-US" sz="1600" dirty="0">
                <a:solidFill>
                  <a:schemeClr val="accent1">
                    <a:lumMod val="50000"/>
                  </a:schemeClr>
                </a:solidFill>
                <a:latin typeface="Cambria" panose="02040503050406030204" pitchFamily="18" charset="0"/>
              </a:rPr>
              <a:t>The reduction of the number of steps and unit operations in industrial processes is a key factor in achieving process intensification, improving the efficiency in the use of resources, and reducing the impact on the environment. Continuous scalable processes using intensified equipment are key to enable flexible and </a:t>
            </a:r>
            <a:r>
              <a:rPr lang="en-US" altLang="en-US" sz="1600" dirty="0" smtClean="0">
                <a:solidFill>
                  <a:schemeClr val="accent1">
                    <a:lumMod val="50000"/>
                  </a:schemeClr>
                </a:solidFill>
                <a:latin typeface="Cambria" panose="02040503050406030204" pitchFamily="18" charset="0"/>
              </a:rPr>
              <a:t>decentralized </a:t>
            </a:r>
            <a:r>
              <a:rPr lang="en-US" altLang="en-US" sz="1600" dirty="0">
                <a:solidFill>
                  <a:schemeClr val="accent1">
                    <a:lumMod val="50000"/>
                  </a:schemeClr>
                </a:solidFill>
                <a:latin typeface="Cambria" panose="02040503050406030204" pitchFamily="18" charset="0"/>
              </a:rPr>
              <a:t>production at high process performance.</a:t>
            </a:r>
            <a:endParaRPr lang="en-GB" altLang="en-US" sz="1600" dirty="0">
              <a:solidFill>
                <a:schemeClr val="accent1">
                  <a:lumMod val="50000"/>
                </a:schemeClr>
              </a:solidFill>
              <a:latin typeface="Cambria" panose="02040503050406030204" pitchFamily="18" charset="0"/>
            </a:endParaRPr>
          </a:p>
        </p:txBody>
      </p:sp>
      <p:sp>
        <p:nvSpPr>
          <p:cNvPr id="4" name="Rectangle 3"/>
          <p:cNvSpPr/>
          <p:nvPr/>
        </p:nvSpPr>
        <p:spPr>
          <a:xfrm>
            <a:off x="539552" y="2936206"/>
            <a:ext cx="2270996" cy="338554"/>
          </a:xfrm>
          <a:prstGeom prst="rect">
            <a:avLst/>
          </a:prstGeom>
        </p:spPr>
        <p:txBody>
          <a:bodyPr wrap="square">
            <a:spAutoFit/>
          </a:bodyPr>
          <a:lstStyle/>
          <a:p>
            <a:pPr marL="76200" lvl="1"/>
            <a:r>
              <a:rPr lang="en-GB" altLang="en-US" sz="1600" b="1" dirty="0" smtClean="0">
                <a:solidFill>
                  <a:schemeClr val="accent3">
                    <a:lumMod val="50000"/>
                  </a:schemeClr>
                </a:solidFill>
                <a:latin typeface="Cambria" pitchFamily="18" charset="0"/>
              </a:rPr>
              <a:t>Scope:</a:t>
            </a:r>
            <a:endParaRPr lang="en-GB" altLang="en-US" sz="1600" b="1" dirty="0">
              <a:solidFill>
                <a:schemeClr val="accent3">
                  <a:lumMod val="50000"/>
                </a:schemeClr>
              </a:solidFill>
              <a:latin typeface="Cambria" pitchFamily="18" charset="0"/>
            </a:endParaRPr>
          </a:p>
        </p:txBody>
      </p:sp>
      <p:sp>
        <p:nvSpPr>
          <p:cNvPr id="5" name="Rectangle 4"/>
          <p:cNvSpPr/>
          <p:nvPr/>
        </p:nvSpPr>
        <p:spPr>
          <a:xfrm>
            <a:off x="613972" y="3224238"/>
            <a:ext cx="8348104" cy="2653034"/>
          </a:xfrm>
          <a:prstGeom prst="rect">
            <a:avLst/>
          </a:prstGeom>
        </p:spPr>
        <p:txBody>
          <a:bodyPr wrap="square">
            <a:spAutoFit/>
          </a:bodyPr>
          <a:lstStyle/>
          <a:p>
            <a:pPr marL="361950" lvl="1" indent="-285750">
              <a:buClr>
                <a:schemeClr val="tx2"/>
              </a:buClr>
              <a:buFont typeface="Arial" panose="020B0604020202020204" pitchFamily="34" charset="0"/>
              <a:buChar char="•"/>
              <a:defRPr/>
            </a:pPr>
            <a:r>
              <a:rPr lang="en-US" sz="1600" b="1" dirty="0" smtClean="0">
                <a:solidFill>
                  <a:schemeClr val="accent1">
                    <a:lumMod val="50000"/>
                  </a:schemeClr>
                </a:solidFill>
                <a:latin typeface="Cambria" pitchFamily="18" charset="0"/>
              </a:rPr>
              <a:t>To </a:t>
            </a:r>
            <a:r>
              <a:rPr lang="en-US" sz="1600" b="1" dirty="0">
                <a:solidFill>
                  <a:schemeClr val="accent1">
                    <a:lumMod val="50000"/>
                  </a:schemeClr>
                </a:solidFill>
                <a:latin typeface="Cambria" pitchFamily="18" charset="0"/>
              </a:rPr>
              <a:t>develop new adaptable reactor concepts by the re-design and merging of critical reaction steps</a:t>
            </a:r>
          </a:p>
          <a:p>
            <a:pPr marL="361950" lvl="1" indent="-285750">
              <a:buClr>
                <a:schemeClr val="tx2"/>
              </a:buClr>
              <a:buFont typeface="Arial" panose="020B0604020202020204" pitchFamily="34" charset="0"/>
              <a:buChar char="•"/>
              <a:defRPr/>
            </a:pPr>
            <a:r>
              <a:rPr lang="en-US" sz="1600" b="1" dirty="0" smtClean="0">
                <a:solidFill>
                  <a:schemeClr val="accent1">
                    <a:lumMod val="50000"/>
                  </a:schemeClr>
                </a:solidFill>
                <a:latin typeface="Cambria" pitchFamily="18" charset="0"/>
              </a:rPr>
              <a:t>To </a:t>
            </a:r>
            <a:r>
              <a:rPr lang="en-US" sz="1600" b="1" dirty="0">
                <a:solidFill>
                  <a:schemeClr val="accent1">
                    <a:lumMod val="50000"/>
                  </a:schemeClr>
                </a:solidFill>
                <a:latin typeface="Cambria" pitchFamily="18" charset="0"/>
              </a:rPr>
              <a:t>design the corresponding reactor equipment</a:t>
            </a:r>
          </a:p>
          <a:p>
            <a:pPr marL="361950" lvl="1" indent="-285750">
              <a:buClr>
                <a:schemeClr val="tx2"/>
              </a:buClr>
              <a:buFont typeface="Arial" panose="020B0604020202020204" pitchFamily="34" charset="0"/>
              <a:buChar char="•"/>
              <a:defRPr/>
            </a:pPr>
            <a:r>
              <a:rPr lang="en-US" sz="1600" b="1" dirty="0" smtClean="0">
                <a:solidFill>
                  <a:schemeClr val="accent1">
                    <a:lumMod val="50000"/>
                  </a:schemeClr>
                </a:solidFill>
                <a:latin typeface="Cambria" pitchFamily="18" charset="0"/>
              </a:rPr>
              <a:t>To </a:t>
            </a:r>
            <a:r>
              <a:rPr lang="en-US" sz="1600" b="1" dirty="0">
                <a:solidFill>
                  <a:schemeClr val="accent1">
                    <a:lumMod val="50000"/>
                  </a:schemeClr>
                </a:solidFill>
                <a:latin typeface="Cambria" pitchFamily="18" charset="0"/>
              </a:rPr>
              <a:t>explore the integration and </a:t>
            </a:r>
            <a:r>
              <a:rPr lang="en-US" sz="1600" b="1" dirty="0" smtClean="0">
                <a:solidFill>
                  <a:schemeClr val="accent1">
                    <a:lumMod val="50000"/>
                  </a:schemeClr>
                </a:solidFill>
                <a:latin typeface="Cambria" pitchFamily="18" charset="0"/>
              </a:rPr>
              <a:t>optimization </a:t>
            </a:r>
            <a:r>
              <a:rPr lang="en-US" sz="1600" b="1" dirty="0">
                <a:solidFill>
                  <a:schemeClr val="accent1">
                    <a:lumMod val="50000"/>
                  </a:schemeClr>
                </a:solidFill>
                <a:latin typeface="Cambria" pitchFamily="18" charset="0"/>
              </a:rPr>
              <a:t>in relation to the full process engineering assessment</a:t>
            </a:r>
          </a:p>
          <a:p>
            <a:pPr marL="361950" lvl="1" indent="-285750">
              <a:buClr>
                <a:schemeClr val="tx2"/>
              </a:buClr>
              <a:buFont typeface="Arial" panose="020B0604020202020204" pitchFamily="34" charset="0"/>
              <a:buChar char="•"/>
              <a:defRPr/>
            </a:pPr>
            <a:r>
              <a:rPr lang="en-US" sz="1600" b="1" dirty="0" smtClean="0">
                <a:solidFill>
                  <a:schemeClr val="accent1">
                    <a:lumMod val="50000"/>
                  </a:schemeClr>
                </a:solidFill>
                <a:latin typeface="Cambria" pitchFamily="18" charset="0"/>
              </a:rPr>
              <a:t>Impact </a:t>
            </a:r>
            <a:r>
              <a:rPr lang="en-US" sz="1600" b="1" dirty="0">
                <a:solidFill>
                  <a:schemeClr val="accent1">
                    <a:lumMod val="50000"/>
                  </a:schemeClr>
                </a:solidFill>
                <a:latin typeface="Cambria" pitchFamily="18" charset="0"/>
              </a:rPr>
              <a:t>should be proven through process modelling and assessment and quantified in terms of reduction of resources and emissions</a:t>
            </a:r>
          </a:p>
          <a:p>
            <a:pPr marL="361950" lvl="1" indent="-285750">
              <a:buClr>
                <a:schemeClr val="tx2"/>
              </a:buClr>
              <a:buFont typeface="Arial" panose="020B0604020202020204" pitchFamily="34" charset="0"/>
              <a:buChar char="•"/>
              <a:defRPr/>
            </a:pPr>
            <a:r>
              <a:rPr lang="en-US" sz="1600" b="1" dirty="0" smtClean="0">
                <a:solidFill>
                  <a:schemeClr val="accent1">
                    <a:lumMod val="50000"/>
                  </a:schemeClr>
                </a:solidFill>
                <a:latin typeface="Cambria" pitchFamily="18" charset="0"/>
              </a:rPr>
              <a:t>Proposals </a:t>
            </a:r>
            <a:r>
              <a:rPr lang="en-US" sz="1600" b="1" dirty="0">
                <a:solidFill>
                  <a:schemeClr val="accent1">
                    <a:lumMod val="50000"/>
                  </a:schemeClr>
                </a:solidFill>
                <a:latin typeface="Cambria" pitchFamily="18" charset="0"/>
              </a:rPr>
              <a:t>should include an outline of the initial exploitation and business plans</a:t>
            </a:r>
            <a:endParaRPr lang="en-GB" sz="1400" dirty="0" smtClean="0">
              <a:solidFill>
                <a:srgbClr val="0F5494"/>
              </a:solidFill>
              <a:latin typeface="Cambria" pitchFamily="18" charset="0"/>
            </a:endParaRPr>
          </a:p>
          <a:p>
            <a:pPr marL="76200" lvl="1">
              <a:spcBef>
                <a:spcPct val="20000"/>
              </a:spcBef>
              <a:buClr>
                <a:srgbClr val="009FBA"/>
              </a:buClr>
              <a:defRPr/>
            </a:pPr>
            <a:endParaRPr lang="en-GB" sz="1600" dirty="0" smtClean="0">
              <a:solidFill>
                <a:srgbClr val="0F5494"/>
              </a:solidFill>
              <a:latin typeface="Cambria" pitchFamily="18" charset="0"/>
            </a:endParaRPr>
          </a:p>
          <a:p>
            <a:pPr marL="355600" lvl="1" indent="-279400">
              <a:spcBef>
                <a:spcPct val="20000"/>
              </a:spcBef>
              <a:buClr>
                <a:srgbClr val="009FBA"/>
              </a:buClr>
              <a:buFontTx/>
              <a:buChar char="•"/>
              <a:defRPr/>
            </a:pPr>
            <a:endParaRPr lang="en-GB" sz="1600" dirty="0">
              <a:solidFill>
                <a:srgbClr val="0F5494"/>
              </a:solidFill>
              <a:latin typeface="Cambria" pitchFamily="18" charset="0"/>
            </a:endParaRPr>
          </a:p>
        </p:txBody>
      </p:sp>
      <p:sp>
        <p:nvSpPr>
          <p:cNvPr id="6" name="Rectangle 5"/>
          <p:cNvSpPr/>
          <p:nvPr/>
        </p:nvSpPr>
        <p:spPr>
          <a:xfrm>
            <a:off x="613972" y="5396443"/>
            <a:ext cx="8348104" cy="984885"/>
          </a:xfrm>
          <a:prstGeom prst="rect">
            <a:avLst/>
          </a:prstGeom>
        </p:spPr>
        <p:txBody>
          <a:bodyPr wrap="square">
            <a:spAutoFit/>
          </a:bodyPr>
          <a:lstStyle/>
          <a:p>
            <a:pPr marL="76200" lvl="1"/>
            <a:r>
              <a:rPr lang="de-DE" altLang="en-US" sz="1600" b="1" dirty="0" err="1">
                <a:solidFill>
                  <a:schemeClr val="accent3">
                    <a:lumMod val="50000"/>
                  </a:schemeClr>
                </a:solidFill>
                <a:latin typeface="Cambria" pitchFamily="18" charset="0"/>
              </a:rPr>
              <a:t>Expected</a:t>
            </a:r>
            <a:r>
              <a:rPr lang="de-DE" altLang="en-US" sz="1600" b="1" dirty="0">
                <a:solidFill>
                  <a:schemeClr val="accent3">
                    <a:lumMod val="50000"/>
                  </a:schemeClr>
                </a:solidFill>
                <a:latin typeface="Cambria" pitchFamily="18" charset="0"/>
              </a:rPr>
              <a:t> </a:t>
            </a:r>
            <a:r>
              <a:rPr lang="de-DE" altLang="en-US" sz="1600" b="1" dirty="0" err="1" smtClean="0">
                <a:solidFill>
                  <a:schemeClr val="accent3">
                    <a:lumMod val="50000"/>
                  </a:schemeClr>
                </a:solidFill>
                <a:latin typeface="Cambria" pitchFamily="18" charset="0"/>
              </a:rPr>
              <a:t>impact</a:t>
            </a:r>
            <a:r>
              <a:rPr lang="de-DE" altLang="en-US" sz="1600" b="1" dirty="0" smtClean="0">
                <a:solidFill>
                  <a:schemeClr val="accent3">
                    <a:lumMod val="50000"/>
                  </a:schemeClr>
                </a:solidFill>
                <a:latin typeface="Cambria" pitchFamily="18" charset="0"/>
              </a:rPr>
              <a:t>:</a:t>
            </a:r>
            <a:endParaRPr lang="de-DE" altLang="en-US" sz="1600" b="1" dirty="0">
              <a:solidFill>
                <a:schemeClr val="accent3">
                  <a:lumMod val="50000"/>
                </a:schemeClr>
              </a:solidFill>
              <a:latin typeface="Cambria" pitchFamily="18" charset="0"/>
            </a:endParaRPr>
          </a:p>
          <a:p>
            <a:pPr marL="361950" lvl="1" indent="-285750">
              <a:buFont typeface="Arial" panose="020B0604020202020204" pitchFamily="34" charset="0"/>
              <a:buChar char="•"/>
            </a:pPr>
            <a:r>
              <a:rPr lang="en-US" altLang="en-US" sz="1400" dirty="0" smtClean="0">
                <a:solidFill>
                  <a:schemeClr val="accent1">
                    <a:lumMod val="50000"/>
                  </a:schemeClr>
                </a:solidFill>
                <a:latin typeface="Cambria" panose="02040503050406030204" pitchFamily="18" charset="0"/>
              </a:rPr>
              <a:t>Reduction </a:t>
            </a:r>
            <a:r>
              <a:rPr lang="en-US" altLang="en-US" sz="1400" dirty="0">
                <a:solidFill>
                  <a:schemeClr val="accent1">
                    <a:lumMod val="50000"/>
                  </a:schemeClr>
                </a:solidFill>
                <a:latin typeface="Cambria" panose="02040503050406030204" pitchFamily="18" charset="0"/>
              </a:rPr>
              <a:t>of at least 15% in process energy intensity and material resource use</a:t>
            </a:r>
          </a:p>
          <a:p>
            <a:pPr marL="361950" lvl="1" indent="-285750">
              <a:buFont typeface="Arial" panose="020B0604020202020204" pitchFamily="34" charset="0"/>
              <a:buChar char="•"/>
            </a:pPr>
            <a:r>
              <a:rPr lang="en-US" altLang="en-US" sz="1400" dirty="0" smtClean="0">
                <a:solidFill>
                  <a:schemeClr val="accent1">
                    <a:lumMod val="50000"/>
                  </a:schemeClr>
                </a:solidFill>
                <a:latin typeface="Cambria" panose="02040503050406030204" pitchFamily="18" charset="0"/>
              </a:rPr>
              <a:t>Reduction </a:t>
            </a:r>
            <a:r>
              <a:rPr lang="en-US" altLang="en-US" sz="1400" dirty="0">
                <a:solidFill>
                  <a:schemeClr val="accent1">
                    <a:lumMod val="50000"/>
                  </a:schemeClr>
                </a:solidFill>
                <a:latin typeface="Cambria" panose="02040503050406030204" pitchFamily="18" charset="0"/>
              </a:rPr>
              <a:t>of at least 15% in emissions (compared to </a:t>
            </a:r>
            <a:r>
              <a:rPr lang="en-US" altLang="en-US" sz="1400" dirty="0" err="1">
                <a:solidFill>
                  <a:schemeClr val="accent1">
                    <a:lumMod val="50000"/>
                  </a:schemeClr>
                </a:solidFill>
                <a:latin typeface="Cambria" panose="02040503050406030204" pitchFamily="18" charset="0"/>
              </a:rPr>
              <a:t>sota</a:t>
            </a:r>
            <a:r>
              <a:rPr lang="en-US" altLang="en-US" sz="1400" dirty="0">
                <a:solidFill>
                  <a:schemeClr val="accent1">
                    <a:lumMod val="50000"/>
                  </a:schemeClr>
                </a:solidFill>
                <a:latin typeface="Cambria" panose="02040503050406030204" pitchFamily="18" charset="0"/>
              </a:rPr>
              <a:t>)</a:t>
            </a:r>
          </a:p>
          <a:p>
            <a:pPr marL="361950" lvl="1" indent="-285750">
              <a:buFont typeface="Arial" panose="020B0604020202020204" pitchFamily="34" charset="0"/>
              <a:buChar char="•"/>
            </a:pPr>
            <a:r>
              <a:rPr lang="en-US" altLang="en-US" sz="1400" dirty="0" smtClean="0">
                <a:solidFill>
                  <a:schemeClr val="accent1">
                    <a:lumMod val="50000"/>
                  </a:schemeClr>
                </a:solidFill>
                <a:latin typeface="Cambria" panose="02040503050406030204" pitchFamily="18" charset="0"/>
              </a:rPr>
              <a:t>Significant </a:t>
            </a:r>
            <a:r>
              <a:rPr lang="en-US" altLang="en-US" sz="1400" dirty="0">
                <a:solidFill>
                  <a:schemeClr val="accent1">
                    <a:lumMod val="50000"/>
                  </a:schemeClr>
                </a:solidFill>
                <a:latin typeface="Cambria" panose="02040503050406030204" pitchFamily="18" charset="0"/>
              </a:rPr>
              <a:t>improvements in the flexibility and productivity</a:t>
            </a:r>
            <a:endParaRPr lang="en-GB" altLang="en-US" sz="1400" dirty="0">
              <a:solidFill>
                <a:schemeClr val="accent1">
                  <a:lumMod val="50000"/>
                </a:schemeClr>
              </a:solidFill>
              <a:latin typeface="Cambria" panose="02040503050406030204" pitchFamily="18" charset="0"/>
            </a:endParaRPr>
          </a:p>
        </p:txBody>
      </p:sp>
    </p:spTree>
    <p:extLst>
      <p:ext uri="{BB962C8B-B14F-4D97-AF65-F5344CB8AC3E}">
        <p14:creationId xmlns:p14="http://schemas.microsoft.com/office/powerpoint/2010/main" val="18482421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0" name="TextBox 10"/>
          <p:cNvSpPr txBox="1">
            <a:spLocks noChangeArrowheads="1"/>
          </p:cNvSpPr>
          <p:nvPr/>
        </p:nvSpPr>
        <p:spPr bwMode="auto">
          <a:xfrm>
            <a:off x="7588250" y="5407049"/>
            <a:ext cx="1325563" cy="830263"/>
          </a:xfrm>
          <a:prstGeom prst="rect">
            <a:avLst/>
          </a:prstGeom>
          <a:noFill/>
          <a:ln w="9525">
            <a:noFill/>
            <a:miter lim="800000"/>
            <a:headEnd/>
            <a:tailEnd/>
          </a:ln>
        </p:spPr>
        <p:txBody>
          <a:bodyPr>
            <a:spAutoFit/>
          </a:bodyPr>
          <a:lstStyle/>
          <a:p>
            <a:r>
              <a:rPr lang="en-GB" sz="1600" b="1">
                <a:solidFill>
                  <a:srgbClr val="FFFFFF"/>
                </a:solidFill>
                <a:latin typeface="Calibri" pitchFamily="34" charset="0"/>
              </a:rPr>
              <a:t>Components</a:t>
            </a:r>
          </a:p>
          <a:p>
            <a:r>
              <a:rPr lang="en-GB" sz="1600" b="1">
                <a:solidFill>
                  <a:srgbClr val="FFFFFF"/>
                </a:solidFill>
                <a:latin typeface="Calibri" pitchFamily="34" charset="0"/>
              </a:rPr>
              <a:t> &amp;  Products</a:t>
            </a:r>
          </a:p>
          <a:p>
            <a:endParaRPr lang="en-GB" sz="1600" b="1">
              <a:solidFill>
                <a:srgbClr val="FFFFFF"/>
              </a:solidFill>
              <a:latin typeface="Calibri" pitchFamily="34" charset="0"/>
            </a:endParaRPr>
          </a:p>
        </p:txBody>
      </p:sp>
      <p:sp>
        <p:nvSpPr>
          <p:cNvPr id="18441" name="TextBox 25"/>
          <p:cNvSpPr txBox="1">
            <a:spLocks noChangeArrowheads="1"/>
          </p:cNvSpPr>
          <p:nvPr/>
        </p:nvSpPr>
        <p:spPr bwMode="auto">
          <a:xfrm>
            <a:off x="3417888" y="4033862"/>
            <a:ext cx="2368550" cy="338137"/>
          </a:xfrm>
          <a:prstGeom prst="rect">
            <a:avLst/>
          </a:prstGeom>
          <a:noFill/>
          <a:ln w="9525">
            <a:noFill/>
            <a:miter lim="800000"/>
            <a:headEnd/>
            <a:tailEnd/>
          </a:ln>
        </p:spPr>
        <p:txBody>
          <a:bodyPr>
            <a:spAutoFit/>
          </a:bodyPr>
          <a:lstStyle/>
          <a:p>
            <a:r>
              <a:rPr lang="en-GB" sz="1600" b="1">
                <a:solidFill>
                  <a:srgbClr val="FFFFFF"/>
                </a:solidFill>
                <a:latin typeface="Calibri" pitchFamily="34" charset="0"/>
              </a:rPr>
              <a:t>Discrete Manufacturing:</a:t>
            </a:r>
          </a:p>
        </p:txBody>
      </p:sp>
      <p:sp>
        <p:nvSpPr>
          <p:cNvPr id="18" name="Title 1"/>
          <p:cNvSpPr txBox="1">
            <a:spLocks/>
          </p:cNvSpPr>
          <p:nvPr/>
        </p:nvSpPr>
        <p:spPr>
          <a:xfrm>
            <a:off x="1691680" y="100800"/>
            <a:ext cx="6240463" cy="647700"/>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endParaRPr lang="en-GB" sz="2700" dirty="0" smtClean="0">
              <a:solidFill>
                <a:srgbClr val="3B3B3B"/>
              </a:solidFill>
            </a:endParaRPr>
          </a:p>
        </p:txBody>
      </p:sp>
      <p:sp>
        <p:nvSpPr>
          <p:cNvPr id="2" name="Rectangle 1"/>
          <p:cNvSpPr/>
          <p:nvPr/>
        </p:nvSpPr>
        <p:spPr>
          <a:xfrm>
            <a:off x="1475656" y="397113"/>
            <a:ext cx="6775375" cy="1003352"/>
          </a:xfrm>
          <a:prstGeom prst="rect">
            <a:avLst/>
          </a:prstGeom>
        </p:spPr>
        <p:txBody>
          <a:bodyPr wrap="square">
            <a:spAutoFit/>
          </a:bodyPr>
          <a:lstStyle/>
          <a:p>
            <a:pPr marL="342900" indent="-342900" algn="ctr" eaLnBrk="0" hangingPunct="0">
              <a:spcBef>
                <a:spcPct val="20000"/>
              </a:spcBef>
              <a:buClr>
                <a:srgbClr val="FFFFFF"/>
              </a:buClr>
              <a:buFontTx/>
              <a:buChar char="•"/>
              <a:defRPr/>
            </a:pPr>
            <a:r>
              <a:rPr lang="en-US" sz="2000" b="1" dirty="0" smtClean="0">
                <a:solidFill>
                  <a:schemeClr val="accent2">
                    <a:lumMod val="50000"/>
                  </a:schemeClr>
                </a:solidFill>
                <a:latin typeface="Cambria" panose="02040503050406030204" pitchFamily="18" charset="0"/>
              </a:rPr>
              <a:t>SPIRE-6: </a:t>
            </a:r>
            <a:r>
              <a:rPr lang="en-US" sz="2000" b="1" dirty="0">
                <a:solidFill>
                  <a:schemeClr val="accent2">
                    <a:lumMod val="50000"/>
                  </a:schemeClr>
                </a:solidFill>
                <a:latin typeface="Cambria" panose="02040503050406030204" pitchFamily="18" charset="0"/>
              </a:rPr>
              <a:t>Energy and resource management systems for improved efficiency in the process industries</a:t>
            </a:r>
            <a:endParaRPr lang="en-US" sz="2000" b="1" dirty="0" smtClean="0">
              <a:solidFill>
                <a:schemeClr val="accent2">
                  <a:lumMod val="50000"/>
                </a:schemeClr>
              </a:solidFill>
              <a:latin typeface="Cambria" panose="02040503050406030204" pitchFamily="18" charset="0"/>
            </a:endParaRPr>
          </a:p>
          <a:p>
            <a:pPr marL="342900" indent="-342900" algn="ctr" eaLnBrk="0" hangingPunct="0">
              <a:spcBef>
                <a:spcPct val="20000"/>
              </a:spcBef>
              <a:buClr>
                <a:srgbClr val="FFFFFF"/>
              </a:buClr>
              <a:buFontTx/>
              <a:buChar char="•"/>
              <a:defRPr/>
            </a:pPr>
            <a:r>
              <a:rPr lang="en-US" sz="1600" b="1" dirty="0" smtClean="0">
                <a:solidFill>
                  <a:schemeClr val="accent2">
                    <a:lumMod val="50000"/>
                  </a:schemeClr>
                </a:solidFill>
                <a:latin typeface="Cambria" panose="02040503050406030204" pitchFamily="18" charset="0"/>
              </a:rPr>
              <a:t>TRL 4-6, RIA 100% (SMEs encouraged)</a:t>
            </a:r>
            <a:endParaRPr lang="en-US" sz="1600" b="1" dirty="0">
              <a:solidFill>
                <a:schemeClr val="accent2">
                  <a:lumMod val="50000"/>
                </a:schemeClr>
              </a:solidFill>
              <a:latin typeface="Cambria" panose="02040503050406030204" pitchFamily="18" charset="0"/>
            </a:endParaRPr>
          </a:p>
        </p:txBody>
      </p:sp>
      <p:sp>
        <p:nvSpPr>
          <p:cNvPr id="3" name="Rectangle 2"/>
          <p:cNvSpPr/>
          <p:nvPr/>
        </p:nvSpPr>
        <p:spPr>
          <a:xfrm>
            <a:off x="539550" y="1325086"/>
            <a:ext cx="8604450" cy="1815882"/>
          </a:xfrm>
          <a:prstGeom prst="rect">
            <a:avLst/>
          </a:prstGeom>
        </p:spPr>
        <p:txBody>
          <a:bodyPr wrap="square">
            <a:spAutoFit/>
          </a:bodyPr>
          <a:lstStyle/>
          <a:p>
            <a:pPr marL="76200" lvl="1" algn="just"/>
            <a:r>
              <a:rPr lang="en-GB" altLang="en-US" sz="1600" b="1" dirty="0" smtClean="0">
                <a:solidFill>
                  <a:schemeClr val="accent3">
                    <a:lumMod val="50000"/>
                  </a:schemeClr>
                </a:solidFill>
                <a:latin typeface="Cambria" pitchFamily="18" charset="0"/>
              </a:rPr>
              <a:t>Specific Objective: </a:t>
            </a:r>
          </a:p>
          <a:p>
            <a:pPr marL="361950" lvl="1" indent="-285750" algn="just">
              <a:buFont typeface="Arial" panose="020B0604020202020204" pitchFamily="34" charset="0"/>
              <a:buChar char="•"/>
            </a:pPr>
            <a:r>
              <a:rPr lang="en-US" altLang="en-US" sz="1600" dirty="0" smtClean="0">
                <a:solidFill>
                  <a:schemeClr val="accent1">
                    <a:lumMod val="50000"/>
                  </a:schemeClr>
                </a:solidFill>
                <a:latin typeface="Cambria" panose="02040503050406030204" pitchFamily="18" charset="0"/>
              </a:rPr>
              <a:t>Sharing </a:t>
            </a:r>
            <a:r>
              <a:rPr lang="en-US" altLang="en-US" sz="1600" dirty="0">
                <a:solidFill>
                  <a:schemeClr val="accent1">
                    <a:lumMod val="50000"/>
                  </a:schemeClr>
                </a:solidFill>
                <a:latin typeface="Cambria" panose="02040503050406030204" pitchFamily="18" charset="0"/>
              </a:rPr>
              <a:t>resources (plants, energy, water, residues and recycled materials)</a:t>
            </a:r>
          </a:p>
          <a:p>
            <a:pPr marL="361950" lvl="1" indent="-285750" algn="just">
              <a:buFont typeface="Arial" panose="020B0604020202020204" pitchFamily="34" charset="0"/>
              <a:buChar char="•"/>
            </a:pPr>
            <a:r>
              <a:rPr lang="en-US" altLang="en-US" sz="1600" dirty="0" smtClean="0">
                <a:solidFill>
                  <a:schemeClr val="accent1">
                    <a:lumMod val="50000"/>
                  </a:schemeClr>
                </a:solidFill>
                <a:latin typeface="Cambria" panose="02040503050406030204" pitchFamily="18" charset="0"/>
              </a:rPr>
              <a:t>Integration </a:t>
            </a:r>
            <a:r>
              <a:rPr lang="en-US" altLang="en-US" sz="1600" dirty="0">
                <a:solidFill>
                  <a:schemeClr val="accent1">
                    <a:lumMod val="50000"/>
                  </a:schemeClr>
                </a:solidFill>
                <a:latin typeface="Cambria" panose="02040503050406030204" pitchFamily="18" charset="0"/>
              </a:rPr>
              <a:t>of multiple production units across different sectors of the process industry</a:t>
            </a:r>
          </a:p>
          <a:p>
            <a:pPr marL="361950" lvl="1" indent="-285750" algn="just">
              <a:buFont typeface="Arial" panose="020B0604020202020204" pitchFamily="34" charset="0"/>
              <a:buChar char="•"/>
            </a:pPr>
            <a:r>
              <a:rPr lang="en-US" altLang="en-US" sz="1600" dirty="0" smtClean="0">
                <a:solidFill>
                  <a:schemeClr val="accent1">
                    <a:lumMod val="50000"/>
                  </a:schemeClr>
                </a:solidFill>
                <a:latin typeface="Cambria" panose="02040503050406030204" pitchFamily="18" charset="0"/>
              </a:rPr>
              <a:t>Gain </a:t>
            </a:r>
            <a:r>
              <a:rPr lang="en-US" altLang="en-US" sz="1600" dirty="0">
                <a:solidFill>
                  <a:schemeClr val="accent1">
                    <a:lumMod val="50000"/>
                  </a:schemeClr>
                </a:solidFill>
                <a:latin typeface="Cambria" panose="02040503050406030204" pitchFamily="18" charset="0"/>
              </a:rPr>
              <a:t>a better mutual understanding of the operation of the different process industry sectors</a:t>
            </a:r>
          </a:p>
          <a:p>
            <a:pPr marL="361950" lvl="1" indent="-285750" algn="just">
              <a:buFont typeface="Arial" panose="020B0604020202020204" pitchFamily="34" charset="0"/>
              <a:buChar char="•"/>
            </a:pPr>
            <a:r>
              <a:rPr lang="en-US" altLang="en-US" sz="1600" dirty="0" smtClean="0">
                <a:solidFill>
                  <a:schemeClr val="accent1">
                    <a:lumMod val="50000"/>
                  </a:schemeClr>
                </a:solidFill>
                <a:latin typeface="Cambria" panose="02040503050406030204" pitchFamily="18" charset="0"/>
              </a:rPr>
              <a:t>Aim </a:t>
            </a:r>
            <a:r>
              <a:rPr lang="en-US" altLang="en-US" sz="1600" dirty="0">
                <a:solidFill>
                  <a:schemeClr val="accent1">
                    <a:lumMod val="50000"/>
                  </a:schemeClr>
                </a:solidFill>
                <a:latin typeface="Cambria" panose="02040503050406030204" pitchFamily="18" charset="0"/>
              </a:rPr>
              <a:t>to reach a strong cross-sectorial interactions, to improve the sustainability of the process industry</a:t>
            </a:r>
          </a:p>
          <a:p>
            <a:pPr marL="361950" lvl="1" indent="-285750" algn="just">
              <a:buFont typeface="Arial" panose="020B0604020202020204" pitchFamily="34" charset="0"/>
              <a:buChar char="•"/>
            </a:pPr>
            <a:r>
              <a:rPr lang="en-US" altLang="en-US" sz="1600" dirty="0" smtClean="0">
                <a:solidFill>
                  <a:schemeClr val="accent1">
                    <a:lumMod val="50000"/>
                  </a:schemeClr>
                </a:solidFill>
                <a:latin typeface="Cambria" panose="02040503050406030204" pitchFamily="18" charset="0"/>
              </a:rPr>
              <a:t>Development </a:t>
            </a:r>
            <a:r>
              <a:rPr lang="en-US" altLang="en-US" sz="1600" dirty="0">
                <a:solidFill>
                  <a:schemeClr val="accent1">
                    <a:lumMod val="50000"/>
                  </a:schemeClr>
                </a:solidFill>
                <a:latin typeface="Cambria" panose="02040503050406030204" pitchFamily="18" charset="0"/>
              </a:rPr>
              <a:t>of holistic measurements and activities.</a:t>
            </a:r>
            <a:endParaRPr lang="en-GB" altLang="en-US" sz="1600" dirty="0">
              <a:solidFill>
                <a:schemeClr val="accent1">
                  <a:lumMod val="50000"/>
                </a:schemeClr>
              </a:solidFill>
              <a:latin typeface="Cambria" panose="02040503050406030204" pitchFamily="18" charset="0"/>
            </a:endParaRPr>
          </a:p>
        </p:txBody>
      </p:sp>
      <p:sp>
        <p:nvSpPr>
          <p:cNvPr id="4" name="Rectangle 3"/>
          <p:cNvSpPr/>
          <p:nvPr/>
        </p:nvSpPr>
        <p:spPr>
          <a:xfrm>
            <a:off x="539552" y="3162454"/>
            <a:ext cx="2270996" cy="338554"/>
          </a:xfrm>
          <a:prstGeom prst="rect">
            <a:avLst/>
          </a:prstGeom>
        </p:spPr>
        <p:txBody>
          <a:bodyPr wrap="square">
            <a:spAutoFit/>
          </a:bodyPr>
          <a:lstStyle/>
          <a:p>
            <a:pPr marL="76200" lvl="1"/>
            <a:r>
              <a:rPr lang="en-GB" altLang="en-US" sz="1600" b="1" dirty="0" smtClean="0">
                <a:solidFill>
                  <a:schemeClr val="accent3">
                    <a:lumMod val="50000"/>
                  </a:schemeClr>
                </a:solidFill>
                <a:latin typeface="Cambria" pitchFamily="18" charset="0"/>
              </a:rPr>
              <a:t>Scope:</a:t>
            </a:r>
            <a:endParaRPr lang="en-GB" altLang="en-US" sz="1600" b="1" dirty="0">
              <a:solidFill>
                <a:schemeClr val="accent3">
                  <a:lumMod val="50000"/>
                </a:schemeClr>
              </a:solidFill>
              <a:latin typeface="Cambria" pitchFamily="18" charset="0"/>
            </a:endParaRPr>
          </a:p>
        </p:txBody>
      </p:sp>
      <p:sp>
        <p:nvSpPr>
          <p:cNvPr id="5" name="Rectangle 4"/>
          <p:cNvSpPr/>
          <p:nvPr/>
        </p:nvSpPr>
        <p:spPr>
          <a:xfrm>
            <a:off x="613972" y="3447696"/>
            <a:ext cx="8530028" cy="2357568"/>
          </a:xfrm>
          <a:prstGeom prst="rect">
            <a:avLst/>
          </a:prstGeom>
        </p:spPr>
        <p:txBody>
          <a:bodyPr wrap="square">
            <a:spAutoFit/>
          </a:bodyPr>
          <a:lstStyle/>
          <a:p>
            <a:pPr marL="361950" lvl="1" indent="-285750">
              <a:buClr>
                <a:schemeClr val="tx2"/>
              </a:buClr>
              <a:buFont typeface="Arial" panose="020B0604020202020204" pitchFamily="34" charset="0"/>
              <a:buChar char="•"/>
              <a:defRPr/>
            </a:pPr>
            <a:r>
              <a:rPr lang="en-US" sz="1600" b="1" dirty="0" smtClean="0">
                <a:solidFill>
                  <a:schemeClr val="accent1">
                    <a:lumMod val="50000"/>
                  </a:schemeClr>
                </a:solidFill>
                <a:latin typeface="Cambria" pitchFamily="18" charset="0"/>
              </a:rPr>
              <a:t>Development </a:t>
            </a:r>
            <a:r>
              <a:rPr lang="en-US" sz="1600" b="1" dirty="0">
                <a:solidFill>
                  <a:schemeClr val="accent1">
                    <a:lumMod val="50000"/>
                  </a:schemeClr>
                </a:solidFill>
                <a:latin typeface="Cambria" pitchFamily="18" charset="0"/>
              </a:rPr>
              <a:t>of Analysis and </a:t>
            </a:r>
            <a:r>
              <a:rPr lang="en-US" sz="1600" b="1" dirty="0" smtClean="0">
                <a:solidFill>
                  <a:schemeClr val="accent1">
                    <a:lumMod val="50000"/>
                  </a:schemeClr>
                </a:solidFill>
                <a:latin typeface="Cambria" pitchFamily="18" charset="0"/>
              </a:rPr>
              <a:t>optimization </a:t>
            </a:r>
            <a:r>
              <a:rPr lang="en-US" sz="1600" b="1" dirty="0">
                <a:solidFill>
                  <a:schemeClr val="accent1">
                    <a:lumMod val="50000"/>
                  </a:schemeClr>
                </a:solidFill>
                <a:latin typeface="Cambria" pitchFamily="18" charset="0"/>
              </a:rPr>
              <a:t>tools for flexible energy use and material flow integration. Including, widely applicable software</a:t>
            </a:r>
          </a:p>
          <a:p>
            <a:pPr marL="361950" lvl="1" indent="-285750">
              <a:buClr>
                <a:schemeClr val="tx2"/>
              </a:buClr>
              <a:buFont typeface="Arial" panose="020B0604020202020204" pitchFamily="34" charset="0"/>
              <a:buChar char="•"/>
              <a:defRPr/>
            </a:pPr>
            <a:r>
              <a:rPr lang="en-US" sz="1600" b="1" dirty="0" smtClean="0">
                <a:solidFill>
                  <a:schemeClr val="accent1">
                    <a:lumMod val="50000"/>
                  </a:schemeClr>
                </a:solidFill>
                <a:latin typeface="Cambria" pitchFamily="18" charset="0"/>
              </a:rPr>
              <a:t>Rapid </a:t>
            </a:r>
            <a:r>
              <a:rPr lang="en-US" sz="1600" b="1" dirty="0">
                <a:solidFill>
                  <a:schemeClr val="accent1">
                    <a:lumMod val="50000"/>
                  </a:schemeClr>
                </a:solidFill>
                <a:latin typeface="Cambria" pitchFamily="18" charset="0"/>
              </a:rPr>
              <a:t>transfer from lab-scale into demonstration sites. Pilot tests are expected to address integrated solutions and tools in the specific conditions of real production units</a:t>
            </a:r>
          </a:p>
          <a:p>
            <a:pPr marL="361950" lvl="1" indent="-285750">
              <a:buClr>
                <a:schemeClr val="tx2"/>
              </a:buClr>
              <a:buFont typeface="Arial" panose="020B0604020202020204" pitchFamily="34" charset="0"/>
              <a:buChar char="•"/>
              <a:defRPr/>
            </a:pPr>
            <a:r>
              <a:rPr lang="en-US" sz="1600" b="1" dirty="0" smtClean="0">
                <a:solidFill>
                  <a:schemeClr val="accent1">
                    <a:lumMod val="50000"/>
                  </a:schemeClr>
                </a:solidFill>
                <a:latin typeface="Cambria" pitchFamily="18" charset="0"/>
              </a:rPr>
              <a:t>New </a:t>
            </a:r>
            <a:r>
              <a:rPr lang="en-US" sz="1600" b="1" dirty="0">
                <a:solidFill>
                  <a:schemeClr val="accent1">
                    <a:lumMod val="50000"/>
                  </a:schemeClr>
                </a:solidFill>
                <a:latin typeface="Cambria" pitchFamily="18" charset="0"/>
              </a:rPr>
              <a:t>approaches that allow cost-saving </a:t>
            </a:r>
            <a:r>
              <a:rPr lang="en-US" sz="1600" b="1" dirty="0" smtClean="0">
                <a:solidFill>
                  <a:schemeClr val="accent1">
                    <a:lumMod val="50000"/>
                  </a:schemeClr>
                </a:solidFill>
                <a:latin typeface="Cambria" pitchFamily="18" charset="0"/>
              </a:rPr>
              <a:t>optimization </a:t>
            </a:r>
            <a:r>
              <a:rPr lang="en-US" sz="1600" b="1" dirty="0">
                <a:solidFill>
                  <a:schemeClr val="accent1">
                    <a:lumMod val="50000"/>
                  </a:schemeClr>
                </a:solidFill>
                <a:latin typeface="Cambria" pitchFamily="18" charset="0"/>
              </a:rPr>
              <a:t>of energy and resources (e.g. reducing residues, </a:t>
            </a:r>
            <a:r>
              <a:rPr lang="en-US" sz="1600" b="1" dirty="0" smtClean="0">
                <a:solidFill>
                  <a:schemeClr val="accent1">
                    <a:lumMod val="50000"/>
                  </a:schemeClr>
                </a:solidFill>
                <a:latin typeface="Cambria" pitchFamily="18" charset="0"/>
              </a:rPr>
              <a:t>minimizing </a:t>
            </a:r>
            <a:r>
              <a:rPr lang="en-US" sz="1600" b="1" dirty="0">
                <a:solidFill>
                  <a:schemeClr val="accent1">
                    <a:lumMod val="50000"/>
                  </a:schemeClr>
                </a:solidFill>
                <a:latin typeface="Cambria" pitchFamily="18" charset="0"/>
              </a:rPr>
              <a:t>waste)</a:t>
            </a:r>
          </a:p>
          <a:p>
            <a:pPr marL="361950" lvl="1" indent="-285750">
              <a:buClr>
                <a:schemeClr val="tx2"/>
              </a:buClr>
              <a:buFont typeface="Arial" panose="020B0604020202020204" pitchFamily="34" charset="0"/>
              <a:buChar char="•"/>
              <a:defRPr/>
            </a:pPr>
            <a:r>
              <a:rPr lang="en-US" sz="1600" b="1" dirty="0" smtClean="0">
                <a:solidFill>
                  <a:schemeClr val="accent1">
                    <a:lumMod val="50000"/>
                  </a:schemeClr>
                </a:solidFill>
                <a:latin typeface="Cambria" pitchFamily="18" charset="0"/>
              </a:rPr>
              <a:t>Prototypes </a:t>
            </a:r>
            <a:r>
              <a:rPr lang="en-US" sz="1600" b="1" dirty="0">
                <a:solidFill>
                  <a:schemeClr val="accent1">
                    <a:lumMod val="50000"/>
                  </a:schemeClr>
                </a:solidFill>
                <a:latin typeface="Cambria" pitchFamily="18" charset="0"/>
              </a:rPr>
              <a:t>and pilots in real industrial settings represent a clear added value</a:t>
            </a:r>
            <a:endParaRPr lang="en-GB" sz="1600" dirty="0" smtClean="0">
              <a:solidFill>
                <a:srgbClr val="0F5494"/>
              </a:solidFill>
              <a:latin typeface="Cambria" pitchFamily="18" charset="0"/>
            </a:endParaRPr>
          </a:p>
          <a:p>
            <a:pPr marL="355600" lvl="1" indent="-279400">
              <a:spcBef>
                <a:spcPct val="20000"/>
              </a:spcBef>
              <a:buClr>
                <a:srgbClr val="009FBA"/>
              </a:buClr>
              <a:buFontTx/>
              <a:buChar char="•"/>
              <a:defRPr/>
            </a:pPr>
            <a:endParaRPr lang="en-GB" sz="1600" dirty="0">
              <a:solidFill>
                <a:srgbClr val="0F5494"/>
              </a:solidFill>
              <a:latin typeface="Cambria" pitchFamily="18" charset="0"/>
            </a:endParaRPr>
          </a:p>
        </p:txBody>
      </p:sp>
      <p:sp>
        <p:nvSpPr>
          <p:cNvPr id="6" name="Rectangle 5"/>
          <p:cNvSpPr/>
          <p:nvPr/>
        </p:nvSpPr>
        <p:spPr>
          <a:xfrm>
            <a:off x="613972" y="5541620"/>
            <a:ext cx="8530028" cy="1415772"/>
          </a:xfrm>
          <a:prstGeom prst="rect">
            <a:avLst/>
          </a:prstGeom>
        </p:spPr>
        <p:txBody>
          <a:bodyPr wrap="square">
            <a:spAutoFit/>
          </a:bodyPr>
          <a:lstStyle/>
          <a:p>
            <a:pPr marL="76200" lvl="1"/>
            <a:r>
              <a:rPr lang="de-DE" altLang="en-US" sz="1600" b="1" dirty="0" err="1">
                <a:solidFill>
                  <a:schemeClr val="accent3">
                    <a:lumMod val="50000"/>
                  </a:schemeClr>
                </a:solidFill>
                <a:latin typeface="Cambria" pitchFamily="18" charset="0"/>
              </a:rPr>
              <a:t>Expected</a:t>
            </a:r>
            <a:r>
              <a:rPr lang="de-DE" altLang="en-US" sz="1600" b="1" dirty="0">
                <a:solidFill>
                  <a:schemeClr val="accent3">
                    <a:lumMod val="50000"/>
                  </a:schemeClr>
                </a:solidFill>
                <a:latin typeface="Cambria" pitchFamily="18" charset="0"/>
              </a:rPr>
              <a:t> </a:t>
            </a:r>
            <a:r>
              <a:rPr lang="de-DE" altLang="en-US" sz="1600" b="1" dirty="0" err="1" smtClean="0">
                <a:solidFill>
                  <a:schemeClr val="accent3">
                    <a:lumMod val="50000"/>
                  </a:schemeClr>
                </a:solidFill>
                <a:latin typeface="Cambria" pitchFamily="18" charset="0"/>
              </a:rPr>
              <a:t>impact</a:t>
            </a:r>
            <a:r>
              <a:rPr lang="de-DE" altLang="en-US" sz="1600" b="1" dirty="0" smtClean="0">
                <a:solidFill>
                  <a:schemeClr val="accent3">
                    <a:lumMod val="50000"/>
                  </a:schemeClr>
                </a:solidFill>
                <a:latin typeface="Cambria" pitchFamily="18" charset="0"/>
              </a:rPr>
              <a:t>:</a:t>
            </a:r>
            <a:endParaRPr lang="de-DE" altLang="en-US" sz="1600" b="1" dirty="0">
              <a:solidFill>
                <a:schemeClr val="accent3">
                  <a:lumMod val="50000"/>
                </a:schemeClr>
              </a:solidFill>
              <a:latin typeface="Cambria" pitchFamily="18" charset="0"/>
            </a:endParaRPr>
          </a:p>
          <a:p>
            <a:pPr marL="361950" lvl="1" indent="-285750">
              <a:buFont typeface="Arial" panose="020B0604020202020204" pitchFamily="34" charset="0"/>
              <a:buChar char="•"/>
            </a:pPr>
            <a:r>
              <a:rPr lang="en-US" altLang="en-US" sz="1400" dirty="0" smtClean="0">
                <a:solidFill>
                  <a:schemeClr val="accent1">
                    <a:lumMod val="50000"/>
                  </a:schemeClr>
                </a:solidFill>
                <a:latin typeface="Cambria" panose="02040503050406030204" pitchFamily="18" charset="0"/>
              </a:rPr>
              <a:t>Significant </a:t>
            </a:r>
            <a:r>
              <a:rPr lang="en-US" altLang="en-US" sz="1400" dirty="0">
                <a:solidFill>
                  <a:schemeClr val="accent1">
                    <a:lumMod val="50000"/>
                  </a:schemeClr>
                </a:solidFill>
                <a:latin typeface="Cambria" panose="02040503050406030204" pitchFamily="18" charset="0"/>
              </a:rPr>
              <a:t>gains in sustainable processing (resource efficiency, energy efficiency and the emission performance)</a:t>
            </a:r>
          </a:p>
          <a:p>
            <a:pPr marL="361950" lvl="1" indent="-285750">
              <a:buFont typeface="Arial" panose="020B0604020202020204" pitchFamily="34" charset="0"/>
              <a:buChar char="•"/>
            </a:pPr>
            <a:r>
              <a:rPr lang="en-US" altLang="en-US" sz="1400" dirty="0" err="1" smtClean="0">
                <a:solidFill>
                  <a:schemeClr val="accent1">
                    <a:lumMod val="50000"/>
                  </a:schemeClr>
                </a:solidFill>
                <a:latin typeface="Cambria" panose="02040503050406030204" pitchFamily="18" charset="0"/>
              </a:rPr>
              <a:t>Optimisation</a:t>
            </a:r>
            <a:r>
              <a:rPr lang="en-US" altLang="en-US" sz="1400" dirty="0" smtClean="0">
                <a:solidFill>
                  <a:schemeClr val="accent1">
                    <a:lumMod val="50000"/>
                  </a:schemeClr>
                </a:solidFill>
                <a:latin typeface="Cambria" panose="02040503050406030204" pitchFamily="18" charset="0"/>
              </a:rPr>
              <a:t> </a:t>
            </a:r>
            <a:r>
              <a:rPr lang="en-US" altLang="en-US" sz="1400" dirty="0">
                <a:solidFill>
                  <a:schemeClr val="accent1">
                    <a:lumMod val="50000"/>
                  </a:schemeClr>
                </a:solidFill>
                <a:latin typeface="Cambria" panose="02040503050406030204" pitchFamily="18" charset="0"/>
              </a:rPr>
              <a:t>of interdependences and the identification of technology components allowing a breakthrough</a:t>
            </a:r>
          </a:p>
          <a:p>
            <a:pPr marL="361950" lvl="1" indent="-285750">
              <a:buFont typeface="Arial" panose="020B0604020202020204" pitchFamily="34" charset="0"/>
              <a:buChar char="•"/>
            </a:pPr>
            <a:r>
              <a:rPr lang="en-US" altLang="en-US" sz="1400" dirty="0" smtClean="0">
                <a:solidFill>
                  <a:schemeClr val="accent1">
                    <a:lumMod val="50000"/>
                  </a:schemeClr>
                </a:solidFill>
                <a:latin typeface="Cambria" panose="02040503050406030204" pitchFamily="18" charset="0"/>
              </a:rPr>
              <a:t>Reduction </a:t>
            </a:r>
            <a:r>
              <a:rPr lang="en-US" altLang="en-US" sz="1400" dirty="0">
                <a:solidFill>
                  <a:schemeClr val="accent1">
                    <a:lumMod val="50000"/>
                  </a:schemeClr>
                </a:solidFill>
                <a:latin typeface="Cambria" panose="02040503050406030204" pitchFamily="18" charset="0"/>
              </a:rPr>
              <a:t>of the overall costs in energy intensive industries by at least 15%</a:t>
            </a:r>
            <a:endParaRPr lang="en-GB" altLang="en-US" sz="1400" dirty="0">
              <a:solidFill>
                <a:schemeClr val="accent1">
                  <a:lumMod val="50000"/>
                </a:schemeClr>
              </a:solidFill>
              <a:latin typeface="Cambria" panose="02040503050406030204" pitchFamily="18" charset="0"/>
            </a:endParaRPr>
          </a:p>
        </p:txBody>
      </p:sp>
    </p:spTree>
    <p:extLst>
      <p:ext uri="{BB962C8B-B14F-4D97-AF65-F5344CB8AC3E}">
        <p14:creationId xmlns:p14="http://schemas.microsoft.com/office/powerpoint/2010/main" val="39812250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0" name="TextBox 10"/>
          <p:cNvSpPr txBox="1">
            <a:spLocks noChangeArrowheads="1"/>
          </p:cNvSpPr>
          <p:nvPr/>
        </p:nvSpPr>
        <p:spPr bwMode="auto">
          <a:xfrm>
            <a:off x="7588250" y="5407049"/>
            <a:ext cx="1325563" cy="830263"/>
          </a:xfrm>
          <a:prstGeom prst="rect">
            <a:avLst/>
          </a:prstGeom>
          <a:noFill/>
          <a:ln w="9525">
            <a:noFill/>
            <a:miter lim="800000"/>
            <a:headEnd/>
            <a:tailEnd/>
          </a:ln>
        </p:spPr>
        <p:txBody>
          <a:bodyPr>
            <a:spAutoFit/>
          </a:bodyPr>
          <a:lstStyle/>
          <a:p>
            <a:r>
              <a:rPr lang="en-GB" sz="1600" b="1">
                <a:solidFill>
                  <a:srgbClr val="FFFFFF"/>
                </a:solidFill>
                <a:latin typeface="Calibri" pitchFamily="34" charset="0"/>
              </a:rPr>
              <a:t>Components</a:t>
            </a:r>
          </a:p>
          <a:p>
            <a:r>
              <a:rPr lang="en-GB" sz="1600" b="1">
                <a:solidFill>
                  <a:srgbClr val="FFFFFF"/>
                </a:solidFill>
                <a:latin typeface="Calibri" pitchFamily="34" charset="0"/>
              </a:rPr>
              <a:t> &amp;  Products</a:t>
            </a:r>
          </a:p>
          <a:p>
            <a:endParaRPr lang="en-GB" sz="1600" b="1">
              <a:solidFill>
                <a:srgbClr val="FFFFFF"/>
              </a:solidFill>
              <a:latin typeface="Calibri" pitchFamily="34" charset="0"/>
            </a:endParaRPr>
          </a:p>
        </p:txBody>
      </p:sp>
      <p:sp>
        <p:nvSpPr>
          <p:cNvPr id="18441" name="TextBox 25"/>
          <p:cNvSpPr txBox="1">
            <a:spLocks noChangeArrowheads="1"/>
          </p:cNvSpPr>
          <p:nvPr/>
        </p:nvSpPr>
        <p:spPr bwMode="auto">
          <a:xfrm>
            <a:off x="3417888" y="4033862"/>
            <a:ext cx="2368550" cy="338137"/>
          </a:xfrm>
          <a:prstGeom prst="rect">
            <a:avLst/>
          </a:prstGeom>
          <a:noFill/>
          <a:ln w="9525">
            <a:noFill/>
            <a:miter lim="800000"/>
            <a:headEnd/>
            <a:tailEnd/>
          </a:ln>
        </p:spPr>
        <p:txBody>
          <a:bodyPr>
            <a:spAutoFit/>
          </a:bodyPr>
          <a:lstStyle/>
          <a:p>
            <a:r>
              <a:rPr lang="en-GB" sz="1600" b="1">
                <a:solidFill>
                  <a:srgbClr val="FFFFFF"/>
                </a:solidFill>
                <a:latin typeface="Calibri" pitchFamily="34" charset="0"/>
              </a:rPr>
              <a:t>Discrete Manufacturing:</a:t>
            </a:r>
          </a:p>
        </p:txBody>
      </p:sp>
      <p:sp>
        <p:nvSpPr>
          <p:cNvPr id="18" name="Title 1"/>
          <p:cNvSpPr txBox="1">
            <a:spLocks/>
          </p:cNvSpPr>
          <p:nvPr/>
        </p:nvSpPr>
        <p:spPr>
          <a:xfrm>
            <a:off x="1691680" y="100800"/>
            <a:ext cx="6240463" cy="647700"/>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endParaRPr lang="en-GB" sz="2700" dirty="0" smtClean="0">
              <a:solidFill>
                <a:srgbClr val="3B3B3B"/>
              </a:solidFill>
            </a:endParaRPr>
          </a:p>
        </p:txBody>
      </p:sp>
      <p:sp>
        <p:nvSpPr>
          <p:cNvPr id="2" name="Rectangle 1"/>
          <p:cNvSpPr/>
          <p:nvPr/>
        </p:nvSpPr>
        <p:spPr>
          <a:xfrm>
            <a:off x="1475656" y="397113"/>
            <a:ext cx="6775375" cy="1298817"/>
          </a:xfrm>
          <a:prstGeom prst="rect">
            <a:avLst/>
          </a:prstGeom>
        </p:spPr>
        <p:txBody>
          <a:bodyPr wrap="square">
            <a:spAutoFit/>
          </a:bodyPr>
          <a:lstStyle/>
          <a:p>
            <a:pPr marL="342900" indent="-342900" algn="ctr" eaLnBrk="0" hangingPunct="0">
              <a:spcBef>
                <a:spcPct val="20000"/>
              </a:spcBef>
              <a:buClr>
                <a:srgbClr val="FFFFFF"/>
              </a:buClr>
              <a:buFontTx/>
              <a:buChar char="•"/>
              <a:defRPr/>
            </a:pPr>
            <a:r>
              <a:rPr lang="en-US" sz="2000" b="1" dirty="0" smtClean="0">
                <a:solidFill>
                  <a:schemeClr val="accent2">
                    <a:lumMod val="50000"/>
                  </a:schemeClr>
                </a:solidFill>
                <a:latin typeface="Cambria" panose="02040503050406030204" pitchFamily="18" charset="0"/>
              </a:rPr>
              <a:t>SPIRE-7: </a:t>
            </a:r>
            <a:r>
              <a:rPr lang="en-US" sz="2000" b="1" dirty="0">
                <a:solidFill>
                  <a:schemeClr val="accent2">
                    <a:lumMod val="50000"/>
                  </a:schemeClr>
                </a:solidFill>
                <a:latin typeface="Cambria" panose="02040503050406030204" pitchFamily="18" charset="0"/>
              </a:rPr>
              <a:t>Recovery technologies for metals and other minerals</a:t>
            </a:r>
            <a:endParaRPr lang="en-US" sz="2000" b="1" dirty="0" smtClean="0">
              <a:solidFill>
                <a:schemeClr val="accent2">
                  <a:lumMod val="50000"/>
                </a:schemeClr>
              </a:solidFill>
              <a:latin typeface="Cambria" panose="02040503050406030204" pitchFamily="18" charset="0"/>
            </a:endParaRPr>
          </a:p>
          <a:p>
            <a:pPr marL="342900" indent="-342900" algn="ctr" eaLnBrk="0" hangingPunct="0">
              <a:spcBef>
                <a:spcPct val="20000"/>
              </a:spcBef>
              <a:buClr>
                <a:srgbClr val="FFFFFF"/>
              </a:buClr>
              <a:buFontTx/>
              <a:buChar char="•"/>
              <a:defRPr/>
            </a:pPr>
            <a:r>
              <a:rPr lang="en-US" sz="1600" b="1" dirty="0" smtClean="0">
                <a:solidFill>
                  <a:schemeClr val="accent2">
                    <a:lumMod val="50000"/>
                  </a:schemeClr>
                </a:solidFill>
                <a:latin typeface="Cambria" panose="02040503050406030204" pitchFamily="18" charset="0"/>
              </a:rPr>
              <a:t>TRL 5-7, IA </a:t>
            </a:r>
            <a:r>
              <a:rPr lang="en-US" sz="1600" b="1" dirty="0">
                <a:solidFill>
                  <a:schemeClr val="accent2">
                    <a:lumMod val="50000"/>
                  </a:schemeClr>
                </a:solidFill>
                <a:latin typeface="Cambria" panose="02040503050406030204" pitchFamily="18" charset="0"/>
              </a:rPr>
              <a:t>70% (SMEs encouraged)</a:t>
            </a:r>
          </a:p>
          <a:p>
            <a:pPr marL="342900" indent="-342900" algn="ctr" eaLnBrk="0" hangingPunct="0">
              <a:spcBef>
                <a:spcPct val="20000"/>
              </a:spcBef>
              <a:buClr>
                <a:srgbClr val="FFFFFF"/>
              </a:buClr>
              <a:buFontTx/>
              <a:buChar char="•"/>
              <a:defRPr/>
            </a:pPr>
            <a:endParaRPr lang="en-US" sz="1600" b="1" dirty="0">
              <a:solidFill>
                <a:schemeClr val="accent2">
                  <a:lumMod val="50000"/>
                </a:schemeClr>
              </a:solidFill>
              <a:latin typeface="Cambria" panose="02040503050406030204" pitchFamily="18" charset="0"/>
            </a:endParaRPr>
          </a:p>
        </p:txBody>
      </p:sp>
      <p:sp>
        <p:nvSpPr>
          <p:cNvPr id="3" name="Rectangle 2"/>
          <p:cNvSpPr/>
          <p:nvPr/>
        </p:nvSpPr>
        <p:spPr>
          <a:xfrm>
            <a:off x="539550" y="1325086"/>
            <a:ext cx="8604450" cy="1569660"/>
          </a:xfrm>
          <a:prstGeom prst="rect">
            <a:avLst/>
          </a:prstGeom>
        </p:spPr>
        <p:txBody>
          <a:bodyPr wrap="square">
            <a:spAutoFit/>
          </a:bodyPr>
          <a:lstStyle/>
          <a:p>
            <a:pPr marL="76200" lvl="1" algn="just"/>
            <a:r>
              <a:rPr lang="en-GB" altLang="en-US" sz="1600" b="1" dirty="0" smtClean="0">
                <a:solidFill>
                  <a:schemeClr val="accent3">
                    <a:lumMod val="50000"/>
                  </a:schemeClr>
                </a:solidFill>
                <a:latin typeface="Cambria" pitchFamily="18" charset="0"/>
              </a:rPr>
              <a:t>Specific Objective: </a:t>
            </a:r>
          </a:p>
          <a:p>
            <a:pPr marL="361950" lvl="1" indent="-285750" algn="just">
              <a:buFont typeface="Arial" panose="020B0604020202020204" pitchFamily="34" charset="0"/>
              <a:buChar char="•"/>
            </a:pPr>
            <a:r>
              <a:rPr lang="en-US" altLang="en-US" sz="1600" dirty="0">
                <a:solidFill>
                  <a:schemeClr val="accent1">
                    <a:lumMod val="50000"/>
                  </a:schemeClr>
                </a:solidFill>
                <a:latin typeface="Cambria" panose="02040503050406030204" pitchFamily="18" charset="0"/>
              </a:rPr>
              <a:t>To develop novel integrated recovery processes that will result in increased resource efficiency and sustainability for the European industry.</a:t>
            </a:r>
          </a:p>
          <a:p>
            <a:pPr marL="361950" lvl="1" indent="-285750" algn="just">
              <a:buFont typeface="Arial" panose="020B0604020202020204" pitchFamily="34" charset="0"/>
              <a:buChar char="•"/>
            </a:pPr>
            <a:r>
              <a:rPr lang="en-US" altLang="en-US" sz="1600" dirty="0">
                <a:solidFill>
                  <a:schemeClr val="accent1">
                    <a:lumMod val="50000"/>
                  </a:schemeClr>
                </a:solidFill>
                <a:latin typeface="Cambria" panose="02040503050406030204" pitchFamily="18" charset="0"/>
              </a:rPr>
              <a:t>The recovery of significant amount of metals and other minerals, even from low concentration streams, will reduce the dependency on imports for Europe and possible shortages in supply.</a:t>
            </a:r>
            <a:endParaRPr lang="en-GB" altLang="en-US" sz="1600" dirty="0">
              <a:solidFill>
                <a:schemeClr val="accent1">
                  <a:lumMod val="50000"/>
                </a:schemeClr>
              </a:solidFill>
              <a:latin typeface="Cambria" panose="02040503050406030204" pitchFamily="18" charset="0"/>
            </a:endParaRPr>
          </a:p>
        </p:txBody>
      </p:sp>
      <p:sp>
        <p:nvSpPr>
          <p:cNvPr id="4" name="Rectangle 3"/>
          <p:cNvSpPr/>
          <p:nvPr/>
        </p:nvSpPr>
        <p:spPr>
          <a:xfrm>
            <a:off x="539552" y="2996952"/>
            <a:ext cx="2270996" cy="338554"/>
          </a:xfrm>
          <a:prstGeom prst="rect">
            <a:avLst/>
          </a:prstGeom>
        </p:spPr>
        <p:txBody>
          <a:bodyPr wrap="square">
            <a:spAutoFit/>
          </a:bodyPr>
          <a:lstStyle/>
          <a:p>
            <a:pPr marL="76200" lvl="1"/>
            <a:r>
              <a:rPr lang="en-GB" altLang="en-US" sz="1600" b="1" dirty="0" smtClean="0">
                <a:solidFill>
                  <a:schemeClr val="accent3">
                    <a:lumMod val="50000"/>
                  </a:schemeClr>
                </a:solidFill>
                <a:latin typeface="Cambria" pitchFamily="18" charset="0"/>
              </a:rPr>
              <a:t>Scope:</a:t>
            </a:r>
            <a:endParaRPr lang="en-GB" altLang="en-US" sz="1600" b="1" dirty="0">
              <a:solidFill>
                <a:schemeClr val="accent3">
                  <a:lumMod val="50000"/>
                </a:schemeClr>
              </a:solidFill>
              <a:latin typeface="Cambria" pitchFamily="18" charset="0"/>
            </a:endParaRPr>
          </a:p>
        </p:txBody>
      </p:sp>
      <p:sp>
        <p:nvSpPr>
          <p:cNvPr id="5" name="Rectangle 4"/>
          <p:cNvSpPr/>
          <p:nvPr/>
        </p:nvSpPr>
        <p:spPr>
          <a:xfrm>
            <a:off x="613972" y="3282194"/>
            <a:ext cx="8530028" cy="1569660"/>
          </a:xfrm>
          <a:prstGeom prst="rect">
            <a:avLst/>
          </a:prstGeom>
        </p:spPr>
        <p:txBody>
          <a:bodyPr wrap="square">
            <a:spAutoFit/>
          </a:bodyPr>
          <a:lstStyle/>
          <a:p>
            <a:pPr marL="361950" lvl="1" indent="-285750">
              <a:buClr>
                <a:schemeClr val="tx2"/>
              </a:buClr>
              <a:buFont typeface="Arial" panose="020B0604020202020204" pitchFamily="34" charset="0"/>
              <a:buChar char="•"/>
              <a:defRPr/>
            </a:pPr>
            <a:r>
              <a:rPr lang="en-US" sz="1600" b="1" dirty="0" smtClean="0">
                <a:solidFill>
                  <a:schemeClr val="accent1">
                    <a:lumMod val="50000"/>
                  </a:schemeClr>
                </a:solidFill>
                <a:latin typeface="Cambria" pitchFamily="18" charset="0"/>
              </a:rPr>
              <a:t>Innovative </a:t>
            </a:r>
            <a:r>
              <a:rPr lang="en-US" sz="1600" b="1" dirty="0">
                <a:solidFill>
                  <a:schemeClr val="accent1">
                    <a:lumMod val="50000"/>
                  </a:schemeClr>
                </a:solidFill>
                <a:latin typeface="Cambria" pitchFamily="18" charset="0"/>
              </a:rPr>
              <a:t>technologies for minerals and metals treatment from solid, gaseous and/or liquid waste streams.</a:t>
            </a:r>
          </a:p>
          <a:p>
            <a:pPr marL="361950" lvl="1" indent="-285750">
              <a:buClr>
                <a:schemeClr val="tx2"/>
              </a:buClr>
              <a:buFont typeface="Arial" panose="020B0604020202020204" pitchFamily="34" charset="0"/>
              <a:buChar char="•"/>
              <a:defRPr/>
            </a:pPr>
            <a:r>
              <a:rPr lang="en-US" sz="1600" b="1" dirty="0" smtClean="0">
                <a:solidFill>
                  <a:schemeClr val="accent1">
                    <a:lumMod val="50000"/>
                  </a:schemeClr>
                </a:solidFill>
                <a:latin typeface="Cambria" pitchFamily="18" charset="0"/>
              </a:rPr>
              <a:t>New </a:t>
            </a:r>
            <a:r>
              <a:rPr lang="en-US" sz="1600" b="1" dirty="0">
                <a:solidFill>
                  <a:schemeClr val="accent1">
                    <a:lumMod val="50000"/>
                  </a:schemeClr>
                </a:solidFill>
                <a:latin typeface="Cambria" pitchFamily="18" charset="0"/>
              </a:rPr>
              <a:t>approaches for the design and scale up of industrial processes where primary processes and downstream separation are combined.</a:t>
            </a:r>
          </a:p>
          <a:p>
            <a:pPr marL="361950" lvl="1" indent="-285750">
              <a:buClr>
                <a:schemeClr val="tx2"/>
              </a:buClr>
              <a:buFont typeface="Arial" panose="020B0604020202020204" pitchFamily="34" charset="0"/>
              <a:buChar char="•"/>
              <a:defRPr/>
            </a:pPr>
            <a:r>
              <a:rPr lang="en-US" sz="1600" b="1" dirty="0" smtClean="0">
                <a:solidFill>
                  <a:schemeClr val="accent1">
                    <a:lumMod val="50000"/>
                  </a:schemeClr>
                </a:solidFill>
                <a:latin typeface="Cambria" pitchFamily="18" charset="0"/>
              </a:rPr>
              <a:t>Solutions </a:t>
            </a:r>
            <a:r>
              <a:rPr lang="en-US" sz="1600" b="1" dirty="0">
                <a:solidFill>
                  <a:schemeClr val="accent1">
                    <a:lumMod val="50000"/>
                  </a:schemeClr>
                </a:solidFill>
                <a:latin typeface="Cambria" pitchFamily="18" charset="0"/>
              </a:rPr>
              <a:t>easily integrated within the currently existing plants and technologies, taking into account the capital intensive nature of the relevant industrial sectors.</a:t>
            </a:r>
            <a:endParaRPr lang="en-GB" sz="1600" dirty="0">
              <a:solidFill>
                <a:srgbClr val="0F5494"/>
              </a:solidFill>
              <a:latin typeface="Cambria" pitchFamily="18" charset="0"/>
            </a:endParaRPr>
          </a:p>
        </p:txBody>
      </p:sp>
      <p:sp>
        <p:nvSpPr>
          <p:cNvPr id="6" name="Rectangle 5"/>
          <p:cNvSpPr/>
          <p:nvPr/>
        </p:nvSpPr>
        <p:spPr>
          <a:xfrm>
            <a:off x="613972" y="4941168"/>
            <a:ext cx="8530028" cy="1631216"/>
          </a:xfrm>
          <a:prstGeom prst="rect">
            <a:avLst/>
          </a:prstGeom>
        </p:spPr>
        <p:txBody>
          <a:bodyPr wrap="square">
            <a:spAutoFit/>
          </a:bodyPr>
          <a:lstStyle/>
          <a:p>
            <a:pPr marL="76200" lvl="1"/>
            <a:r>
              <a:rPr lang="de-DE" altLang="en-US" sz="1600" b="1" dirty="0" err="1">
                <a:solidFill>
                  <a:schemeClr val="accent3">
                    <a:lumMod val="50000"/>
                  </a:schemeClr>
                </a:solidFill>
                <a:latin typeface="Cambria" pitchFamily="18" charset="0"/>
              </a:rPr>
              <a:t>Expected</a:t>
            </a:r>
            <a:r>
              <a:rPr lang="de-DE" altLang="en-US" sz="1600" b="1" dirty="0">
                <a:solidFill>
                  <a:schemeClr val="accent3">
                    <a:lumMod val="50000"/>
                  </a:schemeClr>
                </a:solidFill>
                <a:latin typeface="Cambria" pitchFamily="18" charset="0"/>
              </a:rPr>
              <a:t> </a:t>
            </a:r>
            <a:r>
              <a:rPr lang="de-DE" altLang="en-US" sz="1600" b="1" dirty="0" err="1" smtClean="0">
                <a:solidFill>
                  <a:schemeClr val="accent3">
                    <a:lumMod val="50000"/>
                  </a:schemeClr>
                </a:solidFill>
                <a:latin typeface="Cambria" pitchFamily="18" charset="0"/>
              </a:rPr>
              <a:t>impact</a:t>
            </a:r>
            <a:r>
              <a:rPr lang="de-DE" altLang="en-US" sz="1600" b="1" dirty="0" smtClean="0">
                <a:solidFill>
                  <a:schemeClr val="accent3">
                    <a:lumMod val="50000"/>
                  </a:schemeClr>
                </a:solidFill>
                <a:latin typeface="Cambria" pitchFamily="18" charset="0"/>
              </a:rPr>
              <a:t>:</a:t>
            </a:r>
            <a:endParaRPr lang="de-DE" altLang="en-US" sz="1600" b="1" dirty="0">
              <a:solidFill>
                <a:schemeClr val="accent3">
                  <a:lumMod val="50000"/>
                </a:schemeClr>
              </a:solidFill>
              <a:latin typeface="Cambria" pitchFamily="18" charset="0"/>
            </a:endParaRPr>
          </a:p>
          <a:p>
            <a:pPr marL="361950" lvl="1" indent="-285750">
              <a:buFont typeface="Arial" panose="020B0604020202020204" pitchFamily="34" charset="0"/>
              <a:buChar char="•"/>
            </a:pPr>
            <a:r>
              <a:rPr lang="en-US" altLang="en-US" sz="1400" dirty="0" smtClean="0">
                <a:solidFill>
                  <a:schemeClr val="accent1">
                    <a:lumMod val="50000"/>
                  </a:schemeClr>
                </a:solidFill>
                <a:latin typeface="Cambria" panose="02040503050406030204" pitchFamily="18" charset="0"/>
              </a:rPr>
              <a:t>Life </a:t>
            </a:r>
            <a:r>
              <a:rPr lang="en-US" altLang="en-US" sz="1400" dirty="0">
                <a:solidFill>
                  <a:schemeClr val="accent1">
                    <a:lumMod val="50000"/>
                  </a:schemeClr>
                </a:solidFill>
                <a:latin typeface="Cambria" panose="02040503050406030204" pitchFamily="18" charset="0"/>
              </a:rPr>
              <a:t>Cycle, Cost Assessments and Proof of economic and industrial feasibility in order to show the real potential for reducing dependency from imports.</a:t>
            </a:r>
          </a:p>
          <a:p>
            <a:pPr marL="361950" lvl="1" indent="-285750">
              <a:buFont typeface="Arial" panose="020B0604020202020204" pitchFamily="34" charset="0"/>
              <a:buChar char="•"/>
            </a:pPr>
            <a:r>
              <a:rPr lang="en-US" altLang="en-US" sz="1400" dirty="0" smtClean="0">
                <a:solidFill>
                  <a:schemeClr val="accent1">
                    <a:lumMod val="50000"/>
                  </a:schemeClr>
                </a:solidFill>
                <a:latin typeface="Cambria" panose="02040503050406030204" pitchFamily="18" charset="0"/>
              </a:rPr>
              <a:t>40</a:t>
            </a:r>
            <a:r>
              <a:rPr lang="en-US" altLang="en-US" sz="1400" dirty="0">
                <a:solidFill>
                  <a:schemeClr val="accent1">
                    <a:lumMod val="50000"/>
                  </a:schemeClr>
                </a:solidFill>
                <a:latin typeface="Cambria" panose="02040503050406030204" pitchFamily="18" charset="0"/>
              </a:rPr>
              <a:t>% increase in recovery of materials suitable for reprocessing compared to conventional processes. This resource efficiency will also contribute to the reduction of greenhouse gas emissions.</a:t>
            </a:r>
          </a:p>
          <a:p>
            <a:pPr marL="361950" lvl="1" indent="-285750">
              <a:buFont typeface="Arial" panose="020B0604020202020204" pitchFamily="34" charset="0"/>
              <a:buChar char="•"/>
            </a:pPr>
            <a:r>
              <a:rPr lang="en-US" altLang="en-US" sz="1400" dirty="0">
                <a:solidFill>
                  <a:schemeClr val="accent1">
                    <a:lumMod val="50000"/>
                  </a:schemeClr>
                </a:solidFill>
                <a:latin typeface="Cambria" panose="02040503050406030204" pitchFamily="18" charset="0"/>
              </a:rPr>
              <a:t>Cross-sectorial knowledge and technology transfer for enhanced sustainable industrial processes, with a shorter time to market and higher production capacity.</a:t>
            </a:r>
            <a:endParaRPr lang="en-GB" altLang="en-US" sz="1400" dirty="0">
              <a:solidFill>
                <a:schemeClr val="accent1">
                  <a:lumMod val="50000"/>
                </a:schemeClr>
              </a:solidFill>
              <a:latin typeface="Cambria" panose="02040503050406030204" pitchFamily="18" charset="0"/>
            </a:endParaRPr>
          </a:p>
        </p:txBody>
      </p:sp>
    </p:spTree>
    <p:extLst>
      <p:ext uri="{BB962C8B-B14F-4D97-AF65-F5344CB8AC3E}">
        <p14:creationId xmlns:p14="http://schemas.microsoft.com/office/powerpoint/2010/main" val="13892230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0" name="TextBox 10"/>
          <p:cNvSpPr txBox="1">
            <a:spLocks noChangeArrowheads="1"/>
          </p:cNvSpPr>
          <p:nvPr/>
        </p:nvSpPr>
        <p:spPr bwMode="auto">
          <a:xfrm>
            <a:off x="7588250" y="5407049"/>
            <a:ext cx="1325563" cy="830263"/>
          </a:xfrm>
          <a:prstGeom prst="rect">
            <a:avLst/>
          </a:prstGeom>
          <a:noFill/>
          <a:ln w="9525">
            <a:noFill/>
            <a:miter lim="800000"/>
            <a:headEnd/>
            <a:tailEnd/>
          </a:ln>
        </p:spPr>
        <p:txBody>
          <a:bodyPr>
            <a:spAutoFit/>
          </a:bodyPr>
          <a:lstStyle/>
          <a:p>
            <a:r>
              <a:rPr lang="en-GB" sz="1600" b="1">
                <a:solidFill>
                  <a:srgbClr val="FFFFFF"/>
                </a:solidFill>
                <a:latin typeface="Calibri" pitchFamily="34" charset="0"/>
              </a:rPr>
              <a:t>Components</a:t>
            </a:r>
          </a:p>
          <a:p>
            <a:r>
              <a:rPr lang="en-GB" sz="1600" b="1">
                <a:solidFill>
                  <a:srgbClr val="FFFFFF"/>
                </a:solidFill>
                <a:latin typeface="Calibri" pitchFamily="34" charset="0"/>
              </a:rPr>
              <a:t> &amp;  Products</a:t>
            </a:r>
          </a:p>
          <a:p>
            <a:endParaRPr lang="en-GB" sz="1600" b="1">
              <a:solidFill>
                <a:srgbClr val="FFFFFF"/>
              </a:solidFill>
              <a:latin typeface="Calibri" pitchFamily="34" charset="0"/>
            </a:endParaRPr>
          </a:p>
        </p:txBody>
      </p:sp>
      <p:sp>
        <p:nvSpPr>
          <p:cNvPr id="18441" name="TextBox 25"/>
          <p:cNvSpPr txBox="1">
            <a:spLocks noChangeArrowheads="1"/>
          </p:cNvSpPr>
          <p:nvPr/>
        </p:nvSpPr>
        <p:spPr bwMode="auto">
          <a:xfrm>
            <a:off x="3417888" y="4033862"/>
            <a:ext cx="2368550" cy="338137"/>
          </a:xfrm>
          <a:prstGeom prst="rect">
            <a:avLst/>
          </a:prstGeom>
          <a:noFill/>
          <a:ln w="9525">
            <a:noFill/>
            <a:miter lim="800000"/>
            <a:headEnd/>
            <a:tailEnd/>
          </a:ln>
        </p:spPr>
        <p:txBody>
          <a:bodyPr>
            <a:spAutoFit/>
          </a:bodyPr>
          <a:lstStyle/>
          <a:p>
            <a:r>
              <a:rPr lang="en-GB" sz="1600" b="1">
                <a:solidFill>
                  <a:srgbClr val="FFFFFF"/>
                </a:solidFill>
                <a:latin typeface="Calibri" pitchFamily="34" charset="0"/>
              </a:rPr>
              <a:t>Discrete Manufacturing:</a:t>
            </a:r>
          </a:p>
        </p:txBody>
      </p:sp>
      <p:sp>
        <p:nvSpPr>
          <p:cNvPr id="18" name="Title 1"/>
          <p:cNvSpPr txBox="1">
            <a:spLocks/>
          </p:cNvSpPr>
          <p:nvPr/>
        </p:nvSpPr>
        <p:spPr>
          <a:xfrm>
            <a:off x="1691680" y="100800"/>
            <a:ext cx="6240463" cy="647700"/>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endParaRPr lang="en-GB" sz="2700" dirty="0" smtClean="0">
              <a:solidFill>
                <a:srgbClr val="3B3B3B"/>
              </a:solidFill>
            </a:endParaRPr>
          </a:p>
        </p:txBody>
      </p:sp>
      <p:sp>
        <p:nvSpPr>
          <p:cNvPr id="2" name="Rectangle 1"/>
          <p:cNvSpPr/>
          <p:nvPr/>
        </p:nvSpPr>
        <p:spPr>
          <a:xfrm>
            <a:off x="1475656" y="397113"/>
            <a:ext cx="6775375" cy="1298817"/>
          </a:xfrm>
          <a:prstGeom prst="rect">
            <a:avLst/>
          </a:prstGeom>
        </p:spPr>
        <p:txBody>
          <a:bodyPr wrap="square">
            <a:spAutoFit/>
          </a:bodyPr>
          <a:lstStyle/>
          <a:p>
            <a:pPr marL="342900" indent="-342900" algn="ctr" eaLnBrk="0" hangingPunct="0">
              <a:spcBef>
                <a:spcPct val="20000"/>
              </a:spcBef>
              <a:buClr>
                <a:srgbClr val="FFFFFF"/>
              </a:buClr>
              <a:buFontTx/>
              <a:buChar char="•"/>
              <a:defRPr/>
            </a:pPr>
            <a:r>
              <a:rPr lang="en-US" sz="2000" b="1" dirty="0" smtClean="0">
                <a:solidFill>
                  <a:schemeClr val="accent2">
                    <a:lumMod val="50000"/>
                  </a:schemeClr>
                </a:solidFill>
                <a:latin typeface="Cambria" panose="02040503050406030204" pitchFamily="18" charset="0"/>
              </a:rPr>
              <a:t>SPIRE-8: </a:t>
            </a:r>
            <a:r>
              <a:rPr lang="en-US" sz="2000" b="1" dirty="0">
                <a:solidFill>
                  <a:schemeClr val="accent2">
                    <a:lumMod val="50000"/>
                  </a:schemeClr>
                </a:solidFill>
                <a:latin typeface="Cambria" panose="02040503050406030204" pitchFamily="18" charset="0"/>
              </a:rPr>
              <a:t>Solids handling for intensified process technology</a:t>
            </a:r>
            <a:endParaRPr lang="en-US" sz="2000" b="1" dirty="0" smtClean="0">
              <a:solidFill>
                <a:schemeClr val="accent2">
                  <a:lumMod val="50000"/>
                </a:schemeClr>
              </a:solidFill>
              <a:latin typeface="Cambria" panose="02040503050406030204" pitchFamily="18" charset="0"/>
            </a:endParaRPr>
          </a:p>
          <a:p>
            <a:pPr marL="342900" indent="-342900" algn="ctr" eaLnBrk="0" hangingPunct="0">
              <a:spcBef>
                <a:spcPct val="20000"/>
              </a:spcBef>
              <a:buClr>
                <a:srgbClr val="FFFFFF"/>
              </a:buClr>
              <a:buFontTx/>
              <a:buChar char="•"/>
              <a:defRPr/>
            </a:pPr>
            <a:r>
              <a:rPr lang="en-US" sz="1600" b="1" dirty="0" smtClean="0">
                <a:solidFill>
                  <a:schemeClr val="accent2">
                    <a:lumMod val="50000"/>
                  </a:schemeClr>
                </a:solidFill>
                <a:latin typeface="Cambria" panose="02040503050406030204" pitchFamily="18" charset="0"/>
              </a:rPr>
              <a:t>TRL 5-7, IA </a:t>
            </a:r>
            <a:r>
              <a:rPr lang="en-US" sz="1600" b="1" dirty="0">
                <a:solidFill>
                  <a:schemeClr val="accent2">
                    <a:lumMod val="50000"/>
                  </a:schemeClr>
                </a:solidFill>
                <a:latin typeface="Cambria" panose="02040503050406030204" pitchFamily="18" charset="0"/>
              </a:rPr>
              <a:t>70</a:t>
            </a:r>
            <a:r>
              <a:rPr lang="en-US" sz="1600" b="1" dirty="0" smtClean="0">
                <a:solidFill>
                  <a:schemeClr val="accent2">
                    <a:lumMod val="50000"/>
                  </a:schemeClr>
                </a:solidFill>
                <a:latin typeface="Cambria" panose="02040503050406030204" pitchFamily="18" charset="0"/>
              </a:rPr>
              <a:t>%</a:t>
            </a:r>
            <a:endParaRPr lang="en-US" sz="1600" b="1" dirty="0">
              <a:solidFill>
                <a:schemeClr val="accent2">
                  <a:lumMod val="50000"/>
                </a:schemeClr>
              </a:solidFill>
              <a:latin typeface="Cambria" panose="02040503050406030204" pitchFamily="18" charset="0"/>
            </a:endParaRPr>
          </a:p>
          <a:p>
            <a:pPr marL="342900" indent="-342900" algn="ctr" eaLnBrk="0" hangingPunct="0">
              <a:spcBef>
                <a:spcPct val="20000"/>
              </a:spcBef>
              <a:buClr>
                <a:srgbClr val="FFFFFF"/>
              </a:buClr>
              <a:buFontTx/>
              <a:buChar char="•"/>
              <a:defRPr/>
            </a:pPr>
            <a:endParaRPr lang="en-US" sz="1600" b="1" dirty="0">
              <a:solidFill>
                <a:schemeClr val="accent2">
                  <a:lumMod val="50000"/>
                </a:schemeClr>
              </a:solidFill>
              <a:latin typeface="Cambria" panose="02040503050406030204" pitchFamily="18" charset="0"/>
            </a:endParaRPr>
          </a:p>
        </p:txBody>
      </p:sp>
      <p:sp>
        <p:nvSpPr>
          <p:cNvPr id="3" name="Rectangle 2"/>
          <p:cNvSpPr/>
          <p:nvPr/>
        </p:nvSpPr>
        <p:spPr>
          <a:xfrm>
            <a:off x="539550" y="1196752"/>
            <a:ext cx="8604450" cy="1323439"/>
          </a:xfrm>
          <a:prstGeom prst="rect">
            <a:avLst/>
          </a:prstGeom>
        </p:spPr>
        <p:txBody>
          <a:bodyPr wrap="square">
            <a:spAutoFit/>
          </a:bodyPr>
          <a:lstStyle/>
          <a:p>
            <a:pPr marL="76200" lvl="1" algn="just"/>
            <a:r>
              <a:rPr lang="en-GB" altLang="en-US" sz="1600" b="1" dirty="0" smtClean="0">
                <a:solidFill>
                  <a:schemeClr val="accent3">
                    <a:lumMod val="50000"/>
                  </a:schemeClr>
                </a:solidFill>
                <a:latin typeface="Cambria" pitchFamily="18" charset="0"/>
              </a:rPr>
              <a:t>Specific Objective: </a:t>
            </a:r>
          </a:p>
          <a:p>
            <a:pPr marL="361950" lvl="1" indent="-285750" algn="just">
              <a:buFont typeface="Arial" panose="020B0604020202020204" pitchFamily="34" charset="0"/>
              <a:buChar char="•"/>
            </a:pPr>
            <a:r>
              <a:rPr lang="en-US" altLang="en-US" sz="1600" dirty="0" smtClean="0">
                <a:solidFill>
                  <a:schemeClr val="accent1">
                    <a:lumMod val="50000"/>
                  </a:schemeClr>
                </a:solidFill>
                <a:latin typeface="Cambria" panose="02040503050406030204" pitchFamily="18" charset="0"/>
              </a:rPr>
              <a:t>Small </a:t>
            </a:r>
            <a:r>
              <a:rPr lang="en-US" altLang="en-US" sz="1600" dirty="0">
                <a:solidFill>
                  <a:schemeClr val="accent1">
                    <a:lumMod val="50000"/>
                  </a:schemeClr>
                </a:solidFill>
                <a:latin typeface="Cambria" panose="02040503050406030204" pitchFamily="18" charset="0"/>
              </a:rPr>
              <a:t>and medium-scale production =&gt; highly intensified miniaturized equipment</a:t>
            </a:r>
          </a:p>
          <a:p>
            <a:pPr marL="361950" lvl="1" indent="-285750" algn="just">
              <a:buFont typeface="Arial" panose="020B0604020202020204" pitchFamily="34" charset="0"/>
              <a:buChar char="•"/>
            </a:pPr>
            <a:r>
              <a:rPr lang="en-US" altLang="en-US" sz="1600" dirty="0" smtClean="0">
                <a:solidFill>
                  <a:schemeClr val="accent1">
                    <a:lumMod val="50000"/>
                  </a:schemeClr>
                </a:solidFill>
                <a:latin typeface="Cambria" panose="02040503050406030204" pitchFamily="18" charset="0"/>
              </a:rPr>
              <a:t>Most </a:t>
            </a:r>
            <a:r>
              <a:rPr lang="en-US" altLang="en-US" sz="1600" dirty="0">
                <a:solidFill>
                  <a:schemeClr val="accent1">
                    <a:lumMod val="50000"/>
                  </a:schemeClr>
                </a:solidFill>
                <a:latin typeface="Cambria" panose="02040503050406030204" pitchFamily="18" charset="0"/>
              </a:rPr>
              <a:t>processes involve solids</a:t>
            </a:r>
          </a:p>
          <a:p>
            <a:pPr marL="361950" lvl="1" indent="-285750" algn="just">
              <a:buFont typeface="Arial" panose="020B0604020202020204" pitchFamily="34" charset="0"/>
              <a:buChar char="•"/>
            </a:pPr>
            <a:r>
              <a:rPr lang="en-US" altLang="en-US" sz="1600" dirty="0" smtClean="0">
                <a:solidFill>
                  <a:schemeClr val="accent1">
                    <a:lumMod val="50000"/>
                  </a:schemeClr>
                </a:solidFill>
                <a:latin typeface="Cambria" panose="02040503050406030204" pitchFamily="18" charset="0"/>
              </a:rPr>
              <a:t>Difficulties </a:t>
            </a:r>
            <a:r>
              <a:rPr lang="en-US" altLang="en-US" sz="1600" dirty="0">
                <a:solidFill>
                  <a:schemeClr val="accent1">
                    <a:lumMod val="50000"/>
                  </a:schemeClr>
                </a:solidFill>
                <a:latin typeface="Cambria" panose="02040503050406030204" pitchFamily="18" charset="0"/>
              </a:rPr>
              <a:t>due to particulate solids: fouling / blockages</a:t>
            </a:r>
          </a:p>
          <a:p>
            <a:pPr marL="361950" lvl="1" indent="-285750" algn="just">
              <a:buFont typeface="Arial" panose="020B0604020202020204" pitchFamily="34" charset="0"/>
              <a:buChar char="•"/>
            </a:pPr>
            <a:r>
              <a:rPr lang="en-US" altLang="en-US" sz="1600" dirty="0" smtClean="0">
                <a:solidFill>
                  <a:schemeClr val="accent1">
                    <a:lumMod val="50000"/>
                  </a:schemeClr>
                </a:solidFill>
                <a:latin typeface="Cambria" panose="02040503050406030204" pitchFamily="18" charset="0"/>
              </a:rPr>
              <a:t>Increasing </a:t>
            </a:r>
            <a:r>
              <a:rPr lang="en-US" altLang="en-US" sz="1600" dirty="0">
                <a:solidFill>
                  <a:schemeClr val="accent1">
                    <a:lumMod val="50000"/>
                  </a:schemeClr>
                </a:solidFill>
                <a:latin typeface="Cambria" panose="02040503050406030204" pitchFamily="18" charset="0"/>
              </a:rPr>
              <a:t>expectations for product properties =&gt; continuous processes</a:t>
            </a:r>
            <a:endParaRPr lang="en-GB" altLang="en-US" sz="1600" dirty="0">
              <a:solidFill>
                <a:schemeClr val="accent1">
                  <a:lumMod val="50000"/>
                </a:schemeClr>
              </a:solidFill>
              <a:latin typeface="Cambria" panose="02040503050406030204" pitchFamily="18" charset="0"/>
            </a:endParaRPr>
          </a:p>
        </p:txBody>
      </p:sp>
      <p:sp>
        <p:nvSpPr>
          <p:cNvPr id="4" name="Rectangle 3"/>
          <p:cNvSpPr/>
          <p:nvPr/>
        </p:nvSpPr>
        <p:spPr>
          <a:xfrm>
            <a:off x="539552" y="2492896"/>
            <a:ext cx="2270996" cy="338554"/>
          </a:xfrm>
          <a:prstGeom prst="rect">
            <a:avLst/>
          </a:prstGeom>
        </p:spPr>
        <p:txBody>
          <a:bodyPr wrap="square">
            <a:spAutoFit/>
          </a:bodyPr>
          <a:lstStyle/>
          <a:p>
            <a:pPr marL="76200" lvl="1"/>
            <a:r>
              <a:rPr lang="en-GB" altLang="en-US" sz="1600" b="1" dirty="0" smtClean="0">
                <a:solidFill>
                  <a:schemeClr val="accent3">
                    <a:lumMod val="50000"/>
                  </a:schemeClr>
                </a:solidFill>
                <a:latin typeface="Cambria" pitchFamily="18" charset="0"/>
              </a:rPr>
              <a:t>Scope:</a:t>
            </a:r>
            <a:endParaRPr lang="en-GB" altLang="en-US" sz="1600" b="1" dirty="0">
              <a:solidFill>
                <a:schemeClr val="accent3">
                  <a:lumMod val="50000"/>
                </a:schemeClr>
              </a:solidFill>
              <a:latin typeface="Cambria" pitchFamily="18" charset="0"/>
            </a:endParaRPr>
          </a:p>
        </p:txBody>
      </p:sp>
      <p:sp>
        <p:nvSpPr>
          <p:cNvPr id="5" name="Rectangle 4"/>
          <p:cNvSpPr/>
          <p:nvPr/>
        </p:nvSpPr>
        <p:spPr>
          <a:xfrm>
            <a:off x="613972" y="2778138"/>
            <a:ext cx="8530028" cy="2800767"/>
          </a:xfrm>
          <a:prstGeom prst="rect">
            <a:avLst/>
          </a:prstGeom>
        </p:spPr>
        <p:txBody>
          <a:bodyPr wrap="square">
            <a:spAutoFit/>
          </a:bodyPr>
          <a:lstStyle/>
          <a:p>
            <a:pPr marL="361950" lvl="1" indent="-285750">
              <a:buClr>
                <a:schemeClr val="tx2"/>
              </a:buClr>
              <a:buFont typeface="Arial" panose="020B0604020202020204" pitchFamily="34" charset="0"/>
              <a:buChar char="•"/>
              <a:defRPr/>
            </a:pPr>
            <a:r>
              <a:rPr lang="en-US" sz="1600" b="1" dirty="0" smtClean="0">
                <a:solidFill>
                  <a:schemeClr val="accent1">
                    <a:lumMod val="50000"/>
                  </a:schemeClr>
                </a:solidFill>
                <a:latin typeface="Cambria" pitchFamily="18" charset="0"/>
              </a:rPr>
              <a:t>Methods </a:t>
            </a:r>
            <a:r>
              <a:rPr lang="en-US" sz="1600" b="1" dirty="0">
                <a:solidFill>
                  <a:schemeClr val="accent1">
                    <a:lumMod val="50000"/>
                  </a:schemeClr>
                </a:solidFill>
                <a:latin typeface="Cambria" pitchFamily="18" charset="0"/>
              </a:rPr>
              <a:t>of handling of solids for continuous production </a:t>
            </a:r>
            <a:endParaRPr lang="en-US" sz="1600" b="1" dirty="0" smtClean="0">
              <a:solidFill>
                <a:schemeClr val="accent1">
                  <a:lumMod val="50000"/>
                </a:schemeClr>
              </a:solidFill>
              <a:latin typeface="Cambria" pitchFamily="18" charset="0"/>
            </a:endParaRPr>
          </a:p>
          <a:p>
            <a:pPr marL="819150" lvl="2" indent="-285750">
              <a:buClr>
                <a:schemeClr val="tx2"/>
              </a:buClr>
              <a:buFont typeface="Arial" panose="020B0604020202020204" pitchFamily="34" charset="0"/>
              <a:buChar char="•"/>
              <a:defRPr/>
            </a:pPr>
            <a:r>
              <a:rPr lang="en-US" sz="1600" dirty="0" smtClean="0">
                <a:solidFill>
                  <a:schemeClr val="accent1">
                    <a:lumMod val="50000"/>
                  </a:schemeClr>
                </a:solidFill>
                <a:latin typeface="Cambria" pitchFamily="18" charset="0"/>
              </a:rPr>
              <a:t>Miniaturization </a:t>
            </a:r>
            <a:r>
              <a:rPr lang="en-US" sz="1600" dirty="0">
                <a:solidFill>
                  <a:schemeClr val="accent1">
                    <a:lumMod val="50000"/>
                  </a:schemeClr>
                </a:solidFill>
                <a:latin typeface="Cambria" pitchFamily="18" charset="0"/>
              </a:rPr>
              <a:t>of current transport solutions </a:t>
            </a:r>
            <a:endParaRPr lang="en-US" sz="1600" dirty="0" smtClean="0">
              <a:solidFill>
                <a:schemeClr val="accent1">
                  <a:lumMod val="50000"/>
                </a:schemeClr>
              </a:solidFill>
              <a:latin typeface="Cambria" pitchFamily="18" charset="0"/>
            </a:endParaRPr>
          </a:p>
          <a:p>
            <a:pPr marL="819150" lvl="2" indent="-285750">
              <a:buClr>
                <a:schemeClr val="tx2"/>
              </a:buClr>
              <a:buFont typeface="Arial" panose="020B0604020202020204" pitchFamily="34" charset="0"/>
              <a:buChar char="•"/>
              <a:defRPr/>
            </a:pPr>
            <a:r>
              <a:rPr lang="en-US" sz="1600" dirty="0" smtClean="0">
                <a:solidFill>
                  <a:schemeClr val="accent1">
                    <a:lumMod val="50000"/>
                  </a:schemeClr>
                </a:solidFill>
                <a:latin typeface="Cambria" pitchFamily="18" charset="0"/>
              </a:rPr>
              <a:t>New </a:t>
            </a:r>
            <a:r>
              <a:rPr lang="en-US" sz="1600" dirty="0">
                <a:solidFill>
                  <a:schemeClr val="accent1">
                    <a:lumMod val="50000"/>
                  </a:schemeClr>
                </a:solidFill>
                <a:latin typeface="Cambria" pitchFamily="18" charset="0"/>
              </a:rPr>
              <a:t>methods</a:t>
            </a:r>
          </a:p>
          <a:p>
            <a:pPr marL="361950" lvl="1" indent="-285750">
              <a:buClr>
                <a:schemeClr val="tx2"/>
              </a:buClr>
              <a:buFont typeface="Arial" panose="020B0604020202020204" pitchFamily="34" charset="0"/>
              <a:buChar char="•"/>
              <a:defRPr/>
            </a:pPr>
            <a:r>
              <a:rPr lang="en-US" sz="1600" b="1" dirty="0" smtClean="0">
                <a:solidFill>
                  <a:schemeClr val="accent1">
                    <a:lumMod val="50000"/>
                  </a:schemeClr>
                </a:solidFill>
                <a:latin typeface="Cambria" pitchFamily="18" charset="0"/>
              </a:rPr>
              <a:t>Holistic </a:t>
            </a:r>
            <a:r>
              <a:rPr lang="en-US" sz="1600" b="1" dirty="0">
                <a:solidFill>
                  <a:schemeClr val="accent1">
                    <a:lumMod val="50000"/>
                  </a:schemeClr>
                </a:solidFill>
                <a:latin typeface="Cambria" pitchFamily="18" charset="0"/>
              </a:rPr>
              <a:t>approach </a:t>
            </a:r>
            <a:endParaRPr lang="en-US" sz="1600" b="1" dirty="0" smtClean="0">
              <a:solidFill>
                <a:schemeClr val="accent1">
                  <a:lumMod val="50000"/>
                </a:schemeClr>
              </a:solidFill>
              <a:latin typeface="Cambria" pitchFamily="18" charset="0"/>
            </a:endParaRPr>
          </a:p>
          <a:p>
            <a:pPr marL="819150" lvl="2" indent="-285750">
              <a:buClr>
                <a:schemeClr val="tx2"/>
              </a:buClr>
              <a:buFont typeface="Arial" panose="020B0604020202020204" pitchFamily="34" charset="0"/>
              <a:buChar char="•"/>
              <a:defRPr/>
            </a:pPr>
            <a:r>
              <a:rPr lang="en-US" sz="1600" dirty="0" smtClean="0">
                <a:solidFill>
                  <a:schemeClr val="accent1">
                    <a:lumMod val="50000"/>
                  </a:schemeClr>
                </a:solidFill>
                <a:latin typeface="Cambria" pitchFamily="18" charset="0"/>
              </a:rPr>
              <a:t>Whole </a:t>
            </a:r>
            <a:r>
              <a:rPr lang="en-US" sz="1600" dirty="0">
                <a:solidFill>
                  <a:schemeClr val="accent1">
                    <a:lumMod val="50000"/>
                  </a:schemeClr>
                </a:solidFill>
                <a:latin typeface="Cambria" pitchFamily="18" charset="0"/>
              </a:rPr>
              <a:t>process design considered, in particular downstream</a:t>
            </a:r>
          </a:p>
          <a:p>
            <a:pPr marL="361950" lvl="1" indent="-285750">
              <a:buClr>
                <a:schemeClr val="tx2"/>
              </a:buClr>
              <a:buFont typeface="Arial" panose="020B0604020202020204" pitchFamily="34" charset="0"/>
              <a:buChar char="•"/>
              <a:defRPr/>
            </a:pPr>
            <a:r>
              <a:rPr lang="en-US" sz="1600" b="1" dirty="0" smtClean="0">
                <a:solidFill>
                  <a:schemeClr val="accent1">
                    <a:lumMod val="50000"/>
                  </a:schemeClr>
                </a:solidFill>
                <a:latin typeface="Cambria" pitchFamily="18" charset="0"/>
              </a:rPr>
              <a:t>Case </a:t>
            </a:r>
            <a:r>
              <a:rPr lang="en-US" sz="1600" b="1" dirty="0">
                <a:solidFill>
                  <a:schemeClr val="accent1">
                    <a:lumMod val="50000"/>
                  </a:schemeClr>
                </a:solidFill>
                <a:latin typeface="Cambria" pitchFamily="18" charset="0"/>
              </a:rPr>
              <a:t>Studies on: </a:t>
            </a:r>
            <a:endParaRPr lang="en-US" sz="1600" b="1" dirty="0" smtClean="0">
              <a:solidFill>
                <a:schemeClr val="accent1">
                  <a:lumMod val="50000"/>
                </a:schemeClr>
              </a:solidFill>
              <a:latin typeface="Cambria" pitchFamily="18" charset="0"/>
            </a:endParaRPr>
          </a:p>
          <a:p>
            <a:pPr marL="819150" lvl="2" indent="-285750">
              <a:buClr>
                <a:schemeClr val="tx2"/>
              </a:buClr>
              <a:buFont typeface="Arial" panose="020B0604020202020204" pitchFamily="34" charset="0"/>
              <a:buChar char="•"/>
              <a:defRPr/>
            </a:pPr>
            <a:r>
              <a:rPr lang="en-US" sz="1600" dirty="0" smtClean="0">
                <a:solidFill>
                  <a:schemeClr val="accent1">
                    <a:lumMod val="50000"/>
                  </a:schemeClr>
                </a:solidFill>
                <a:latin typeface="Cambria" pitchFamily="18" charset="0"/>
              </a:rPr>
              <a:t>Metering </a:t>
            </a:r>
            <a:r>
              <a:rPr lang="en-US" sz="1600" dirty="0">
                <a:solidFill>
                  <a:schemeClr val="accent1">
                    <a:lumMod val="50000"/>
                  </a:schemeClr>
                </a:solidFill>
                <a:latin typeface="Cambria" pitchFamily="18" charset="0"/>
              </a:rPr>
              <a:t>of solids,  </a:t>
            </a:r>
            <a:r>
              <a:rPr lang="en-US" sz="1600" dirty="0" smtClean="0">
                <a:solidFill>
                  <a:schemeClr val="accent1">
                    <a:lumMod val="50000"/>
                  </a:schemeClr>
                </a:solidFill>
                <a:latin typeface="Cambria" pitchFamily="18" charset="0"/>
              </a:rPr>
              <a:t>Advanced </a:t>
            </a:r>
            <a:r>
              <a:rPr lang="en-US" sz="1600" dirty="0">
                <a:solidFill>
                  <a:schemeClr val="accent1">
                    <a:lumMod val="50000"/>
                  </a:schemeClr>
                </a:solidFill>
                <a:latin typeface="Cambria" pitchFamily="18" charset="0"/>
              </a:rPr>
              <a:t>analytic systems </a:t>
            </a:r>
            <a:endParaRPr lang="en-US" sz="1600" dirty="0" smtClean="0">
              <a:solidFill>
                <a:schemeClr val="accent1">
                  <a:lumMod val="50000"/>
                </a:schemeClr>
              </a:solidFill>
              <a:latin typeface="Cambria" pitchFamily="18" charset="0"/>
            </a:endParaRPr>
          </a:p>
          <a:p>
            <a:pPr marL="819150" lvl="2" indent="-285750">
              <a:buClr>
                <a:schemeClr val="tx2"/>
              </a:buClr>
              <a:buFont typeface="Arial" panose="020B0604020202020204" pitchFamily="34" charset="0"/>
              <a:buChar char="•"/>
              <a:defRPr/>
            </a:pPr>
            <a:r>
              <a:rPr lang="en-US" sz="1600" dirty="0" smtClean="0">
                <a:solidFill>
                  <a:schemeClr val="accent1">
                    <a:lumMod val="50000"/>
                  </a:schemeClr>
                </a:solidFill>
                <a:latin typeface="Cambria" pitchFamily="18" charset="0"/>
              </a:rPr>
              <a:t>Transport </a:t>
            </a:r>
            <a:r>
              <a:rPr lang="en-US" sz="1600" dirty="0">
                <a:solidFill>
                  <a:schemeClr val="accent1">
                    <a:lumMod val="50000"/>
                  </a:schemeClr>
                </a:solidFill>
                <a:latin typeface="Cambria" pitchFamily="18" charset="0"/>
              </a:rPr>
              <a:t>of solids, Control of agglomeration </a:t>
            </a:r>
            <a:endParaRPr lang="en-US" sz="1600" dirty="0" smtClean="0">
              <a:solidFill>
                <a:schemeClr val="accent1">
                  <a:lumMod val="50000"/>
                </a:schemeClr>
              </a:solidFill>
              <a:latin typeface="Cambria" pitchFamily="18" charset="0"/>
            </a:endParaRPr>
          </a:p>
          <a:p>
            <a:pPr marL="819150" lvl="2" indent="-285750">
              <a:buClr>
                <a:schemeClr val="tx2"/>
              </a:buClr>
              <a:buFont typeface="Arial" panose="020B0604020202020204" pitchFamily="34" charset="0"/>
              <a:buChar char="•"/>
              <a:defRPr/>
            </a:pPr>
            <a:r>
              <a:rPr lang="en-US" sz="1600" dirty="0" smtClean="0">
                <a:solidFill>
                  <a:schemeClr val="accent1">
                    <a:lumMod val="50000"/>
                  </a:schemeClr>
                </a:solidFill>
                <a:latin typeface="Cambria" pitchFamily="18" charset="0"/>
              </a:rPr>
              <a:t>Reduction </a:t>
            </a:r>
            <a:r>
              <a:rPr lang="en-US" sz="1600" dirty="0">
                <a:solidFill>
                  <a:schemeClr val="accent1">
                    <a:lumMod val="50000"/>
                  </a:schemeClr>
                </a:solidFill>
                <a:latin typeface="Cambria" pitchFamily="18" charset="0"/>
              </a:rPr>
              <a:t>of fouling, Cleaning concepts </a:t>
            </a:r>
            <a:endParaRPr lang="en-US" sz="1600" dirty="0" smtClean="0">
              <a:solidFill>
                <a:schemeClr val="accent1">
                  <a:lumMod val="50000"/>
                </a:schemeClr>
              </a:solidFill>
              <a:latin typeface="Cambria" pitchFamily="18" charset="0"/>
            </a:endParaRPr>
          </a:p>
          <a:p>
            <a:pPr marL="819150" lvl="2" indent="-285750">
              <a:buClr>
                <a:schemeClr val="tx2"/>
              </a:buClr>
              <a:buFont typeface="Arial" panose="020B0604020202020204" pitchFamily="34" charset="0"/>
              <a:buChar char="•"/>
              <a:defRPr/>
            </a:pPr>
            <a:r>
              <a:rPr lang="en-US" sz="1600" dirty="0" smtClean="0">
                <a:solidFill>
                  <a:schemeClr val="accent1">
                    <a:lumMod val="50000"/>
                  </a:schemeClr>
                </a:solidFill>
                <a:latin typeface="Cambria" pitchFamily="18" charset="0"/>
              </a:rPr>
              <a:t>Solid </a:t>
            </a:r>
            <a:r>
              <a:rPr lang="en-US" sz="1600" dirty="0">
                <a:solidFill>
                  <a:schemeClr val="accent1">
                    <a:lumMod val="50000"/>
                  </a:schemeClr>
                </a:solidFill>
                <a:latin typeface="Cambria" pitchFamily="18" charset="0"/>
              </a:rPr>
              <a:t>separation and recycling </a:t>
            </a:r>
            <a:endParaRPr lang="en-US" sz="1600" dirty="0" smtClean="0">
              <a:solidFill>
                <a:schemeClr val="accent1">
                  <a:lumMod val="50000"/>
                </a:schemeClr>
              </a:solidFill>
              <a:latin typeface="Cambria" pitchFamily="18" charset="0"/>
            </a:endParaRPr>
          </a:p>
          <a:p>
            <a:pPr marL="819150" lvl="2" indent="-285750">
              <a:buClr>
                <a:schemeClr val="tx2"/>
              </a:buClr>
              <a:buFont typeface="Arial" panose="020B0604020202020204" pitchFamily="34" charset="0"/>
              <a:buChar char="•"/>
              <a:defRPr/>
            </a:pPr>
            <a:r>
              <a:rPr lang="en-US" sz="1600" dirty="0" smtClean="0">
                <a:solidFill>
                  <a:schemeClr val="accent1">
                    <a:lumMod val="50000"/>
                  </a:schemeClr>
                </a:solidFill>
                <a:latin typeface="Cambria" pitchFamily="18" charset="0"/>
              </a:rPr>
              <a:t>Regulatory </a:t>
            </a:r>
            <a:r>
              <a:rPr lang="en-US" sz="1600" dirty="0">
                <a:solidFill>
                  <a:schemeClr val="accent1">
                    <a:lumMod val="50000"/>
                  </a:schemeClr>
                </a:solidFill>
                <a:latin typeface="Cambria" pitchFamily="18" charset="0"/>
              </a:rPr>
              <a:t>requirements</a:t>
            </a:r>
            <a:endParaRPr lang="en-GB" sz="1600" dirty="0">
              <a:solidFill>
                <a:srgbClr val="0F5494"/>
              </a:solidFill>
              <a:latin typeface="Cambria" pitchFamily="18" charset="0"/>
            </a:endParaRPr>
          </a:p>
        </p:txBody>
      </p:sp>
      <p:sp>
        <p:nvSpPr>
          <p:cNvPr id="6" name="Rectangle 5"/>
          <p:cNvSpPr/>
          <p:nvPr/>
        </p:nvSpPr>
        <p:spPr>
          <a:xfrm>
            <a:off x="613972" y="5469612"/>
            <a:ext cx="8530028" cy="1415772"/>
          </a:xfrm>
          <a:prstGeom prst="rect">
            <a:avLst/>
          </a:prstGeom>
        </p:spPr>
        <p:txBody>
          <a:bodyPr wrap="square">
            <a:spAutoFit/>
          </a:bodyPr>
          <a:lstStyle/>
          <a:p>
            <a:pPr marL="76200" lvl="1"/>
            <a:r>
              <a:rPr lang="de-DE" altLang="en-US" sz="1600" b="1" dirty="0" err="1">
                <a:solidFill>
                  <a:schemeClr val="accent3">
                    <a:lumMod val="50000"/>
                  </a:schemeClr>
                </a:solidFill>
                <a:latin typeface="Cambria" pitchFamily="18" charset="0"/>
              </a:rPr>
              <a:t>Expected</a:t>
            </a:r>
            <a:r>
              <a:rPr lang="de-DE" altLang="en-US" sz="1600" b="1" dirty="0">
                <a:solidFill>
                  <a:schemeClr val="accent3">
                    <a:lumMod val="50000"/>
                  </a:schemeClr>
                </a:solidFill>
                <a:latin typeface="Cambria" pitchFamily="18" charset="0"/>
              </a:rPr>
              <a:t> </a:t>
            </a:r>
            <a:r>
              <a:rPr lang="de-DE" altLang="en-US" sz="1600" b="1" dirty="0" err="1" smtClean="0">
                <a:solidFill>
                  <a:schemeClr val="accent3">
                    <a:lumMod val="50000"/>
                  </a:schemeClr>
                </a:solidFill>
                <a:latin typeface="Cambria" pitchFamily="18" charset="0"/>
              </a:rPr>
              <a:t>impact</a:t>
            </a:r>
            <a:r>
              <a:rPr lang="de-DE" altLang="en-US" sz="1600" b="1" dirty="0" smtClean="0">
                <a:solidFill>
                  <a:schemeClr val="accent3">
                    <a:lumMod val="50000"/>
                  </a:schemeClr>
                </a:solidFill>
                <a:latin typeface="Cambria" pitchFamily="18" charset="0"/>
              </a:rPr>
              <a:t>:</a:t>
            </a:r>
            <a:endParaRPr lang="de-DE" altLang="en-US" sz="1600" b="1" dirty="0">
              <a:solidFill>
                <a:schemeClr val="accent3">
                  <a:lumMod val="50000"/>
                </a:schemeClr>
              </a:solidFill>
              <a:latin typeface="Cambria" pitchFamily="18" charset="0"/>
            </a:endParaRPr>
          </a:p>
          <a:p>
            <a:pPr marL="361950" lvl="1" indent="-285750">
              <a:buFont typeface="Arial" panose="020B0604020202020204" pitchFamily="34" charset="0"/>
              <a:buChar char="•"/>
            </a:pPr>
            <a:r>
              <a:rPr lang="en-US" altLang="en-US" sz="1400" dirty="0" smtClean="0">
                <a:solidFill>
                  <a:schemeClr val="accent1">
                    <a:lumMod val="50000"/>
                  </a:schemeClr>
                </a:solidFill>
                <a:latin typeface="Cambria" panose="02040503050406030204" pitchFamily="18" charset="0"/>
              </a:rPr>
              <a:t>Novel</a:t>
            </a:r>
            <a:r>
              <a:rPr lang="en-US" altLang="en-US" sz="1400" dirty="0">
                <a:solidFill>
                  <a:schemeClr val="accent1">
                    <a:lumMod val="50000"/>
                  </a:schemeClr>
                </a:solidFill>
                <a:latin typeface="Cambria" panose="02040503050406030204" pitchFamily="18" charset="0"/>
              </a:rPr>
              <a:t>, efficient and cost effective production concepts</a:t>
            </a:r>
          </a:p>
          <a:p>
            <a:pPr marL="361950" lvl="1" indent="-285750">
              <a:buFont typeface="Arial" panose="020B0604020202020204" pitchFamily="34" charset="0"/>
              <a:buChar char="•"/>
            </a:pPr>
            <a:r>
              <a:rPr lang="en-US" altLang="en-US" sz="1400" dirty="0" smtClean="0">
                <a:solidFill>
                  <a:schemeClr val="accent1">
                    <a:lumMod val="50000"/>
                  </a:schemeClr>
                </a:solidFill>
                <a:latin typeface="Cambria" panose="02040503050406030204" pitchFamily="18" charset="0"/>
              </a:rPr>
              <a:t>Innovative </a:t>
            </a:r>
            <a:r>
              <a:rPr lang="en-US" altLang="en-US" sz="1400" dirty="0">
                <a:solidFill>
                  <a:schemeClr val="accent1">
                    <a:lumMod val="50000"/>
                  </a:schemeClr>
                </a:solidFill>
                <a:latin typeface="Cambria" panose="02040503050406030204" pitchFamily="18" charset="0"/>
              </a:rPr>
              <a:t>modules</a:t>
            </a:r>
          </a:p>
          <a:p>
            <a:pPr marL="361950" lvl="1" indent="-285750">
              <a:buFont typeface="Arial" panose="020B0604020202020204" pitchFamily="34" charset="0"/>
              <a:buChar char="•"/>
            </a:pPr>
            <a:r>
              <a:rPr lang="en-US" altLang="en-US" sz="1400" dirty="0" smtClean="0">
                <a:solidFill>
                  <a:schemeClr val="accent1">
                    <a:lumMod val="50000"/>
                  </a:schemeClr>
                </a:solidFill>
                <a:latin typeface="Cambria" panose="02040503050406030204" pitchFamily="18" charset="0"/>
              </a:rPr>
              <a:t>Amelioration </a:t>
            </a:r>
            <a:r>
              <a:rPr lang="en-US" altLang="en-US" sz="1400" dirty="0">
                <a:solidFill>
                  <a:schemeClr val="accent1">
                    <a:lumMod val="50000"/>
                  </a:schemeClr>
                </a:solidFill>
                <a:latin typeface="Cambria" panose="02040503050406030204" pitchFamily="18" charset="0"/>
              </a:rPr>
              <a:t>of chemical applications</a:t>
            </a:r>
          </a:p>
          <a:p>
            <a:pPr marL="361950" lvl="1" indent="-285750">
              <a:buFont typeface="Arial" panose="020B0604020202020204" pitchFamily="34" charset="0"/>
              <a:buChar char="•"/>
            </a:pPr>
            <a:r>
              <a:rPr lang="en-US" altLang="en-US" sz="1400" dirty="0" smtClean="0">
                <a:solidFill>
                  <a:schemeClr val="accent1">
                    <a:lumMod val="50000"/>
                  </a:schemeClr>
                </a:solidFill>
                <a:latin typeface="Cambria" panose="02040503050406030204" pitchFamily="18" charset="0"/>
              </a:rPr>
              <a:t>Shorter </a:t>
            </a:r>
            <a:r>
              <a:rPr lang="en-US" altLang="en-US" sz="1400" dirty="0">
                <a:solidFill>
                  <a:schemeClr val="accent1">
                    <a:lumMod val="50000"/>
                  </a:schemeClr>
                </a:solidFill>
                <a:latin typeface="Cambria" panose="02040503050406030204" pitchFamily="18" charset="0"/>
              </a:rPr>
              <a:t>times to process/market</a:t>
            </a:r>
          </a:p>
          <a:p>
            <a:pPr marL="361950" lvl="1" indent="-285750">
              <a:buFont typeface="Arial" panose="020B0604020202020204" pitchFamily="34" charset="0"/>
              <a:buChar char="•"/>
            </a:pPr>
            <a:r>
              <a:rPr lang="en-US" altLang="en-US" sz="1400" dirty="0" smtClean="0">
                <a:solidFill>
                  <a:schemeClr val="accent1">
                    <a:lumMod val="50000"/>
                  </a:schemeClr>
                </a:solidFill>
                <a:latin typeface="Cambria" panose="02040503050406030204" pitchFamily="18" charset="0"/>
              </a:rPr>
              <a:t>Cross-sectorial </a:t>
            </a:r>
            <a:r>
              <a:rPr lang="en-US" altLang="en-US" sz="1400" dirty="0">
                <a:solidFill>
                  <a:schemeClr val="accent1">
                    <a:lumMod val="50000"/>
                  </a:schemeClr>
                </a:solidFill>
                <a:latin typeface="Cambria" panose="02040503050406030204" pitchFamily="18" charset="0"/>
              </a:rPr>
              <a:t>technology transfer</a:t>
            </a:r>
            <a:endParaRPr lang="en-GB" altLang="en-US" sz="1400" dirty="0">
              <a:solidFill>
                <a:schemeClr val="accent1">
                  <a:lumMod val="50000"/>
                </a:schemeClr>
              </a:solidFill>
              <a:latin typeface="Cambria" panose="02040503050406030204" pitchFamily="18" charset="0"/>
            </a:endParaRPr>
          </a:p>
        </p:txBody>
      </p:sp>
    </p:spTree>
    <p:extLst>
      <p:ext uri="{BB962C8B-B14F-4D97-AF65-F5344CB8AC3E}">
        <p14:creationId xmlns:p14="http://schemas.microsoft.com/office/powerpoint/2010/main" val="25310676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691680" y="100800"/>
            <a:ext cx="6336704" cy="951936"/>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r>
              <a:rPr lang="en-US" sz="2700" dirty="0" smtClean="0">
                <a:solidFill>
                  <a:srgbClr val="3B3B3B"/>
                </a:solidFill>
              </a:rPr>
              <a:t>SPIRE Energy &amp; Environment calls</a:t>
            </a:r>
          </a:p>
        </p:txBody>
      </p:sp>
      <p:sp>
        <p:nvSpPr>
          <p:cNvPr id="14" name="Content Placeholder 2"/>
          <p:cNvSpPr txBox="1">
            <a:spLocks/>
          </p:cNvSpPr>
          <p:nvPr/>
        </p:nvSpPr>
        <p:spPr>
          <a:xfrm>
            <a:off x="683568" y="1578272"/>
            <a:ext cx="8280920" cy="4154984"/>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Clr>
                <a:schemeClr val="tx1">
                  <a:lumMod val="65000"/>
                  <a:lumOff val="35000"/>
                </a:schemeClr>
              </a:buClr>
              <a:buFont typeface="Wingdings" pitchFamily="2" charset="2"/>
              <a:buChar char="§"/>
              <a:defRPr sz="3200" kern="1200" baseline="0">
                <a:solidFill>
                  <a:schemeClr val="tx1">
                    <a:lumMod val="65000"/>
                    <a:lumOff val="3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1">
                  <a:lumMod val="65000"/>
                  <a:lumOff val="35000"/>
                </a:schemeClr>
              </a:buClr>
              <a:buFont typeface="Wingdings" pitchFamily="2" charset="2"/>
              <a:buChar char="§"/>
              <a:defRPr sz="2800" kern="1200" baseline="0">
                <a:solidFill>
                  <a:schemeClr val="tx1">
                    <a:lumMod val="65000"/>
                    <a:lumOff val="3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1">
                  <a:lumMod val="65000"/>
                  <a:lumOff val="35000"/>
                </a:schemeClr>
              </a:buClr>
              <a:buFont typeface="Wingdings" pitchFamily="2" charset="2"/>
              <a:buChar char="§"/>
              <a:defRPr sz="2400" kern="1200" baseline="0">
                <a:solidFill>
                  <a:schemeClr val="tx1">
                    <a:lumMod val="65000"/>
                    <a:lumOff val="3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1">
                  <a:lumMod val="65000"/>
                  <a:lumOff val="35000"/>
                </a:schemeClr>
              </a:buClr>
              <a:buFont typeface="Wingdings" pitchFamily="2" charset="2"/>
              <a:buChar char="§"/>
              <a:defRPr sz="2000" kern="1200" baseline="0">
                <a:solidFill>
                  <a:schemeClr val="tx1">
                    <a:lumMod val="65000"/>
                    <a:lumOff val="3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1">
                  <a:lumMod val="65000"/>
                  <a:lumOff val="35000"/>
                </a:schemeClr>
              </a:buClr>
              <a:buFont typeface="Wingdings" pitchFamily="2" charset="2"/>
              <a:buChar char="§"/>
              <a:defRPr sz="2000" kern="1200" baseline="0">
                <a:solidFill>
                  <a:schemeClr val="tx1">
                    <a:lumMod val="65000"/>
                    <a:lumOff val="3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prstClr val="black">
                  <a:lumMod val="65000"/>
                  <a:lumOff val="35000"/>
                </a:prstClr>
              </a:buClr>
              <a:buNone/>
            </a:pPr>
            <a:r>
              <a:rPr lang="en-US" sz="2400" b="1" dirty="0" smtClean="0"/>
              <a:t>EE18 - 2015</a:t>
            </a:r>
            <a:r>
              <a:rPr lang="en-US" sz="2400" dirty="0" smtClean="0"/>
              <a:t>: </a:t>
            </a:r>
            <a:r>
              <a:rPr lang="en-US" sz="2400" dirty="0"/>
              <a:t>New technologies for utilization of heat recovery in large industrial systems, considering the whole energy cycle from heat production to transformation, delivery and </a:t>
            </a:r>
            <a:r>
              <a:rPr lang="en-US" sz="2400" dirty="0" smtClean="0"/>
              <a:t>use (TRL4-7, RIA 100%)</a:t>
            </a:r>
            <a:endParaRPr lang="en-US" sz="2400" dirty="0"/>
          </a:p>
          <a:p>
            <a:pPr marL="0" indent="0">
              <a:buClr>
                <a:prstClr val="black">
                  <a:lumMod val="65000"/>
                  <a:lumOff val="35000"/>
                </a:prstClr>
              </a:buClr>
              <a:buNone/>
            </a:pPr>
            <a:endParaRPr lang="en-US" sz="2400" dirty="0" smtClean="0"/>
          </a:p>
          <a:p>
            <a:pPr marL="0" indent="0">
              <a:buClr>
                <a:prstClr val="black">
                  <a:lumMod val="65000"/>
                  <a:lumOff val="35000"/>
                </a:prstClr>
              </a:buClr>
              <a:buNone/>
            </a:pPr>
            <a:endParaRPr lang="en-US" sz="2400" dirty="0"/>
          </a:p>
          <a:p>
            <a:pPr marL="0" indent="0">
              <a:buClr>
                <a:prstClr val="black">
                  <a:lumMod val="65000"/>
                  <a:lumOff val="35000"/>
                </a:prstClr>
              </a:buClr>
              <a:buNone/>
            </a:pPr>
            <a:r>
              <a:rPr lang="en-US" sz="2400" b="1" dirty="0" smtClean="0"/>
              <a:t>WATER1 </a:t>
            </a:r>
            <a:r>
              <a:rPr lang="en-US" sz="2400" b="1" dirty="0"/>
              <a:t>– </a:t>
            </a:r>
            <a:r>
              <a:rPr lang="en-US" sz="2400" b="1" dirty="0" smtClean="0"/>
              <a:t>2015</a:t>
            </a:r>
            <a:r>
              <a:rPr lang="en-US" sz="2400" dirty="0"/>
              <a:t>: Bridging the gap: from innovative water solutions to market replication </a:t>
            </a:r>
            <a:r>
              <a:rPr lang="en-US" sz="2400" dirty="0" smtClean="0"/>
              <a:t>(TRL5-7, IA 70%)</a:t>
            </a:r>
            <a:endParaRPr lang="en-US" sz="2400" dirty="0"/>
          </a:p>
          <a:p>
            <a:pPr marL="0" indent="0">
              <a:buClr>
                <a:prstClr val="black">
                  <a:lumMod val="65000"/>
                  <a:lumOff val="35000"/>
                </a:prstClr>
              </a:buClr>
              <a:buNone/>
            </a:pPr>
            <a:endParaRPr lang="fr-BE" sz="2400" dirty="0" smtClean="0"/>
          </a:p>
          <a:p>
            <a:pPr marL="0" indent="0">
              <a:buClr>
                <a:prstClr val="black">
                  <a:lumMod val="65000"/>
                  <a:lumOff val="35000"/>
                </a:prstClr>
              </a:buClr>
              <a:buNone/>
            </a:pPr>
            <a:endParaRPr lang="en-GB" sz="2400" dirty="0" smtClean="0"/>
          </a:p>
        </p:txBody>
      </p:sp>
    </p:spTree>
    <p:extLst>
      <p:ext uri="{BB962C8B-B14F-4D97-AF65-F5344CB8AC3E}">
        <p14:creationId xmlns:p14="http://schemas.microsoft.com/office/powerpoint/2010/main" val="60349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3" name="Picture 15" descr="\\brussels.cefic\dfs\Dept\RESEARCH AND INNOVATION\A.SPIRE\Admin\Membership\logos presentation\Second round member\FIVES_RV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2208" y="4591329"/>
            <a:ext cx="855315" cy="6103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Rutherford\cefic\Dept\RESEARCH AND INNOVATION\A.SPIRE\Admin\Membership\logos presentation\Members\EFNM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5322" y="4950784"/>
            <a:ext cx="649595" cy="6428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russels.cefic\dfs\Dept\RESEARCH AND INNOVATION\A.SPIRE\Admin\Membership\logos presentation\Members\arcelor-mitt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9379" y="1165073"/>
            <a:ext cx="1046334" cy="6409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russels.cefic\dfs\Dept\RESEARCH AND INNOVATION\A.SPIRE\Admin\Membership\logos presentation\Second round member\akz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1121" y="1849856"/>
            <a:ext cx="858616" cy="48273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brussels.cefic\dfs\Dept\RESEARCH AND INNOVATION\A.SPIRE\Admin\Membership\logos presentation\Second round member\arkema.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6088" y="1554158"/>
            <a:ext cx="1179655" cy="5786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russels.cefic\dfs\Dept\RESEARCH AND INNOVATION\A.SPIRE\Admin\Membership\logos presentation\Members\BAS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56235" y="4247247"/>
            <a:ext cx="528157" cy="52815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brussels.cefic\dfs\Dept\RESEARCH AND INNOVATION\A.SPIRE\Admin\Membership\logos presentation\Members\baye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89628" y="2222840"/>
            <a:ext cx="529457" cy="5294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russels.cefic\dfs\Dept\RESEARCH AND INNOVATION\A.SPIRE\Admin\Membership\logos presentation\Second round member\Brites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7391" y="3393525"/>
            <a:ext cx="845319" cy="4675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russels.cefic\dfs\Dept\RESEARCH AND INNOVATION\A.SPIRE\Admin\Membership\logos presentation\Members\CM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61407" y="4053079"/>
            <a:ext cx="785901" cy="61125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russels.cefic\dfs\Dept\RESEARCH AND INNOVATION\A.SPIRE\Admin\Membership\logos presentation\Second round member\dow-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8728" y="4710334"/>
            <a:ext cx="816136" cy="280289"/>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brussels.cefic\dfs\Dept\RESEARCH AND INNOVATION\A.SPIRE\Admin\Membership\logos presentation\Second round member\DSM_logo_201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28432" y="3429000"/>
            <a:ext cx="1156911" cy="40310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brussels.cefic\dfs\Dept\RESEARCH AND INNOVATION\A.SPIRE\Admin\Membership\logos presentation\Second round member\clariant logo.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20648" y="2900758"/>
            <a:ext cx="960839" cy="24021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russels.cefic\dfs\Dept\RESEARCH AND INNOVATION\A.SPIRE\Admin\Membership\logos presentation\Second round member\ELKEMlogo_RGB.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52372" y="4005064"/>
            <a:ext cx="893606" cy="27775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russels.cefic\dfs\Dept\RESEARCH AND INNOVATION\A.SPIRE\Admin\Membership\logos presentation\Members\evonik.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025126" y="4990623"/>
            <a:ext cx="1296972" cy="52736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russels.cefic\dfs\Dept\RESEARCH AND INNOVATION\A.SPIRE\Admin\Membership\logos presentation\Second round member\GreenChemistry Campus.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73775" y="5045268"/>
            <a:ext cx="499966" cy="687988"/>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brussels.cefic\dfs\Dept\RESEARCH AND INNOVATION\A.SPIRE\Admin\Membership\logos presentation\Members\Hydro.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97511" y="4012780"/>
            <a:ext cx="600442" cy="58628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brussels.cefic\dfs\Dept\RESEARCH AND INNOVATION\A.SPIRE\Admin\Membership\logos presentation\Second round member\Kauno Jiesia.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68967" y="2612731"/>
            <a:ext cx="694792" cy="471617"/>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brussels.cefic\dfs\Dept\RESEARCH AND INNOVATION\A.SPIRE\Admin\Membership\logos presentation\Second round member\lanxess.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39593" y="5963806"/>
            <a:ext cx="819999" cy="31919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brussels.cefic\dfs\Dept\RESEARCH AND INNOVATION\A.SPIRE\Admin\Membership\logos presentation\Members\LKAB.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27247" y="2429819"/>
            <a:ext cx="862152" cy="29538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brussels.cefic\dfs\Dept\RESEARCH AND INNOVATION\A.SPIRE\Admin\Membership\logos presentation\Second round member\perstorp.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140941" y="4605245"/>
            <a:ext cx="937953" cy="340319"/>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descr="\\brussels.cefic\dfs\Dept\RESEARCH AND INNOVATION\A.SPIRE\Admin\Membership\logos presentation\Second round member\Procter_gamble.bmp"/>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t="24177" b="14697"/>
          <a:stretch/>
        </p:blipFill>
        <p:spPr bwMode="auto">
          <a:xfrm>
            <a:off x="3063759" y="2071109"/>
            <a:ext cx="826804" cy="303462"/>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brussels.cefic\dfs\Dept\RESEARCH AND INNOVATION\A.SPIRE\Admin\Membership\logos presentation\Members\Repsol.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083506" y="3365102"/>
            <a:ext cx="453846" cy="425936"/>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5" descr="\\brussels.cefic\dfs\Dept\RESEARCH AND INNOVATION\A.SPIRE\Admin\Membership\logos presentation\Members\Solutex.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09279" y="3140968"/>
            <a:ext cx="941604" cy="332957"/>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27" descr="\\brussels.cefic\dfs\Dept\RESEARCH AND INNOVATION\A.SPIRE\Admin\Membership\logos presentation\Second round member\supren_logo.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094653" y="1926338"/>
            <a:ext cx="714709" cy="324553"/>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brussels.cefic\dfs\Dept\RESEARCH AND INNOVATION\A.SPIRE\Admin\Membership\logos presentation\Second round member\tata-steel-2.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828445" y="2504313"/>
            <a:ext cx="1006853" cy="575904"/>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29" descr="\\brussels.cefic\dfs\Dept\RESEARCH AND INNOVATION\A.SPIRE\Admin\Membership\logos presentation\Second round member\tenaris.gif"/>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836558" y="5593631"/>
            <a:ext cx="846531" cy="211633"/>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brussels.cefic\dfs\Dept\RESEARCH AND INNOVATION\A.SPIRE\Admin\Membership\logos presentation\Second round member\Terreal_logo.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53626" y="5201690"/>
            <a:ext cx="610579" cy="475888"/>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31" descr="M:\Logos of partners\thyssen.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634570" y="5018401"/>
            <a:ext cx="1254522" cy="354815"/>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brussels.cefic\dfs\Dept\RESEARCH AND INNOVATION\A.SPIRE\Admin\Membership\logos presentation\Second round member\voestalpine.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555864" y="4937678"/>
            <a:ext cx="1205000" cy="215179"/>
          </a:xfrm>
          <a:prstGeom prst="rect">
            <a:avLst/>
          </a:prstGeom>
          <a:noFill/>
          <a:extLst>
            <a:ext uri="{909E8E84-426E-40DD-AFC4-6F175D3DCCD1}">
              <a14:hiddenFill xmlns:a14="http://schemas.microsoft.com/office/drawing/2010/main">
                <a:solidFill>
                  <a:srgbClr val="FFFFFF"/>
                </a:solidFill>
              </a14:hiddenFill>
            </a:ext>
          </a:extLst>
        </p:spPr>
      </p:pic>
      <p:pic>
        <p:nvPicPr>
          <p:cNvPr id="2081" name="Picture 33" descr="\\brussels.cefic\dfs\Dept\RESEARCH AND INNOVATION\A.SPIRE\Admin\Membership\logos presentation\Second round member\CEA_GB_logotype.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78728" y="3563774"/>
            <a:ext cx="579734" cy="472921"/>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brussels.cefic\dfs\Dept\RESEARCH AND INNOVATION\A.SPIRE\Admin\Membership\logos presentation\Members\CSM.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288086" y="476672"/>
            <a:ext cx="1438300" cy="329963"/>
          </a:xfrm>
          <a:prstGeom prst="rect">
            <a:avLst/>
          </a:prstGeom>
          <a:noFill/>
          <a:extLst>
            <a:ext uri="{909E8E84-426E-40DD-AFC4-6F175D3DCCD1}">
              <a14:hiddenFill xmlns:a14="http://schemas.microsoft.com/office/drawing/2010/main">
                <a:solidFill>
                  <a:srgbClr val="FFFFFF"/>
                </a:solidFill>
              </a14:hiddenFill>
            </a:ext>
          </a:extLst>
        </p:spPr>
      </p:pic>
      <p:pic>
        <p:nvPicPr>
          <p:cNvPr id="2083" name="Picture 35" descr="\\brussels.cefic\dfs\Dept\RESEARCH AND INNOVATION\A.SPIRE\Admin\Membership\logos presentation\Members\CIRCE.jp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019750" y="2682008"/>
            <a:ext cx="779332" cy="394908"/>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brussels.cefic\dfs\Dept\RESEARCH AND INNOVATION\A.SPIRE\Admin\Membership\logos presentation\Second round member\CRM_group_CRM.jp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178624" y="1395272"/>
            <a:ext cx="711939" cy="410734"/>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brussels.cefic\dfs\Dept\RESEARCH AND INNOVATION\A.SPIRE\Admin\Membership\logos presentation\Second round member\ENSCI.jpg"/>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l="16433" t="15151" r="7832" b="15889"/>
          <a:stretch/>
        </p:blipFill>
        <p:spPr bwMode="auto">
          <a:xfrm>
            <a:off x="640842" y="1740327"/>
            <a:ext cx="776149" cy="507628"/>
          </a:xfrm>
          <a:prstGeom prst="rect">
            <a:avLst/>
          </a:prstGeom>
          <a:noFill/>
          <a:extLst>
            <a:ext uri="{909E8E84-426E-40DD-AFC4-6F175D3DCCD1}">
              <a14:hiddenFill xmlns:a14="http://schemas.microsoft.com/office/drawing/2010/main">
                <a:solidFill>
                  <a:srgbClr val="FFFFFF"/>
                </a:solidFill>
              </a14:hiddenFill>
            </a:ext>
          </a:extLst>
        </p:spPr>
      </p:pic>
      <p:pic>
        <p:nvPicPr>
          <p:cNvPr id="2087" name="Picture 39" descr="M:\Logos of partners\fraunhof.gif"/>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022026" y="3287553"/>
            <a:ext cx="1043037" cy="285463"/>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brussels.cefic\dfs\Dept\RESEARCH AND INNOVATION\A.SPIRE\Admin\Membership\logos presentation\Second round member\tekniker.jp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125609" y="175465"/>
            <a:ext cx="663104" cy="589239"/>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brussels.cefic\dfs\Dept\RESEARCH AND INNOVATION\A.SPIRE\Admin\Membership\logos presentation\Second round member\ISPT.jp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8440097" y="3666006"/>
            <a:ext cx="697715" cy="422118"/>
          </a:xfrm>
          <a:prstGeom prst="rect">
            <a:avLst/>
          </a:prstGeom>
          <a:noFill/>
          <a:extLst>
            <a:ext uri="{909E8E84-426E-40DD-AFC4-6F175D3DCCD1}">
              <a14:hiddenFill xmlns:a14="http://schemas.microsoft.com/office/drawing/2010/main">
                <a:solidFill>
                  <a:srgbClr val="FFFFFF"/>
                </a:solidFill>
              </a14:hiddenFill>
            </a:ext>
          </a:extLst>
        </p:spPr>
      </p:pic>
      <p:pic>
        <p:nvPicPr>
          <p:cNvPr id="2093" name="Picture 45" descr="\\brussels.cefic\dfs\Dept\RESEARCH AND INNOVATION\A.SPIRE\Admin\Membership\logos presentation\Second round member\ITC.jp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633015" y="2564904"/>
            <a:ext cx="567721" cy="755820"/>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brussels.cefic\dfs\Dept\RESEARCH AND INNOVATION\A.SPIRE\Admin\Membership\logos presentation\Second round member\Lulea.jp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253496" y="3795411"/>
            <a:ext cx="818407" cy="411368"/>
          </a:xfrm>
          <a:prstGeom prst="rect">
            <a:avLst/>
          </a:prstGeom>
          <a:noFill/>
          <a:extLst>
            <a:ext uri="{909E8E84-426E-40DD-AFC4-6F175D3DCCD1}">
              <a14:hiddenFill xmlns:a14="http://schemas.microsoft.com/office/drawing/2010/main">
                <a:solidFill>
                  <a:srgbClr val="FFFFFF"/>
                </a:solidFill>
              </a14:hiddenFill>
            </a:ext>
          </a:extLst>
        </p:spPr>
      </p:pic>
      <p:pic>
        <p:nvPicPr>
          <p:cNvPr id="2095" name="Picture 47" descr="\\brussels.cefic\dfs\Dept\RESEARCH AND INNOVATION\A.SPIRE\Admin\Membership\logos presentation\Members\SINTEF.jpg"/>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2770088" y="4941168"/>
            <a:ext cx="1310494" cy="297713"/>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brussels.cefic\dfs\Dept\RESEARCH AND INNOVATION\A.SPIRE\Admin\Membership\logos presentation\Second round member\IVL_eng_rgb_70mm.png"/>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1253495" y="5315502"/>
            <a:ext cx="1603215" cy="273738"/>
          </a:xfrm>
          <a:prstGeom prst="rect">
            <a:avLst/>
          </a:prstGeom>
          <a:noFill/>
          <a:extLst>
            <a:ext uri="{909E8E84-426E-40DD-AFC4-6F175D3DCCD1}">
              <a14:hiddenFill xmlns:a14="http://schemas.microsoft.com/office/drawing/2010/main">
                <a:solidFill>
                  <a:srgbClr val="FFFFFF"/>
                </a:solidFill>
              </a14:hiddenFill>
            </a:ext>
          </a:extLst>
        </p:spPr>
      </p:pic>
      <p:pic>
        <p:nvPicPr>
          <p:cNvPr id="2097" name="Picture 49" descr="\\brussels.cefic\dfs\Dept\RESEARCH AND INNOVATION\A.SPIRE\Admin\Membership\logos presentation\Members\Swerea MEFOS.jpg"/>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621962" y="4557369"/>
            <a:ext cx="1387317" cy="239783"/>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0" descr="\\brussels.cefic\dfs\Dept\RESEARCH AND INNOVATION\A.SPIRE\Admin\Membership\logos presentation\Members\VTT.jpg"/>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074071" y="5301208"/>
            <a:ext cx="944161" cy="325614"/>
          </a:xfrm>
          <a:prstGeom prst="rect">
            <a:avLst/>
          </a:prstGeom>
          <a:noFill/>
          <a:extLst>
            <a:ext uri="{909E8E84-426E-40DD-AFC4-6F175D3DCCD1}">
              <a14:hiddenFill xmlns:a14="http://schemas.microsoft.com/office/drawing/2010/main">
                <a:solidFill>
                  <a:srgbClr val="FFFFFF"/>
                </a:solidFill>
              </a14:hiddenFill>
            </a:ext>
          </a:extLst>
        </p:spPr>
      </p:pic>
      <p:pic>
        <p:nvPicPr>
          <p:cNvPr id="2099" name="Picture 51" descr="\\brussels.cefic\dfs\Dept\RESEARCH AND INNOVATION\A.SPIRE\Admin\Membership\logos presentation\Second round member\SP.gif"/>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8401767" y="764704"/>
            <a:ext cx="572342" cy="494108"/>
          </a:xfrm>
          <a:prstGeom prst="rect">
            <a:avLst/>
          </a:prstGeom>
          <a:noFill/>
          <a:extLst>
            <a:ext uri="{909E8E84-426E-40DD-AFC4-6F175D3DCCD1}">
              <a14:hiddenFill xmlns:a14="http://schemas.microsoft.com/office/drawing/2010/main">
                <a:solidFill>
                  <a:srgbClr val="FFFFFF"/>
                </a:solidFill>
              </a14:hiddenFill>
            </a:ext>
          </a:extLst>
        </p:spPr>
      </p:pic>
      <p:pic>
        <p:nvPicPr>
          <p:cNvPr id="2100" name="Picture 52" descr="\\brussels.cefic\dfs\Dept\RESEARCH AND INNOVATION\A.SPIRE\Admin\Membership\logos presentation\Members\Technalia.jpg"/>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539552" y="1328133"/>
            <a:ext cx="993167" cy="308907"/>
          </a:xfrm>
          <a:prstGeom prst="rect">
            <a:avLst/>
          </a:prstGeom>
          <a:noFill/>
          <a:extLst>
            <a:ext uri="{909E8E84-426E-40DD-AFC4-6F175D3DCCD1}">
              <a14:hiddenFill xmlns:a14="http://schemas.microsoft.com/office/drawing/2010/main">
                <a:solidFill>
                  <a:srgbClr val="FFFFFF"/>
                </a:solidFill>
              </a14:hiddenFill>
            </a:ext>
          </a:extLst>
        </p:spPr>
      </p:pic>
      <p:pic>
        <p:nvPicPr>
          <p:cNvPr id="2101" name="Picture 53" descr="\\brussels.cefic\dfs\Dept\RESEARCH AND INNOVATION\A.SPIRE\Admin\Membership\logos presentation\Members\TNO.gif"/>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2488433" y="3831503"/>
            <a:ext cx="585638" cy="525038"/>
          </a:xfrm>
          <a:prstGeom prst="rect">
            <a:avLst/>
          </a:prstGeom>
          <a:noFill/>
          <a:extLst>
            <a:ext uri="{909E8E84-426E-40DD-AFC4-6F175D3DCCD1}">
              <a14:hiddenFill xmlns:a14="http://schemas.microsoft.com/office/drawing/2010/main">
                <a:solidFill>
                  <a:srgbClr val="FFFFFF"/>
                </a:solidFill>
              </a14:hiddenFill>
            </a:ext>
          </a:extLst>
        </p:spPr>
      </p:pic>
      <p:pic>
        <p:nvPicPr>
          <p:cNvPr id="2102" name="Picture 54" descr="\\brussels.cefic\dfs\Dept\RESEARCH AND INNOVATION\A.SPIRE\Admin\Membership\logos presentation\Second round member\bologna.png"/>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592693" y="2288531"/>
            <a:ext cx="872446" cy="576541"/>
          </a:xfrm>
          <a:prstGeom prst="rect">
            <a:avLst/>
          </a:prstGeom>
          <a:noFill/>
          <a:extLst>
            <a:ext uri="{909E8E84-426E-40DD-AFC4-6F175D3DCCD1}">
              <a14:hiddenFill xmlns:a14="http://schemas.microsoft.com/office/drawing/2010/main">
                <a:solidFill>
                  <a:srgbClr val="FFFFFF"/>
                </a:solidFill>
              </a14:hiddenFill>
            </a:ext>
          </a:extLst>
        </p:spPr>
      </p:pic>
      <p:pic>
        <p:nvPicPr>
          <p:cNvPr id="2103" name="Picture 55" descr="\\brussels.cefic\dfs\Dept\RESEARCH AND INNOVATION\A.SPIRE\Admin\Membership\logos presentation\Members\BFI.jpg"/>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2372063" y="2089407"/>
            <a:ext cx="504055" cy="398556"/>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56" descr="\\brussels.cefic\dfs\Dept\RESEARCH AND INNOVATION\A.SPIRE\Admin\Membership\logos presentation\Members\Vito.jpg"/>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5949211" y="1414666"/>
            <a:ext cx="991230" cy="412017"/>
          </a:xfrm>
          <a:prstGeom prst="rect">
            <a:avLst/>
          </a:prstGeom>
          <a:noFill/>
          <a:extLst>
            <a:ext uri="{909E8E84-426E-40DD-AFC4-6F175D3DCCD1}">
              <a14:hiddenFill xmlns:a14="http://schemas.microsoft.com/office/drawing/2010/main">
                <a:solidFill>
                  <a:srgbClr val="FFFFFF"/>
                </a:solidFill>
              </a14:hiddenFill>
            </a:ext>
          </a:extLst>
        </p:spPr>
      </p:pic>
      <p:pic>
        <p:nvPicPr>
          <p:cNvPr id="2105" name="Picture 57" descr="\\brussels.cefic\dfs\Dept\RESEARCH AND INNOVATION\A.SPIRE\Admin\Membership\logos presentation\Second round member\clib2021_logo.jpg"/>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8440097" y="3054024"/>
            <a:ext cx="609677" cy="609677"/>
          </a:xfrm>
          <a:prstGeom prst="rect">
            <a:avLst/>
          </a:prstGeom>
          <a:noFill/>
          <a:extLst>
            <a:ext uri="{909E8E84-426E-40DD-AFC4-6F175D3DCCD1}">
              <a14:hiddenFill xmlns:a14="http://schemas.microsoft.com/office/drawing/2010/main">
                <a:solidFill>
                  <a:srgbClr val="FFFFFF"/>
                </a:solidFill>
              </a14:hiddenFill>
            </a:ext>
          </a:extLst>
        </p:spPr>
      </p:pic>
      <p:pic>
        <p:nvPicPr>
          <p:cNvPr id="2106" name="Picture 58" descr="\\brussels.cefic\dfs\Dept\RESEARCH AND INNOVATION\A.SPIRE\Admin\Membership\logos presentation\Second round member\DECHEMA.jpg"/>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646924" y="4315759"/>
            <a:ext cx="821839" cy="192844"/>
          </a:xfrm>
          <a:prstGeom prst="rect">
            <a:avLst/>
          </a:prstGeom>
          <a:noFill/>
          <a:extLst>
            <a:ext uri="{909E8E84-426E-40DD-AFC4-6F175D3DCCD1}">
              <a14:hiddenFill xmlns:a14="http://schemas.microsoft.com/office/drawing/2010/main">
                <a:solidFill>
                  <a:srgbClr val="FFFFFF"/>
                </a:solidFill>
              </a14:hiddenFill>
            </a:ext>
          </a:extLst>
        </p:spPr>
      </p:pic>
      <p:pic>
        <p:nvPicPr>
          <p:cNvPr id="2107" name="Picture 59" descr="\\brussels.cefic\dfs\Dept\RESEARCH AND INNOVATION\A.SPIRE\Admin\Membership\logos presentation\Members\Eurometaux.jpg"/>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263887" y="5805264"/>
            <a:ext cx="1506201" cy="298103"/>
          </a:xfrm>
          <a:prstGeom prst="rect">
            <a:avLst/>
          </a:prstGeom>
          <a:noFill/>
          <a:extLst>
            <a:ext uri="{909E8E84-426E-40DD-AFC4-6F175D3DCCD1}">
              <a14:hiddenFill xmlns:a14="http://schemas.microsoft.com/office/drawing/2010/main">
                <a:solidFill>
                  <a:srgbClr val="FFFFFF"/>
                </a:solidFill>
              </a14:hiddenFill>
            </a:ext>
          </a:extLst>
        </p:spPr>
      </p:pic>
      <p:pic>
        <p:nvPicPr>
          <p:cNvPr id="2108" name="Picture 60" descr="\\brussels.cefic\dfs\Dept\RESEARCH AND INNOVATION\A.SPIRE\Admin\Membership\logos presentation\Members\EUnited.jpg"/>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344983" y="2045950"/>
            <a:ext cx="886730" cy="427531"/>
          </a:xfrm>
          <a:prstGeom prst="rect">
            <a:avLst/>
          </a:prstGeom>
          <a:noFill/>
          <a:extLst>
            <a:ext uri="{909E8E84-426E-40DD-AFC4-6F175D3DCCD1}">
              <a14:hiddenFill xmlns:a14="http://schemas.microsoft.com/office/drawing/2010/main">
                <a:solidFill>
                  <a:srgbClr val="FFFFFF"/>
                </a:solidFill>
              </a14:hiddenFill>
            </a:ext>
          </a:extLst>
        </p:spPr>
      </p:pic>
      <p:pic>
        <p:nvPicPr>
          <p:cNvPr id="2109" name="Picture 61" descr="\\brussels.cefic\dfs\Dept\RESEARCH AND INNOVATION\A.SPIRE\Admin\Membership\logos presentation\Members\IMA europe.jpg"/>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2227926" y="1430688"/>
            <a:ext cx="922566" cy="558152"/>
          </a:xfrm>
          <a:prstGeom prst="rect">
            <a:avLst/>
          </a:prstGeom>
          <a:noFill/>
          <a:extLst>
            <a:ext uri="{909E8E84-426E-40DD-AFC4-6F175D3DCCD1}">
              <a14:hiddenFill xmlns:a14="http://schemas.microsoft.com/office/drawing/2010/main">
                <a:solidFill>
                  <a:srgbClr val="FFFFFF"/>
                </a:solidFill>
              </a14:hiddenFill>
            </a:ext>
          </a:extLst>
        </p:spPr>
      </p:pic>
      <p:pic>
        <p:nvPicPr>
          <p:cNvPr id="2110" name="Picture 62" descr="\\brussels.cefic\dfs\Dept\RESEARCH AND INNOVATION\A.SPIRE\Admin\Membership\logos presentation\Members\Cembureau.jpg"/>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2455567" y="3223172"/>
            <a:ext cx="467282" cy="440529"/>
          </a:xfrm>
          <a:prstGeom prst="rect">
            <a:avLst/>
          </a:prstGeom>
          <a:noFill/>
          <a:extLst>
            <a:ext uri="{909E8E84-426E-40DD-AFC4-6F175D3DCCD1}">
              <a14:hiddenFill xmlns:a14="http://schemas.microsoft.com/office/drawing/2010/main">
                <a:solidFill>
                  <a:srgbClr val="FFFFFF"/>
                </a:solidFill>
              </a14:hiddenFill>
            </a:ext>
          </a:extLst>
        </p:spPr>
      </p:pic>
      <p:pic>
        <p:nvPicPr>
          <p:cNvPr id="2111" name="Picture 63" descr="\\brussels.cefic\dfs\Dept\RESEARCH AND INNOVATION\A.SPIRE\Admin\Membership\logos presentation\Members\CeramUnie.jpg"/>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2455567" y="5729959"/>
            <a:ext cx="1447981" cy="291329"/>
          </a:xfrm>
          <a:prstGeom prst="rect">
            <a:avLst/>
          </a:prstGeom>
          <a:noFill/>
          <a:extLst>
            <a:ext uri="{909E8E84-426E-40DD-AFC4-6F175D3DCCD1}">
              <a14:hiddenFill xmlns:a14="http://schemas.microsoft.com/office/drawing/2010/main">
                <a:solidFill>
                  <a:srgbClr val="FFFFFF"/>
                </a:solidFill>
              </a14:hiddenFill>
            </a:ext>
          </a:extLst>
        </p:spPr>
      </p:pic>
      <p:pic>
        <p:nvPicPr>
          <p:cNvPr id="2112" name="Picture 64" descr="\\brussels.cefic\dfs\Dept\RESEARCH AND INNOVATION\A.SPIRE\Admin\Membership\logos presentation\Members\Cefic.jpg"/>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4042960" y="1348250"/>
            <a:ext cx="896633" cy="433068"/>
          </a:xfrm>
          <a:prstGeom prst="rect">
            <a:avLst/>
          </a:prstGeom>
          <a:noFill/>
          <a:extLst>
            <a:ext uri="{909E8E84-426E-40DD-AFC4-6F175D3DCCD1}">
              <a14:hiddenFill xmlns:a14="http://schemas.microsoft.com/office/drawing/2010/main">
                <a:solidFill>
                  <a:srgbClr val="FFFFFF"/>
                </a:solidFill>
              </a14:hiddenFill>
            </a:ext>
          </a:extLst>
        </p:spPr>
      </p:pic>
      <p:pic>
        <p:nvPicPr>
          <p:cNvPr id="2113" name="Picture 65" descr="\\brussels.cefic\dfs\Dept\RESEARCH AND INNOVATION\A.SPIRE\Admin\Membership\logos presentation\Members\Eurofer.jpg"/>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4549653" y="5445224"/>
            <a:ext cx="1259826" cy="331533"/>
          </a:xfrm>
          <a:prstGeom prst="rect">
            <a:avLst/>
          </a:prstGeom>
          <a:noFill/>
          <a:extLst>
            <a:ext uri="{909E8E84-426E-40DD-AFC4-6F175D3DCCD1}">
              <a14:hiddenFill xmlns:a14="http://schemas.microsoft.com/office/drawing/2010/main">
                <a:solidFill>
                  <a:srgbClr val="FFFFFF"/>
                </a:solidFill>
              </a14:hiddenFill>
            </a:ext>
          </a:extLst>
        </p:spPr>
      </p:pic>
      <p:pic>
        <p:nvPicPr>
          <p:cNvPr id="2114" name="Picture 66" descr="\\brussels.cefic\dfs\Dept\RESEARCH AND INNOVATION\A.SPIRE\Admin\Membership\logos presentation\Members\WssTP.jpg"/>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3196956" y="2639638"/>
            <a:ext cx="785180" cy="52078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Rutherford\cefic\Dept\RESEARCH AND INNOVATION\A.SPIRE\Admin\Membership\logos presentation\Members\TU_Delft.jpg"/>
          <p:cNvPicPr>
            <a:picLocks noChangeAspect="1" noChangeArrowheads="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7273334" y="1142311"/>
            <a:ext cx="1051496" cy="49472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3" descr="\\Rutherford\cefic\Dept\RESEARCH AND INNOVATION\A.SPIRE\Admin\Membership\logos presentation\Members\ERIC.jpg"/>
          <p:cNvPicPr>
            <a:picLocks noChangeAspect="1" noChangeArrowheads="1"/>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1474796" y="1617373"/>
            <a:ext cx="683568" cy="37146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Rutherford\cefic\Dept\RESEARCH AND INNOVATION\A.SPIRE\Admin\Membership\logos presentation\Members\HeidelbergCement.jpg"/>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3263290" y="6502527"/>
            <a:ext cx="1676303" cy="13728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Rutherford\cefic\Dept\RESEARCH AND INNOVATION\A.SPIRE\Admin\Membership\logos presentation\Members\CMAC.jpg"/>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7968685" y="260648"/>
            <a:ext cx="1058604" cy="39917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Rutherford\cefic\Dept\RESEARCH AND INNOVATION\A.SPIRE\Admin\Membership\logos presentation\Members\TU Eindhoven.jpg"/>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2288086" y="1027768"/>
            <a:ext cx="1137249" cy="24202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 descr="\\Rutherford\cefic\Dept\RESEARCH AND INNOVATION\A.SPIRE\Admin\Membership\logos presentation\Members\INEOS.jpg"/>
          <p:cNvPicPr>
            <a:picLocks noChangeAspect="1" noChangeArrowheads="1"/>
          </p:cNvPicPr>
          <p:nvPr/>
        </p:nvPicPr>
        <p:blipFill>
          <a:blip r:embed="rId67" cstate="print">
            <a:extLst>
              <a:ext uri="{28A0092B-C50C-407E-A947-70E740481C1C}">
                <a14:useLocalDpi xmlns:a14="http://schemas.microsoft.com/office/drawing/2010/main" val="0"/>
              </a:ext>
            </a:extLst>
          </a:blip>
          <a:srcRect/>
          <a:stretch>
            <a:fillRect/>
          </a:stretch>
        </p:blipFill>
        <p:spPr bwMode="auto">
          <a:xfrm>
            <a:off x="4009279" y="932008"/>
            <a:ext cx="766402" cy="33778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Rutherford\cefic\Dept\RESEARCH AND INNOVATION\A.SPIRE\Admin\Membership\logos presentation\Members\Axelera.jpg"/>
          <p:cNvPicPr>
            <a:picLocks noChangeAspect="1" noChangeArrowheads="1"/>
          </p:cNvPicPr>
          <p:nvPr/>
        </p:nvPicPr>
        <p:blipFill rotWithShape="1">
          <a:blip r:embed="rId68" cstate="print">
            <a:extLst>
              <a:ext uri="{28A0092B-C50C-407E-A947-70E740481C1C}">
                <a14:useLocalDpi xmlns:a14="http://schemas.microsoft.com/office/drawing/2010/main" val="0"/>
              </a:ext>
            </a:extLst>
          </a:blip>
          <a:srcRect l="8915" t="10081" b="12794"/>
          <a:stretch/>
        </p:blipFill>
        <p:spPr bwMode="auto">
          <a:xfrm>
            <a:off x="4873375" y="620688"/>
            <a:ext cx="1309204" cy="50660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Rutherford\cefic\Dept\RESEARCH AND INNOVATION\A.SPIRE\Admin\Membership\logos presentation\Members\Lafarge.jpg"/>
          <p:cNvPicPr>
            <a:picLocks noChangeAspect="1" noChangeArrowheads="1"/>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4873375" y="1781318"/>
            <a:ext cx="859272" cy="33842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9" descr="\\Rutherford\cefic\Dept\RESEARCH AND INNOVATION\A.SPIRE\Admin\Membership\logos presentation\Members\ENMIX.jpg"/>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6077596" y="868805"/>
            <a:ext cx="561396" cy="38755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1" descr="\\Rutherford\cefic\Dept\RESEARCH AND INNOVATION\A.SPIRE\Admin\Membership\logos presentation\Members\IMZ.jpg"/>
          <p:cNvPicPr>
            <a:picLocks noChangeAspect="1" noChangeArrowheads="1"/>
          </p:cNvPicPr>
          <p:nvPr/>
        </p:nvPicPr>
        <p:blipFill>
          <a:blip r:embed="rId71" cstate="print">
            <a:extLst>
              <a:ext uri="{28A0092B-C50C-407E-A947-70E740481C1C}">
                <a14:useLocalDpi xmlns:a14="http://schemas.microsoft.com/office/drawing/2010/main" val="0"/>
              </a:ext>
            </a:extLst>
          </a:blip>
          <a:srcRect/>
          <a:stretch>
            <a:fillRect/>
          </a:stretch>
        </p:blipFill>
        <p:spPr bwMode="auto">
          <a:xfrm>
            <a:off x="705195" y="5738563"/>
            <a:ext cx="339331" cy="4000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utherford\cefic\Dept\RESEARCH AND INNOVATION\A.SPIRE\Admin\Membership\logos presentation\Members\cynar.jpg"/>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656177" y="2981143"/>
            <a:ext cx="678273" cy="17873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Rutherford\cefic\Dept\RESEARCH AND INNOVATION\A.SPIRE\Admin\Membership\logos presentation\Members\PDC.png"/>
          <p:cNvPicPr>
            <a:picLocks noChangeAspect="1" noChangeArrowheads="1"/>
          </p:cNvPicPr>
          <p:nvPr/>
        </p:nvPicPr>
        <p:blipFill>
          <a:blip r:embed="rId73" cstate="print">
            <a:extLst>
              <a:ext uri="{28A0092B-C50C-407E-A947-70E740481C1C}">
                <a14:useLocalDpi xmlns:a14="http://schemas.microsoft.com/office/drawing/2010/main" val="0"/>
              </a:ext>
            </a:extLst>
          </a:blip>
          <a:srcRect/>
          <a:stretch>
            <a:fillRect/>
          </a:stretch>
        </p:blipFill>
        <p:spPr bwMode="auto">
          <a:xfrm>
            <a:off x="7502802" y="4245904"/>
            <a:ext cx="820680" cy="4149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utherford\cefic\Dept\RESEARCH AND INNOVATION\A.SPIRE\Admin\Membership\logos presentation\Members\JERNKONTORET.jpg"/>
          <p:cNvPicPr>
            <a:picLocks noChangeAspect="1" noChangeArrowheads="1"/>
          </p:cNvPicPr>
          <p:nvPr/>
        </p:nvPicPr>
        <p:blipFill>
          <a:blip r:embed="rId74" cstate="print">
            <a:extLst>
              <a:ext uri="{28A0092B-C50C-407E-A947-70E740481C1C}">
                <a14:useLocalDpi xmlns:a14="http://schemas.microsoft.com/office/drawing/2010/main" val="0"/>
              </a:ext>
            </a:extLst>
          </a:blip>
          <a:srcRect/>
          <a:stretch>
            <a:fillRect/>
          </a:stretch>
        </p:blipFill>
        <p:spPr bwMode="auto">
          <a:xfrm>
            <a:off x="7350521" y="4819255"/>
            <a:ext cx="1051246" cy="12191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Rutherford\cefic\Dept\RESEARCH AND INNOVATION\A.SPIRE\Admin\Membership\logos presentation\Members\kit.png"/>
          <p:cNvPicPr>
            <a:picLocks noChangeAspect="1" noChangeArrowheads="1"/>
          </p:cNvPicPr>
          <p:nvPr/>
        </p:nvPicPr>
        <p:blipFill>
          <a:blip r:embed="rId75" cstate="print">
            <a:extLst>
              <a:ext uri="{28A0092B-C50C-407E-A947-70E740481C1C}">
                <a14:useLocalDpi xmlns:a14="http://schemas.microsoft.com/office/drawing/2010/main" val="0"/>
              </a:ext>
            </a:extLst>
          </a:blip>
          <a:srcRect/>
          <a:stretch>
            <a:fillRect/>
          </a:stretch>
        </p:blipFill>
        <p:spPr bwMode="auto">
          <a:xfrm>
            <a:off x="4094653" y="5815633"/>
            <a:ext cx="793945" cy="4203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utherford\cefic\Dept\RESEARCH AND INNOVATION\A.SPIRE\Admin\Membership\logos presentation\Members\Leitat.png"/>
          <p:cNvPicPr>
            <a:picLocks noChangeAspect="1" noChangeArrowheads="1"/>
          </p:cNvPicPr>
          <p:nvPr/>
        </p:nvPicPr>
        <p:blipFill>
          <a:blip r:embed="rId76" cstate="print">
            <a:extLst>
              <a:ext uri="{28A0092B-C50C-407E-A947-70E740481C1C}">
                <a14:useLocalDpi xmlns:a14="http://schemas.microsoft.com/office/drawing/2010/main" val="0"/>
              </a:ext>
            </a:extLst>
          </a:blip>
          <a:srcRect/>
          <a:stretch>
            <a:fillRect/>
          </a:stretch>
        </p:blipFill>
        <p:spPr bwMode="auto">
          <a:xfrm>
            <a:off x="1115616" y="980728"/>
            <a:ext cx="1027113" cy="19843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Rutherford\cefic\Dept\RESEARCH AND INNOVATION\A.SPIRE\Admin\Membership\logos presentation\Members\oulu.png"/>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3844890" y="332656"/>
            <a:ext cx="1100493" cy="4356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utherford\cefic\Dept\RESEARCH AND INNOVATION\A.SPIRE\Admin\Membership\logos presentation\Members\IAT.jpg"/>
          <p:cNvPicPr>
            <a:picLocks noChangeAspect="1" noChangeArrowheads="1"/>
          </p:cNvPicPr>
          <p:nvPr/>
        </p:nvPicPr>
        <p:blipFill>
          <a:blip r:embed="rId78" cstate="print">
            <a:extLst>
              <a:ext uri="{28A0092B-C50C-407E-A947-70E740481C1C}">
                <a14:useLocalDpi xmlns:a14="http://schemas.microsoft.com/office/drawing/2010/main" val="0"/>
              </a:ext>
            </a:extLst>
          </a:blip>
          <a:srcRect/>
          <a:stretch>
            <a:fillRect/>
          </a:stretch>
        </p:blipFill>
        <p:spPr bwMode="auto">
          <a:xfrm>
            <a:off x="5071641" y="6389812"/>
            <a:ext cx="727154" cy="29687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Rutherford\cefic\Dept\RESEARCH AND INNOVATION\A.SPIRE\Admin\Membership\logos presentation\Members\zhaw.jpg"/>
          <p:cNvPicPr>
            <a:picLocks noChangeAspect="1" noChangeArrowheads="1"/>
          </p:cNvPicPr>
          <p:nvPr/>
        </p:nvPicPr>
        <p:blipFill>
          <a:blip r:embed="rId79" cstate="print">
            <a:extLst>
              <a:ext uri="{28A0092B-C50C-407E-A947-70E740481C1C}">
                <a14:useLocalDpi xmlns:a14="http://schemas.microsoft.com/office/drawing/2010/main" val="0"/>
              </a:ext>
            </a:extLst>
          </a:blip>
          <a:srcRect/>
          <a:stretch>
            <a:fillRect/>
          </a:stretch>
        </p:blipFill>
        <p:spPr bwMode="auto">
          <a:xfrm>
            <a:off x="7982402" y="2686188"/>
            <a:ext cx="319489" cy="4394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utherford\cefic\Dept\RESEARCH AND INNOVATION\A.SPIRE\Admin\Membership\logos presentation\Members\CRES.jpg"/>
          <p:cNvPicPr>
            <a:picLocks noChangeAspect="1" noChangeArrowheads="1"/>
          </p:cNvPicPr>
          <p:nvPr/>
        </p:nvPicPr>
        <p:blipFill>
          <a:blip r:embed="rId80" cstate="print">
            <a:extLst>
              <a:ext uri="{28A0092B-C50C-407E-A947-70E740481C1C}">
                <a14:useLocalDpi xmlns:a14="http://schemas.microsoft.com/office/drawing/2010/main" val="0"/>
              </a:ext>
            </a:extLst>
          </a:blip>
          <a:srcRect/>
          <a:stretch>
            <a:fillRect/>
          </a:stretch>
        </p:blipFill>
        <p:spPr bwMode="auto">
          <a:xfrm>
            <a:off x="6659306" y="3440126"/>
            <a:ext cx="742971" cy="400633"/>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Rutherford\cefic\Dept\RESEARCH AND INNOVATION\A.SPIRE\Admin\Membership\logos presentation\Members\CPI.jpg"/>
          <p:cNvPicPr>
            <a:picLocks noChangeAspect="1" noChangeArrowheads="1"/>
          </p:cNvPicPr>
          <p:nvPr/>
        </p:nvPicPr>
        <p:blipFill>
          <a:blip r:embed="rId81" cstate="print">
            <a:extLst>
              <a:ext uri="{28A0092B-C50C-407E-A947-70E740481C1C}">
                <a14:useLocalDpi xmlns:a14="http://schemas.microsoft.com/office/drawing/2010/main" val="0"/>
              </a:ext>
            </a:extLst>
          </a:blip>
          <a:srcRect/>
          <a:stretch>
            <a:fillRect/>
          </a:stretch>
        </p:blipFill>
        <p:spPr bwMode="auto">
          <a:xfrm>
            <a:off x="1513369" y="4356541"/>
            <a:ext cx="911734" cy="4614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utherford\cefic\Dept\RESEARCH AND INNOVATION\A.SPIRE\Admin\Membership\logos presentation\Members\Aster.jpg"/>
          <p:cNvPicPr>
            <a:picLocks noChangeAspect="1" noChangeArrowheads="1"/>
          </p:cNvPicPr>
          <p:nvPr/>
        </p:nvPicPr>
        <p:blipFill>
          <a:blip r:embed="rId82" cstate="print">
            <a:extLst>
              <a:ext uri="{28A0092B-C50C-407E-A947-70E740481C1C}">
                <a14:useLocalDpi xmlns:a14="http://schemas.microsoft.com/office/drawing/2010/main" val="0"/>
              </a:ext>
            </a:extLst>
          </a:blip>
          <a:srcRect/>
          <a:stretch>
            <a:fillRect/>
          </a:stretch>
        </p:blipFill>
        <p:spPr bwMode="auto">
          <a:xfrm>
            <a:off x="8176424" y="5986241"/>
            <a:ext cx="881671" cy="1527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Rutherford\cefic\Dept\RESEARCH AND INNOVATION\A.SPIRE\Admin\Membership\logos presentation\Members\Porto University.jpg"/>
          <p:cNvPicPr>
            <a:picLocks noChangeAspect="1" noChangeArrowheads="1"/>
          </p:cNvPicPr>
          <p:nvPr/>
        </p:nvPicPr>
        <p:blipFill>
          <a:blip r:embed="rId83" cstate="print">
            <a:extLst>
              <a:ext uri="{28A0092B-C50C-407E-A947-70E740481C1C}">
                <a14:useLocalDpi xmlns:a14="http://schemas.microsoft.com/office/drawing/2010/main" val="0"/>
              </a:ext>
            </a:extLst>
          </a:blip>
          <a:srcRect/>
          <a:stretch>
            <a:fillRect/>
          </a:stretch>
        </p:blipFill>
        <p:spPr bwMode="auto">
          <a:xfrm>
            <a:off x="568552" y="6295525"/>
            <a:ext cx="1191306" cy="450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utherford\cefic\Dept\RESEARCH AND INNOVATION\A.SPIRE\Admin\Membership\logos presentation\Members\Malardalen Univ.png"/>
          <p:cNvPicPr>
            <a:picLocks noChangeAspect="1" noChangeArrowheads="1"/>
          </p:cNvPicPr>
          <p:nvPr/>
        </p:nvPicPr>
        <p:blipFill>
          <a:blip r:embed="rId84" cstate="print">
            <a:extLst>
              <a:ext uri="{28A0092B-C50C-407E-A947-70E740481C1C}">
                <a14:useLocalDpi xmlns:a14="http://schemas.microsoft.com/office/drawing/2010/main" val="0"/>
              </a:ext>
            </a:extLst>
          </a:blip>
          <a:srcRect/>
          <a:stretch>
            <a:fillRect/>
          </a:stretch>
        </p:blipFill>
        <p:spPr bwMode="auto">
          <a:xfrm>
            <a:off x="7500065" y="3646248"/>
            <a:ext cx="786322" cy="4259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Rutherford\cefic\Dept\RESEARCH AND INNOVATION\A.SPIRE\Admin\Membership\logos presentation\Members\UIE.png"/>
          <p:cNvPicPr>
            <a:picLocks noChangeAspect="1" noChangeArrowheads="1"/>
          </p:cNvPicPr>
          <p:nvPr/>
        </p:nvPicPr>
        <p:blipFill>
          <a:blip r:embed="rId85" cstate="print">
            <a:extLst>
              <a:ext uri="{28A0092B-C50C-407E-A947-70E740481C1C}">
                <a14:useLocalDpi xmlns:a14="http://schemas.microsoft.com/office/drawing/2010/main" val="0"/>
              </a:ext>
            </a:extLst>
          </a:blip>
          <a:srcRect/>
          <a:stretch>
            <a:fillRect/>
          </a:stretch>
        </p:blipFill>
        <p:spPr bwMode="auto">
          <a:xfrm>
            <a:off x="7982402" y="5018401"/>
            <a:ext cx="435175" cy="8762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utherford\cefic\Dept\RESEARCH AND INNOVATION\A.SPIRE\Admin\Membership\logos presentation\Members\Hygear.png.jpg"/>
          <p:cNvPicPr>
            <a:picLocks noChangeAspect="1" noChangeArrowheads="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6084168" y="6506009"/>
            <a:ext cx="1013092" cy="1829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Rutherford\cefic\Dept\RESEARCH AND INNOVATION\A.SPIRE\Admin\Membership\logos presentation\Members\Jozef Stefan Institute.jpg"/>
          <p:cNvPicPr>
            <a:picLocks noChangeAspect="1" noChangeArrowheads="1"/>
          </p:cNvPicPr>
          <p:nvPr/>
        </p:nvPicPr>
        <p:blipFill>
          <a:blip r:embed="rId87" cstate="print">
            <a:extLst>
              <a:ext uri="{28A0092B-C50C-407E-A947-70E740481C1C}">
                <a14:useLocalDpi xmlns:a14="http://schemas.microsoft.com/office/drawing/2010/main" val="0"/>
              </a:ext>
            </a:extLst>
          </a:blip>
          <a:srcRect/>
          <a:stretch>
            <a:fillRect/>
          </a:stretch>
        </p:blipFill>
        <p:spPr bwMode="auto">
          <a:xfrm>
            <a:off x="5862449" y="244168"/>
            <a:ext cx="1209791" cy="3661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Rutherford\cefic\Dept\RESEARCH AND INNOVATION\A.SPIRE\Admin\Membership\logos presentation\Members\Gerdau.jpg"/>
          <p:cNvPicPr>
            <a:picLocks noChangeAspect="1" noChangeArrowheads="1"/>
          </p:cNvPicPr>
          <p:nvPr/>
        </p:nvPicPr>
        <p:blipFill>
          <a:blip r:embed="rId88" cstate="print">
            <a:extLst>
              <a:ext uri="{28A0092B-C50C-407E-A947-70E740481C1C}">
                <a14:useLocalDpi xmlns:a14="http://schemas.microsoft.com/office/drawing/2010/main" val="0"/>
              </a:ext>
            </a:extLst>
          </a:blip>
          <a:srcRect/>
          <a:stretch>
            <a:fillRect/>
          </a:stretch>
        </p:blipFill>
        <p:spPr bwMode="auto">
          <a:xfrm>
            <a:off x="7465050" y="3286268"/>
            <a:ext cx="763136" cy="2180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Rutherford\cefic\Dept\RESEARCH AND INNOVATION\A.SPIRE\Admin\Membership\logos presentation\Members\University of Limerick.jpg"/>
          <p:cNvPicPr>
            <a:picLocks noChangeAspect="1" noChangeArrowheads="1"/>
          </p:cNvPicPr>
          <p:nvPr/>
        </p:nvPicPr>
        <p:blipFill>
          <a:blip r:embed="rId89" cstate="print">
            <a:extLst>
              <a:ext uri="{28A0092B-C50C-407E-A947-70E740481C1C}">
                <a14:useLocalDpi xmlns:a14="http://schemas.microsoft.com/office/drawing/2010/main" val="0"/>
              </a:ext>
            </a:extLst>
          </a:blip>
          <a:srcRect/>
          <a:stretch>
            <a:fillRect/>
          </a:stretch>
        </p:blipFill>
        <p:spPr bwMode="auto">
          <a:xfrm>
            <a:off x="7117722" y="5877272"/>
            <a:ext cx="1004086" cy="5181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russels.cefic\dfs\Dept\RESEARCH AND INNOVATION\A.SPIRE\Admin\Membership\logos presentation\2nd wave 2014 members\Alfran_185X100.jpg"/>
          <p:cNvPicPr>
            <a:picLocks noChangeAspect="1" noChangeArrowheads="1"/>
          </p:cNvPicPr>
          <p:nvPr/>
        </p:nvPicPr>
        <p:blipFill rotWithShape="1">
          <a:blip r:embed="rId90" cstate="print">
            <a:extLst>
              <a:ext uri="{28A0092B-C50C-407E-A947-70E740481C1C}">
                <a14:useLocalDpi xmlns:a14="http://schemas.microsoft.com/office/drawing/2010/main" val="0"/>
              </a:ext>
            </a:extLst>
          </a:blip>
          <a:srcRect b="27757"/>
          <a:stretch/>
        </p:blipFill>
        <p:spPr bwMode="auto">
          <a:xfrm>
            <a:off x="6266106" y="6035440"/>
            <a:ext cx="674335" cy="2631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brussels.cefic\dfs\Dept\RESEARCH AND INNOVATION\A.SPIRE\Admin\Membership\logos presentation\2nd wave 2014 members\AvancezChalmersU_black_right (2).jpg"/>
          <p:cNvPicPr>
            <a:picLocks noChangeAspect="1" noChangeArrowheads="1"/>
          </p:cNvPicPr>
          <p:nvPr/>
        </p:nvPicPr>
        <p:blipFill>
          <a:blip r:embed="rId91" cstate="print">
            <a:extLst>
              <a:ext uri="{28A0092B-C50C-407E-A947-70E740481C1C}">
                <a14:useLocalDpi xmlns:a14="http://schemas.microsoft.com/office/drawing/2010/main" val="0"/>
              </a:ext>
            </a:extLst>
          </a:blip>
          <a:srcRect/>
          <a:stretch>
            <a:fillRect/>
          </a:stretch>
        </p:blipFill>
        <p:spPr bwMode="auto">
          <a:xfrm>
            <a:off x="7308304" y="6453336"/>
            <a:ext cx="1671843" cy="2356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brussels.cefic\dfs\Dept\RESEARCH AND INNOVATION\A.SPIRE\Admin\Membership\logos presentation\2nd wave 2014 members\CTMNC_logo.jpg"/>
          <p:cNvPicPr>
            <a:picLocks noChangeAspect="1" noChangeArrowheads="1"/>
          </p:cNvPicPr>
          <p:nvPr/>
        </p:nvPicPr>
        <p:blipFill>
          <a:blip r:embed="rId92" cstate="print">
            <a:extLst>
              <a:ext uri="{28A0092B-C50C-407E-A947-70E740481C1C}">
                <a14:useLocalDpi xmlns:a14="http://schemas.microsoft.com/office/drawing/2010/main" val="0"/>
              </a:ext>
            </a:extLst>
          </a:blip>
          <a:srcRect/>
          <a:stretch>
            <a:fillRect/>
          </a:stretch>
        </p:blipFill>
        <p:spPr bwMode="auto">
          <a:xfrm>
            <a:off x="1979712" y="6230490"/>
            <a:ext cx="1229545" cy="4857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brussels.cefic\dfs\Dept\RESEARCH AND INNOVATION\A.SPIRE\Admin\Membership\logos presentation\2nd wave 2014 members\IRIS.jpg"/>
          <p:cNvPicPr>
            <a:picLocks noChangeAspect="1" noChangeArrowheads="1"/>
          </p:cNvPicPr>
          <p:nvPr/>
        </p:nvPicPr>
        <p:blipFill rotWithShape="1">
          <a:blip r:embed="rId93" cstate="print">
            <a:extLst>
              <a:ext uri="{28A0092B-C50C-407E-A947-70E740481C1C}">
                <a14:useLocalDpi xmlns:a14="http://schemas.microsoft.com/office/drawing/2010/main" val="0"/>
              </a:ext>
            </a:extLst>
          </a:blip>
          <a:srcRect t="21376" b="29228"/>
          <a:stretch/>
        </p:blipFill>
        <p:spPr bwMode="auto">
          <a:xfrm>
            <a:off x="8185743" y="1628800"/>
            <a:ext cx="913908" cy="3205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brussels.cefic\dfs\Dept\RESEARCH AND INNOVATION\A.SPIRE\Admin\Membership\logos presentation\2nd wave 2014 members\logo iciq1.jpg"/>
          <p:cNvPicPr>
            <a:picLocks noChangeAspect="1" noChangeArrowheads="1"/>
          </p:cNvPicPr>
          <p:nvPr/>
        </p:nvPicPr>
        <p:blipFill>
          <a:blip r:embed="rId94" cstate="print">
            <a:extLst>
              <a:ext uri="{28A0092B-C50C-407E-A947-70E740481C1C}">
                <a14:useLocalDpi xmlns:a14="http://schemas.microsoft.com/office/drawing/2010/main" val="0"/>
              </a:ext>
            </a:extLst>
          </a:blip>
          <a:srcRect/>
          <a:stretch>
            <a:fillRect/>
          </a:stretch>
        </p:blipFill>
        <p:spPr bwMode="auto">
          <a:xfrm>
            <a:off x="611560" y="332656"/>
            <a:ext cx="805431" cy="5022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brussels.cefic\dfs\Dept\RESEARCH AND INNOVATION\A.SPIRE\Admin\Membership\logos presentation\2nd wave 2014 members\logo_santanna_colore_piccolo.jpg"/>
          <p:cNvPicPr>
            <a:picLocks noChangeAspect="1" noChangeArrowheads="1"/>
          </p:cNvPicPr>
          <p:nvPr/>
        </p:nvPicPr>
        <p:blipFill>
          <a:blip r:embed="rId95" cstate="print">
            <a:extLst>
              <a:ext uri="{28A0092B-C50C-407E-A947-70E740481C1C}">
                <a14:useLocalDpi xmlns:a14="http://schemas.microsoft.com/office/drawing/2010/main" val="0"/>
              </a:ext>
            </a:extLst>
          </a:blip>
          <a:srcRect/>
          <a:stretch>
            <a:fillRect/>
          </a:stretch>
        </p:blipFill>
        <p:spPr bwMode="auto">
          <a:xfrm>
            <a:off x="6834294" y="815232"/>
            <a:ext cx="1103422" cy="2856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brussels.cefic\dfs\Dept\RESEARCH AND INNOVATION\A.SPIRE\Admin\Membership\logos presentation\2nd wave 2014 members\sabic_color_300.gif"/>
          <p:cNvPicPr>
            <a:picLocks noChangeAspect="1" noChangeArrowheads="1"/>
          </p:cNvPicPr>
          <p:nvPr/>
        </p:nvPicPr>
        <p:blipFill>
          <a:blip r:embed="rId96" cstate="print">
            <a:extLst>
              <a:ext uri="{28A0092B-C50C-407E-A947-70E740481C1C}">
                <a14:useLocalDpi xmlns:a14="http://schemas.microsoft.com/office/drawing/2010/main" val="0"/>
              </a:ext>
            </a:extLst>
          </a:blip>
          <a:srcRect/>
          <a:stretch>
            <a:fillRect/>
          </a:stretch>
        </p:blipFill>
        <p:spPr bwMode="auto">
          <a:xfrm>
            <a:off x="1349633" y="406035"/>
            <a:ext cx="859446" cy="5193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brussels.cefic\dfs\Dept\RESEARCH AND INNOVATION\A.SPIRE\Admin\Membership\logos presentation\2nd wave 2014 members\Tel-Tek logo ny.jpg"/>
          <p:cNvPicPr>
            <a:picLocks noChangeAspect="1" noChangeArrowheads="1"/>
          </p:cNvPicPr>
          <p:nvPr/>
        </p:nvPicPr>
        <p:blipFill>
          <a:blip r:embed="rId97" cstate="print">
            <a:extLst>
              <a:ext uri="{28A0092B-C50C-407E-A947-70E740481C1C}">
                <a14:useLocalDpi xmlns:a14="http://schemas.microsoft.com/office/drawing/2010/main" val="0"/>
              </a:ext>
            </a:extLst>
          </a:blip>
          <a:srcRect/>
          <a:stretch>
            <a:fillRect/>
          </a:stretch>
        </p:blipFill>
        <p:spPr bwMode="auto">
          <a:xfrm>
            <a:off x="8500091" y="2132856"/>
            <a:ext cx="558004" cy="6594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brussels.cefic\dfs\Dept\RESEARCH AND INNOVATION\A.SPIRE\Admin\Membership\logos presentation\2nd wave 2014 members\TUBraunschweig_CO_200vH_300dpi.jpg"/>
          <p:cNvPicPr>
            <a:picLocks noChangeAspect="1" noChangeArrowheads="1"/>
          </p:cNvPicPr>
          <p:nvPr/>
        </p:nvPicPr>
        <p:blipFill>
          <a:blip r:embed="rId98" cstate="print">
            <a:extLst>
              <a:ext uri="{28A0092B-C50C-407E-A947-70E740481C1C}">
                <a14:useLocalDpi xmlns:a14="http://schemas.microsoft.com/office/drawing/2010/main" val="0"/>
              </a:ext>
            </a:extLst>
          </a:blip>
          <a:srcRect/>
          <a:stretch>
            <a:fillRect/>
          </a:stretch>
        </p:blipFill>
        <p:spPr bwMode="auto">
          <a:xfrm>
            <a:off x="7249339" y="2161657"/>
            <a:ext cx="839995" cy="3118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russels.cefic\dfs\Dept\RESEARCH AND INNOVATION\A.SPIRE\Admin\Membership\logos presentation\2nd wave 2014 members\LOGO_CERTH.jpg"/>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4367439" y="4005064"/>
            <a:ext cx="793968" cy="429172"/>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3"/>
          <p:cNvPicPr>
            <a:picLocks noChangeAspect="1" noChangeArrowheads="1"/>
          </p:cNvPicPr>
          <p:nvPr/>
        </p:nvPicPr>
        <p:blipFill>
          <a:blip r:embed="rId100" cstate="print">
            <a:extLst>
              <a:ext uri="{28A0092B-C50C-407E-A947-70E740481C1C}">
                <a14:useLocalDpi xmlns:a14="http://schemas.microsoft.com/office/drawing/2010/main" val="0"/>
              </a:ext>
            </a:extLst>
          </a:blip>
          <a:srcRect/>
          <a:stretch>
            <a:fillRect/>
          </a:stretch>
        </p:blipFill>
        <p:spPr bwMode="auto">
          <a:xfrm>
            <a:off x="6634214" y="4005064"/>
            <a:ext cx="903457" cy="38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descr="\\brussels.cefic\dfs\Dept\RESEARCH AND INNOVATION\A.SPIRE\Admin\Membership\logos presentation\Second round member\SOLVAY_web_logo_new.png"/>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5809479" y="5641433"/>
            <a:ext cx="1025608" cy="379855"/>
          </a:xfrm>
          <a:prstGeom prst="rect">
            <a:avLst/>
          </a:prstGeom>
          <a:noFill/>
          <a:extLst>
            <a:ext uri="{909E8E84-426E-40DD-AFC4-6F175D3DCCD1}">
              <a14:hiddenFill xmlns:a14="http://schemas.microsoft.com/office/drawing/2010/main">
                <a:solidFill>
                  <a:srgbClr val="FFFFFF"/>
                </a:solidFill>
              </a14:hiddenFill>
            </a:ext>
          </a:extLst>
        </p:spPr>
      </p:pic>
      <p:pic>
        <p:nvPicPr>
          <p:cNvPr id="2085" name="Picture 37" descr="\\brussels.cefic\dfs\Dept\RESEARCH AND INNOVATION\A.SPIRE\Admin\Membership\logos presentation\Second round member\ecn_logo_rgb.jpg"/>
          <p:cNvPicPr>
            <a:picLocks noChangeAspect="1" noChangeArrowheads="1"/>
          </p:cNvPicPr>
          <p:nvPr/>
        </p:nvPicPr>
        <p:blipFill>
          <a:blip r:embed="rId102" cstate="print">
            <a:extLst>
              <a:ext uri="{28A0092B-C50C-407E-A947-70E740481C1C}">
                <a14:useLocalDpi xmlns:a14="http://schemas.microsoft.com/office/drawing/2010/main" val="0"/>
              </a:ext>
            </a:extLst>
          </a:blip>
          <a:srcRect/>
          <a:stretch>
            <a:fillRect/>
          </a:stretch>
        </p:blipFill>
        <p:spPr bwMode="auto">
          <a:xfrm>
            <a:off x="4514124" y="206694"/>
            <a:ext cx="1282057" cy="37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38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en-US" altLang="en-US" smtClean="0"/>
          </a:p>
        </p:txBody>
      </p:sp>
      <p:sp>
        <p:nvSpPr>
          <p:cNvPr id="7171" name="Content Placeholder 2"/>
          <p:cNvSpPr>
            <a:spLocks noGrp="1"/>
          </p:cNvSpPr>
          <p:nvPr>
            <p:ph idx="1"/>
          </p:nvPr>
        </p:nvSpPr>
        <p:spPr/>
        <p:txBody>
          <a:bodyPr/>
          <a:lstStyle/>
          <a:p>
            <a:endParaRPr lang="en-US" altLang="en-US" smtClean="0"/>
          </a:p>
        </p:txBody>
      </p:sp>
      <p:pic>
        <p:nvPicPr>
          <p:cNvPr id="7172" name="Picture 2" descr="E:\spire\animation-step2-boite-couleur.jpg"/>
          <p:cNvPicPr>
            <a:picLocks noChangeAspect="1" noChangeArrowheads="1"/>
          </p:cNvPicPr>
          <p:nvPr/>
        </p:nvPicPr>
        <p:blipFill>
          <a:blip r:embed="rId2">
            <a:extLst>
              <a:ext uri="{28A0092B-C50C-407E-A947-70E740481C1C}">
                <a14:useLocalDpi xmlns:a14="http://schemas.microsoft.com/office/drawing/2010/main" val="0"/>
              </a:ext>
            </a:extLst>
          </a:blip>
          <a:srcRect l="7652" t="55171" r="14046"/>
          <a:stretch>
            <a:fillRect/>
          </a:stretch>
        </p:blipFill>
        <p:spPr bwMode="auto">
          <a:xfrm>
            <a:off x="2120900" y="2803525"/>
            <a:ext cx="4532313"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Group 54"/>
          <p:cNvGrpSpPr/>
          <p:nvPr/>
        </p:nvGrpSpPr>
        <p:grpSpPr>
          <a:xfrm>
            <a:off x="3624488" y="1197286"/>
            <a:ext cx="1775967" cy="505599"/>
            <a:chOff x="6156176" y="1772816"/>
            <a:chExt cx="1775967" cy="505599"/>
          </a:xfrm>
          <a:effectLst>
            <a:outerShdw blurRad="76200" dist="12700" dir="2700000" sy="-23000" kx="-800400" algn="bl" rotWithShape="0">
              <a:prstClr val="black">
                <a:alpha val="30000"/>
              </a:prstClr>
            </a:outerShdw>
          </a:effectLst>
        </p:grpSpPr>
        <p:sp>
          <p:nvSpPr>
            <p:cNvPr id="56" name="Rounded Rectangle 55"/>
            <p:cNvSpPr/>
            <p:nvPr/>
          </p:nvSpPr>
          <p:spPr>
            <a:xfrm>
              <a:off x="6156176" y="1772816"/>
              <a:ext cx="1775967" cy="505599"/>
            </a:xfrm>
            <a:prstGeom prst="roundRect">
              <a:avLst/>
            </a:prstGeom>
            <a:noFill/>
            <a:ln w="19050" cap="flat" cmpd="sng" algn="ctr">
              <a:solidFill>
                <a:sysClr val="windowText" lastClr="000000">
                  <a:lumMod val="65000"/>
                  <a:lumOff val="35000"/>
                </a:sysClr>
              </a:solidFill>
              <a:prstDash val="solid"/>
            </a:ln>
            <a:effectLst/>
            <a:scene3d>
              <a:camera prst="orthographicFront"/>
              <a:lightRig rig="threePt" dir="t"/>
            </a:scene3d>
            <a:sp3d extrusionH="76200">
              <a:bevelB/>
              <a:extrusionClr>
                <a:sysClr val="windowText" lastClr="000000"/>
              </a:extrusionClr>
            </a:sp3d>
          </p:spPr>
          <p:txBody>
            <a:bodyPr anchor="ctr"/>
            <a:lstStyle/>
            <a:p>
              <a:pPr algn="ctr" defTabSz="914400" eaLnBrk="1" fontAlgn="auto" hangingPunct="1">
                <a:spcBef>
                  <a:spcPts val="0"/>
                </a:spcBef>
                <a:spcAft>
                  <a:spcPts val="0"/>
                </a:spcAft>
                <a:buClrTx/>
                <a:buSzTx/>
                <a:buFontTx/>
                <a:buNone/>
                <a:defRPr/>
              </a:pPr>
              <a:endParaRPr lang="en-GB" sz="1800" kern="0">
                <a:solidFill>
                  <a:srgbClr val="3B3B3B"/>
                </a:solidFill>
                <a:latin typeface="Arial"/>
              </a:endParaRPr>
            </a:p>
          </p:txBody>
        </p:sp>
        <p:sp>
          <p:nvSpPr>
            <p:cNvPr id="57" name="TextBox 56"/>
            <p:cNvSpPr txBox="1"/>
            <p:nvPr/>
          </p:nvSpPr>
          <p:spPr>
            <a:xfrm>
              <a:off x="6278565" y="1840949"/>
              <a:ext cx="1531188" cy="369332"/>
            </a:xfrm>
            <a:prstGeom prst="rect">
              <a:avLst/>
            </a:prstGeom>
            <a:noFill/>
            <a:scene3d>
              <a:camera prst="orthographicFront"/>
              <a:lightRig rig="threePt" dir="t"/>
            </a:scene3d>
            <a:sp3d extrusionH="76200">
              <a:bevelB/>
              <a:extrusionClr>
                <a:sysClr val="windowText" lastClr="000000"/>
              </a:extrusionClr>
            </a:sp3d>
          </p:spPr>
          <p:txBody>
            <a:bodyPr wrap="none">
              <a:spAutoFit/>
            </a:bodyPr>
            <a:lstStyle/>
            <a:p>
              <a:pPr defTabSz="914400" eaLnBrk="1" fontAlgn="auto" hangingPunct="1">
                <a:spcBef>
                  <a:spcPts val="0"/>
                </a:spcBef>
                <a:spcAft>
                  <a:spcPts val="0"/>
                </a:spcAft>
                <a:buClrTx/>
                <a:buSzTx/>
                <a:buFontTx/>
                <a:buNone/>
                <a:defRPr/>
              </a:pPr>
              <a:r>
                <a:rPr lang="fr-BE" sz="1800" kern="0" dirty="0">
                  <a:solidFill>
                    <a:srgbClr val="3B3B3B"/>
                  </a:solidFill>
                  <a:latin typeface="Arial"/>
                </a:rPr>
                <a:t>CHEMICALS</a:t>
              </a:r>
              <a:endParaRPr lang="en-GB" sz="1800" kern="0" dirty="0">
                <a:solidFill>
                  <a:srgbClr val="3B3B3B"/>
                </a:solidFill>
                <a:latin typeface="Arial"/>
              </a:endParaRPr>
            </a:p>
          </p:txBody>
        </p:sp>
      </p:grpSp>
      <p:grpSp>
        <p:nvGrpSpPr>
          <p:cNvPr id="58" name="Group 57"/>
          <p:cNvGrpSpPr/>
          <p:nvPr/>
        </p:nvGrpSpPr>
        <p:grpSpPr>
          <a:xfrm>
            <a:off x="5868144" y="1438617"/>
            <a:ext cx="1775967" cy="505599"/>
            <a:chOff x="6156176" y="1772816"/>
            <a:chExt cx="1775967" cy="505599"/>
          </a:xfrm>
          <a:effectLst>
            <a:outerShdw blurRad="76200" dist="12700" dir="2700000" sy="-23000" kx="-800400" algn="bl" rotWithShape="0">
              <a:prstClr val="black">
                <a:alpha val="30000"/>
              </a:prstClr>
            </a:outerShdw>
          </a:effectLst>
        </p:grpSpPr>
        <p:sp>
          <p:nvSpPr>
            <p:cNvPr id="59" name="Rounded Rectangle 58"/>
            <p:cNvSpPr/>
            <p:nvPr/>
          </p:nvSpPr>
          <p:spPr>
            <a:xfrm>
              <a:off x="6156176" y="1772816"/>
              <a:ext cx="1775967" cy="505599"/>
            </a:xfrm>
            <a:prstGeom prst="roundRect">
              <a:avLst/>
            </a:prstGeom>
            <a:noFill/>
            <a:ln w="19050" cap="flat" cmpd="sng" algn="ctr">
              <a:solidFill>
                <a:sysClr val="windowText" lastClr="000000">
                  <a:lumMod val="65000"/>
                  <a:lumOff val="35000"/>
                </a:sysClr>
              </a:solidFill>
              <a:prstDash val="solid"/>
            </a:ln>
            <a:effectLst/>
            <a:scene3d>
              <a:camera prst="orthographicFront"/>
              <a:lightRig rig="threePt" dir="t"/>
            </a:scene3d>
            <a:sp3d extrusionH="76200">
              <a:bevelB/>
              <a:extrusionClr>
                <a:sysClr val="windowText" lastClr="000000"/>
              </a:extrusionClr>
            </a:sp3d>
          </p:spPr>
          <p:txBody>
            <a:bodyPr anchor="ctr"/>
            <a:lstStyle/>
            <a:p>
              <a:pPr algn="ctr" defTabSz="914400" eaLnBrk="1" fontAlgn="auto" hangingPunct="1">
                <a:spcBef>
                  <a:spcPts val="0"/>
                </a:spcBef>
                <a:spcAft>
                  <a:spcPts val="0"/>
                </a:spcAft>
                <a:buClrTx/>
                <a:buSzTx/>
                <a:buFontTx/>
                <a:buNone/>
                <a:defRPr/>
              </a:pPr>
              <a:endParaRPr lang="en-GB" sz="1800" kern="0">
                <a:solidFill>
                  <a:srgbClr val="3B3B3B"/>
                </a:solidFill>
                <a:latin typeface="Arial"/>
              </a:endParaRPr>
            </a:p>
          </p:txBody>
        </p:sp>
        <p:sp>
          <p:nvSpPr>
            <p:cNvPr id="60" name="TextBox 59"/>
            <p:cNvSpPr txBox="1"/>
            <p:nvPr/>
          </p:nvSpPr>
          <p:spPr>
            <a:xfrm>
              <a:off x="6500668" y="1840949"/>
              <a:ext cx="1159292" cy="369332"/>
            </a:xfrm>
            <a:prstGeom prst="rect">
              <a:avLst/>
            </a:prstGeom>
            <a:noFill/>
            <a:scene3d>
              <a:camera prst="orthographicFront"/>
              <a:lightRig rig="threePt" dir="t"/>
            </a:scene3d>
            <a:sp3d extrusionH="76200">
              <a:bevelB/>
              <a:extrusionClr>
                <a:sysClr val="windowText" lastClr="000000"/>
              </a:extrusionClr>
            </a:sp3d>
          </p:spPr>
          <p:txBody>
            <a:bodyPr wrap="none">
              <a:spAutoFit/>
            </a:bodyPr>
            <a:lstStyle/>
            <a:p>
              <a:pPr defTabSz="914400" eaLnBrk="1" fontAlgn="auto" hangingPunct="1">
                <a:spcBef>
                  <a:spcPts val="0"/>
                </a:spcBef>
                <a:spcAft>
                  <a:spcPts val="0"/>
                </a:spcAft>
                <a:buClrTx/>
                <a:buSzTx/>
                <a:buFontTx/>
                <a:buNone/>
                <a:defRPr/>
              </a:pPr>
              <a:r>
                <a:rPr lang="fr-BE" sz="1800" kern="0" dirty="0">
                  <a:solidFill>
                    <a:srgbClr val="3B3B3B"/>
                  </a:solidFill>
                  <a:latin typeface="Arial"/>
                </a:rPr>
                <a:t>CEMENT</a:t>
              </a:r>
              <a:endParaRPr lang="en-GB" sz="1800" kern="0" dirty="0">
                <a:solidFill>
                  <a:srgbClr val="3B3B3B"/>
                </a:solidFill>
                <a:latin typeface="Arial"/>
              </a:endParaRPr>
            </a:p>
          </p:txBody>
        </p:sp>
      </p:grpSp>
      <p:grpSp>
        <p:nvGrpSpPr>
          <p:cNvPr id="61" name="Group 60"/>
          <p:cNvGrpSpPr/>
          <p:nvPr/>
        </p:nvGrpSpPr>
        <p:grpSpPr>
          <a:xfrm>
            <a:off x="5420592" y="2297295"/>
            <a:ext cx="1775967" cy="505599"/>
            <a:chOff x="6156176" y="1772816"/>
            <a:chExt cx="1775967" cy="505599"/>
          </a:xfrm>
          <a:effectLst>
            <a:outerShdw blurRad="76200" dist="12700" dir="2700000" sy="-23000" kx="-800400" algn="bl" rotWithShape="0">
              <a:prstClr val="black">
                <a:alpha val="30000"/>
              </a:prstClr>
            </a:outerShdw>
          </a:effectLst>
        </p:grpSpPr>
        <p:sp>
          <p:nvSpPr>
            <p:cNvPr id="62" name="Rounded Rectangle 61"/>
            <p:cNvSpPr/>
            <p:nvPr/>
          </p:nvSpPr>
          <p:spPr>
            <a:xfrm>
              <a:off x="6156176" y="1772816"/>
              <a:ext cx="1775967" cy="505599"/>
            </a:xfrm>
            <a:prstGeom prst="roundRect">
              <a:avLst/>
            </a:prstGeom>
            <a:noFill/>
            <a:ln w="19050" cap="flat" cmpd="sng" algn="ctr">
              <a:solidFill>
                <a:sysClr val="windowText" lastClr="000000">
                  <a:lumMod val="65000"/>
                  <a:lumOff val="35000"/>
                </a:sysClr>
              </a:solidFill>
              <a:prstDash val="solid"/>
            </a:ln>
            <a:effectLst/>
            <a:scene3d>
              <a:camera prst="orthographicFront"/>
              <a:lightRig rig="threePt" dir="t"/>
            </a:scene3d>
            <a:sp3d extrusionH="76200">
              <a:bevelB/>
              <a:extrusionClr>
                <a:sysClr val="windowText" lastClr="000000"/>
              </a:extrusionClr>
            </a:sp3d>
          </p:spPr>
          <p:txBody>
            <a:bodyPr anchor="ctr"/>
            <a:lstStyle/>
            <a:p>
              <a:pPr algn="ctr" defTabSz="914400" eaLnBrk="1" fontAlgn="auto" hangingPunct="1">
                <a:spcBef>
                  <a:spcPts val="0"/>
                </a:spcBef>
                <a:spcAft>
                  <a:spcPts val="0"/>
                </a:spcAft>
                <a:buClrTx/>
                <a:buSzTx/>
                <a:buFontTx/>
                <a:buNone/>
                <a:defRPr/>
              </a:pPr>
              <a:endParaRPr lang="en-GB" sz="1800" kern="0">
                <a:solidFill>
                  <a:srgbClr val="3B3B3B"/>
                </a:solidFill>
                <a:latin typeface="Arial"/>
              </a:endParaRPr>
            </a:p>
          </p:txBody>
        </p:sp>
        <p:sp>
          <p:nvSpPr>
            <p:cNvPr id="63" name="TextBox 62"/>
            <p:cNvSpPr txBox="1"/>
            <p:nvPr/>
          </p:nvSpPr>
          <p:spPr>
            <a:xfrm>
              <a:off x="6329020" y="1840949"/>
              <a:ext cx="1402948" cy="369332"/>
            </a:xfrm>
            <a:prstGeom prst="rect">
              <a:avLst/>
            </a:prstGeom>
            <a:noFill/>
            <a:scene3d>
              <a:camera prst="orthographicFront"/>
              <a:lightRig rig="threePt" dir="t"/>
            </a:scene3d>
            <a:sp3d extrusionH="76200">
              <a:bevelB/>
              <a:extrusionClr>
                <a:sysClr val="windowText" lastClr="000000"/>
              </a:extrusionClr>
            </a:sp3d>
          </p:spPr>
          <p:txBody>
            <a:bodyPr wrap="none">
              <a:spAutoFit/>
            </a:bodyPr>
            <a:lstStyle/>
            <a:p>
              <a:pPr defTabSz="914400" eaLnBrk="1" fontAlgn="auto" hangingPunct="1">
                <a:spcBef>
                  <a:spcPts val="0"/>
                </a:spcBef>
                <a:spcAft>
                  <a:spcPts val="0"/>
                </a:spcAft>
                <a:buClrTx/>
                <a:buSzTx/>
                <a:buFontTx/>
                <a:buNone/>
                <a:defRPr/>
              </a:pPr>
              <a:r>
                <a:rPr lang="fr-BE" sz="1800" kern="0" dirty="0">
                  <a:solidFill>
                    <a:srgbClr val="3B3B3B"/>
                  </a:solidFill>
                  <a:latin typeface="Arial"/>
                </a:rPr>
                <a:t>CERAMICS</a:t>
              </a:r>
              <a:endParaRPr lang="en-GB" sz="1800" kern="0" dirty="0">
                <a:solidFill>
                  <a:srgbClr val="3B3B3B"/>
                </a:solidFill>
                <a:latin typeface="Arial"/>
              </a:endParaRPr>
            </a:p>
          </p:txBody>
        </p:sp>
      </p:grpSp>
      <p:grpSp>
        <p:nvGrpSpPr>
          <p:cNvPr id="64" name="Group 63"/>
          <p:cNvGrpSpPr/>
          <p:nvPr/>
        </p:nvGrpSpPr>
        <p:grpSpPr>
          <a:xfrm>
            <a:off x="3669804" y="105696"/>
            <a:ext cx="1775967" cy="505599"/>
            <a:chOff x="6156176" y="1772816"/>
            <a:chExt cx="1775967" cy="505599"/>
          </a:xfrm>
          <a:effectLst>
            <a:outerShdw blurRad="76200" dist="12700" dir="2700000" sy="-23000" kx="-800400" algn="bl" rotWithShape="0">
              <a:prstClr val="black">
                <a:alpha val="30000"/>
              </a:prstClr>
            </a:outerShdw>
          </a:effectLst>
        </p:grpSpPr>
        <p:sp>
          <p:nvSpPr>
            <p:cNvPr id="65" name="Rounded Rectangle 64"/>
            <p:cNvSpPr/>
            <p:nvPr/>
          </p:nvSpPr>
          <p:spPr>
            <a:xfrm>
              <a:off x="6156176" y="1772816"/>
              <a:ext cx="1775967" cy="505599"/>
            </a:xfrm>
            <a:prstGeom prst="roundRect">
              <a:avLst/>
            </a:prstGeom>
            <a:noFill/>
            <a:ln w="19050" cap="flat" cmpd="sng" algn="ctr">
              <a:solidFill>
                <a:sysClr val="windowText" lastClr="000000">
                  <a:lumMod val="65000"/>
                  <a:lumOff val="35000"/>
                </a:sysClr>
              </a:solidFill>
              <a:prstDash val="solid"/>
            </a:ln>
            <a:effectLst/>
            <a:scene3d>
              <a:camera prst="orthographicFront"/>
              <a:lightRig rig="threePt" dir="t"/>
            </a:scene3d>
            <a:sp3d extrusionH="76200">
              <a:bevelB/>
              <a:extrusionClr>
                <a:sysClr val="windowText" lastClr="000000"/>
              </a:extrusionClr>
            </a:sp3d>
          </p:spPr>
          <p:txBody>
            <a:bodyPr anchor="ctr"/>
            <a:lstStyle/>
            <a:p>
              <a:pPr algn="ctr" defTabSz="914400" eaLnBrk="1" fontAlgn="auto" hangingPunct="1">
                <a:spcBef>
                  <a:spcPts val="0"/>
                </a:spcBef>
                <a:spcAft>
                  <a:spcPts val="0"/>
                </a:spcAft>
                <a:buClrTx/>
                <a:buSzTx/>
                <a:buFontTx/>
                <a:buNone/>
                <a:defRPr/>
              </a:pPr>
              <a:endParaRPr lang="en-GB" sz="1800" kern="0">
                <a:solidFill>
                  <a:srgbClr val="3B3B3B"/>
                </a:solidFill>
                <a:latin typeface="Arial"/>
              </a:endParaRPr>
            </a:p>
          </p:txBody>
        </p:sp>
        <p:sp>
          <p:nvSpPr>
            <p:cNvPr id="66" name="TextBox 65"/>
            <p:cNvSpPr txBox="1"/>
            <p:nvPr/>
          </p:nvSpPr>
          <p:spPr>
            <a:xfrm>
              <a:off x="6574785" y="1840949"/>
              <a:ext cx="915635" cy="369332"/>
            </a:xfrm>
            <a:prstGeom prst="rect">
              <a:avLst/>
            </a:prstGeom>
            <a:noFill/>
            <a:scene3d>
              <a:camera prst="orthographicFront"/>
              <a:lightRig rig="threePt" dir="t"/>
            </a:scene3d>
            <a:sp3d extrusionH="76200">
              <a:bevelB/>
              <a:extrusionClr>
                <a:sysClr val="windowText" lastClr="000000"/>
              </a:extrusionClr>
            </a:sp3d>
          </p:spPr>
          <p:txBody>
            <a:bodyPr wrap="none">
              <a:spAutoFit/>
            </a:bodyPr>
            <a:lstStyle/>
            <a:p>
              <a:pPr defTabSz="914400" eaLnBrk="1" fontAlgn="auto" hangingPunct="1">
                <a:spcBef>
                  <a:spcPts val="0"/>
                </a:spcBef>
                <a:spcAft>
                  <a:spcPts val="0"/>
                </a:spcAft>
                <a:buClrTx/>
                <a:buSzTx/>
                <a:buFontTx/>
                <a:buNone/>
                <a:defRPr/>
              </a:pPr>
              <a:r>
                <a:rPr lang="fr-BE" sz="1800" kern="0" dirty="0">
                  <a:solidFill>
                    <a:srgbClr val="3B3B3B"/>
                  </a:solidFill>
                  <a:latin typeface="Arial"/>
                </a:rPr>
                <a:t>STEEL</a:t>
              </a:r>
              <a:endParaRPr lang="en-GB" sz="1800" kern="0" dirty="0">
                <a:solidFill>
                  <a:srgbClr val="3B3B3B"/>
                </a:solidFill>
                <a:latin typeface="Arial"/>
              </a:endParaRPr>
            </a:p>
          </p:txBody>
        </p:sp>
      </p:grpSp>
      <p:grpSp>
        <p:nvGrpSpPr>
          <p:cNvPr id="67" name="Group 66"/>
          <p:cNvGrpSpPr/>
          <p:nvPr/>
        </p:nvGrpSpPr>
        <p:grpSpPr>
          <a:xfrm>
            <a:off x="1743645" y="548887"/>
            <a:ext cx="1775967" cy="505599"/>
            <a:chOff x="6156176" y="1772816"/>
            <a:chExt cx="1775967" cy="505599"/>
          </a:xfrm>
          <a:effectLst>
            <a:outerShdw blurRad="76200" dist="12700" dir="2700000" sy="-23000" kx="-800400" algn="bl" rotWithShape="0">
              <a:prstClr val="black">
                <a:alpha val="30000"/>
              </a:prstClr>
            </a:outerShdw>
          </a:effectLst>
        </p:grpSpPr>
        <p:sp>
          <p:nvSpPr>
            <p:cNvPr id="68" name="Rounded Rectangle 67"/>
            <p:cNvSpPr/>
            <p:nvPr/>
          </p:nvSpPr>
          <p:spPr>
            <a:xfrm>
              <a:off x="6156176" y="1772816"/>
              <a:ext cx="1775967" cy="505599"/>
            </a:xfrm>
            <a:prstGeom prst="roundRect">
              <a:avLst/>
            </a:prstGeom>
            <a:noFill/>
            <a:ln w="19050" cap="flat" cmpd="sng" algn="ctr">
              <a:solidFill>
                <a:sysClr val="windowText" lastClr="000000">
                  <a:lumMod val="65000"/>
                  <a:lumOff val="35000"/>
                </a:sysClr>
              </a:solidFill>
              <a:prstDash val="solid"/>
            </a:ln>
            <a:effectLst/>
            <a:scene3d>
              <a:camera prst="orthographicFront"/>
              <a:lightRig rig="threePt" dir="t"/>
            </a:scene3d>
            <a:sp3d extrusionH="76200">
              <a:bevelB/>
              <a:extrusionClr>
                <a:sysClr val="windowText" lastClr="000000"/>
              </a:extrusionClr>
            </a:sp3d>
          </p:spPr>
          <p:txBody>
            <a:bodyPr anchor="ctr"/>
            <a:lstStyle/>
            <a:p>
              <a:pPr algn="ctr" defTabSz="914400" eaLnBrk="1" fontAlgn="auto" hangingPunct="1">
                <a:spcBef>
                  <a:spcPts val="0"/>
                </a:spcBef>
                <a:spcAft>
                  <a:spcPts val="0"/>
                </a:spcAft>
                <a:buClrTx/>
                <a:buSzTx/>
                <a:buFontTx/>
                <a:buNone/>
                <a:defRPr/>
              </a:pPr>
              <a:endParaRPr lang="en-GB" sz="1800" kern="0">
                <a:solidFill>
                  <a:srgbClr val="3B3B3B"/>
                </a:solidFill>
                <a:latin typeface="Arial"/>
              </a:endParaRPr>
            </a:p>
          </p:txBody>
        </p:sp>
        <p:sp>
          <p:nvSpPr>
            <p:cNvPr id="69" name="TextBox 68"/>
            <p:cNvSpPr txBox="1"/>
            <p:nvPr/>
          </p:nvSpPr>
          <p:spPr>
            <a:xfrm>
              <a:off x="6505460" y="1840949"/>
              <a:ext cx="1090876" cy="369332"/>
            </a:xfrm>
            <a:prstGeom prst="rect">
              <a:avLst/>
            </a:prstGeom>
            <a:noFill/>
            <a:scene3d>
              <a:camera prst="orthographicFront"/>
              <a:lightRig rig="threePt" dir="t"/>
            </a:scene3d>
            <a:sp3d extrusionH="76200">
              <a:bevelB/>
              <a:extrusionClr>
                <a:sysClr val="windowText" lastClr="000000"/>
              </a:extrusionClr>
            </a:sp3d>
          </p:spPr>
          <p:txBody>
            <a:bodyPr wrap="none">
              <a:spAutoFit/>
            </a:bodyPr>
            <a:lstStyle/>
            <a:p>
              <a:pPr defTabSz="914400" eaLnBrk="1" fontAlgn="auto" hangingPunct="1">
                <a:spcBef>
                  <a:spcPts val="0"/>
                </a:spcBef>
                <a:spcAft>
                  <a:spcPts val="0"/>
                </a:spcAft>
                <a:buClrTx/>
                <a:buSzTx/>
                <a:buFontTx/>
                <a:buNone/>
                <a:defRPr/>
              </a:pPr>
              <a:r>
                <a:rPr lang="fr-BE" sz="1800" kern="0" dirty="0">
                  <a:solidFill>
                    <a:srgbClr val="3B3B3B"/>
                  </a:solidFill>
                  <a:latin typeface="Arial"/>
                </a:rPr>
                <a:t>METALS</a:t>
              </a:r>
              <a:endParaRPr lang="en-GB" sz="1800" kern="0" dirty="0">
                <a:solidFill>
                  <a:srgbClr val="3B3B3B"/>
                </a:solidFill>
                <a:latin typeface="Arial"/>
              </a:endParaRPr>
            </a:p>
          </p:txBody>
        </p:sp>
      </p:grpSp>
      <p:grpSp>
        <p:nvGrpSpPr>
          <p:cNvPr id="70" name="Group 69"/>
          <p:cNvGrpSpPr/>
          <p:nvPr/>
        </p:nvGrpSpPr>
        <p:grpSpPr>
          <a:xfrm>
            <a:off x="1499889" y="1582633"/>
            <a:ext cx="1775967" cy="505599"/>
            <a:chOff x="6156176" y="1772816"/>
            <a:chExt cx="1775967" cy="505599"/>
          </a:xfrm>
          <a:effectLst>
            <a:outerShdw blurRad="76200" dist="12700" dir="2700000" sy="-23000" kx="-800400" algn="bl" rotWithShape="0">
              <a:prstClr val="black">
                <a:alpha val="30000"/>
              </a:prstClr>
            </a:outerShdw>
          </a:effectLst>
        </p:grpSpPr>
        <p:sp>
          <p:nvSpPr>
            <p:cNvPr id="71" name="Rounded Rectangle 70"/>
            <p:cNvSpPr/>
            <p:nvPr/>
          </p:nvSpPr>
          <p:spPr>
            <a:xfrm>
              <a:off x="6156176" y="1772816"/>
              <a:ext cx="1775967" cy="505599"/>
            </a:xfrm>
            <a:prstGeom prst="roundRect">
              <a:avLst/>
            </a:prstGeom>
            <a:noFill/>
            <a:ln w="19050" cap="flat" cmpd="sng" algn="ctr">
              <a:solidFill>
                <a:sysClr val="windowText" lastClr="000000">
                  <a:lumMod val="65000"/>
                  <a:lumOff val="35000"/>
                </a:sysClr>
              </a:solidFill>
              <a:prstDash val="solid"/>
            </a:ln>
            <a:effectLst/>
            <a:scene3d>
              <a:camera prst="orthographicFront"/>
              <a:lightRig rig="threePt" dir="t"/>
            </a:scene3d>
            <a:sp3d extrusionH="76200">
              <a:bevelB/>
              <a:extrusionClr>
                <a:sysClr val="windowText" lastClr="000000"/>
              </a:extrusionClr>
            </a:sp3d>
          </p:spPr>
          <p:txBody>
            <a:bodyPr anchor="ctr"/>
            <a:lstStyle/>
            <a:p>
              <a:pPr algn="ctr" defTabSz="914400" eaLnBrk="1" fontAlgn="auto" hangingPunct="1">
                <a:spcBef>
                  <a:spcPts val="0"/>
                </a:spcBef>
                <a:spcAft>
                  <a:spcPts val="0"/>
                </a:spcAft>
                <a:buClrTx/>
                <a:buSzTx/>
                <a:buFontTx/>
                <a:buNone/>
                <a:defRPr/>
              </a:pPr>
              <a:endParaRPr lang="en-GB" sz="1800" kern="0">
                <a:solidFill>
                  <a:srgbClr val="3B3B3B"/>
                </a:solidFill>
                <a:latin typeface="Arial"/>
              </a:endParaRPr>
            </a:p>
          </p:txBody>
        </p:sp>
        <p:sp>
          <p:nvSpPr>
            <p:cNvPr id="72" name="TextBox 71"/>
            <p:cNvSpPr txBox="1"/>
            <p:nvPr/>
          </p:nvSpPr>
          <p:spPr>
            <a:xfrm>
              <a:off x="6399932" y="1840949"/>
              <a:ext cx="1364476" cy="369332"/>
            </a:xfrm>
            <a:prstGeom prst="rect">
              <a:avLst/>
            </a:prstGeom>
            <a:noFill/>
            <a:scene3d>
              <a:camera prst="orthographicFront"/>
              <a:lightRig rig="threePt" dir="t"/>
            </a:scene3d>
            <a:sp3d extrusionH="76200">
              <a:bevelB/>
              <a:extrusionClr>
                <a:sysClr val="windowText" lastClr="000000"/>
              </a:extrusionClr>
            </a:sp3d>
          </p:spPr>
          <p:txBody>
            <a:bodyPr wrap="none">
              <a:spAutoFit/>
            </a:bodyPr>
            <a:lstStyle/>
            <a:p>
              <a:pPr defTabSz="914400" eaLnBrk="1" fontAlgn="auto" hangingPunct="1">
                <a:spcBef>
                  <a:spcPts val="0"/>
                </a:spcBef>
                <a:spcAft>
                  <a:spcPts val="0"/>
                </a:spcAft>
                <a:buClrTx/>
                <a:buSzTx/>
                <a:buFontTx/>
                <a:buNone/>
                <a:defRPr/>
              </a:pPr>
              <a:r>
                <a:rPr lang="fr-BE" sz="1800" kern="0" dirty="0">
                  <a:solidFill>
                    <a:srgbClr val="3B3B3B"/>
                  </a:solidFill>
                  <a:latin typeface="Arial"/>
                </a:rPr>
                <a:t>MINERALS</a:t>
              </a:r>
              <a:endParaRPr lang="en-GB" sz="1800" kern="0" dirty="0">
                <a:solidFill>
                  <a:srgbClr val="3B3B3B"/>
                </a:solidFill>
                <a:latin typeface="Arial"/>
              </a:endParaRPr>
            </a:p>
          </p:txBody>
        </p:sp>
      </p:grpSp>
      <p:grpSp>
        <p:nvGrpSpPr>
          <p:cNvPr id="73" name="Group 72"/>
          <p:cNvGrpSpPr/>
          <p:nvPr/>
        </p:nvGrpSpPr>
        <p:grpSpPr>
          <a:xfrm>
            <a:off x="3131547" y="2257097"/>
            <a:ext cx="1800493" cy="505599"/>
            <a:chOff x="6156176" y="1772816"/>
            <a:chExt cx="1800493" cy="505599"/>
          </a:xfrm>
          <a:effectLst>
            <a:outerShdw blurRad="76200" dist="12700" dir="2700000" sy="-23000" kx="-800400" algn="bl" rotWithShape="0">
              <a:prstClr val="black">
                <a:alpha val="30000"/>
              </a:prstClr>
            </a:outerShdw>
          </a:effectLst>
        </p:grpSpPr>
        <p:sp>
          <p:nvSpPr>
            <p:cNvPr id="74" name="Rounded Rectangle 73"/>
            <p:cNvSpPr/>
            <p:nvPr/>
          </p:nvSpPr>
          <p:spPr>
            <a:xfrm>
              <a:off x="6156176" y="1772816"/>
              <a:ext cx="1775967" cy="505599"/>
            </a:xfrm>
            <a:prstGeom prst="roundRect">
              <a:avLst/>
            </a:prstGeom>
            <a:noFill/>
            <a:ln w="19050" cap="flat" cmpd="sng" algn="ctr">
              <a:solidFill>
                <a:sysClr val="windowText" lastClr="000000">
                  <a:lumMod val="65000"/>
                  <a:lumOff val="35000"/>
                </a:sysClr>
              </a:solidFill>
              <a:prstDash val="solid"/>
            </a:ln>
            <a:effectLst/>
            <a:scene3d>
              <a:camera prst="orthographicFront"/>
              <a:lightRig rig="threePt" dir="t"/>
            </a:scene3d>
            <a:sp3d extrusionH="76200">
              <a:bevelB/>
              <a:extrusionClr>
                <a:sysClr val="windowText" lastClr="000000"/>
              </a:extrusionClr>
            </a:sp3d>
          </p:spPr>
          <p:txBody>
            <a:bodyPr anchor="ctr"/>
            <a:lstStyle/>
            <a:p>
              <a:pPr algn="ctr" defTabSz="914400" eaLnBrk="1" fontAlgn="auto" hangingPunct="1">
                <a:spcBef>
                  <a:spcPts val="0"/>
                </a:spcBef>
                <a:spcAft>
                  <a:spcPts val="0"/>
                </a:spcAft>
                <a:buClrTx/>
                <a:buSzTx/>
                <a:buFontTx/>
                <a:buNone/>
                <a:defRPr/>
              </a:pPr>
              <a:endParaRPr lang="en-GB" sz="1800" kern="0">
                <a:solidFill>
                  <a:srgbClr val="3B3B3B"/>
                </a:solidFill>
                <a:latin typeface="Arial"/>
              </a:endParaRPr>
            </a:p>
          </p:txBody>
        </p:sp>
        <p:sp>
          <p:nvSpPr>
            <p:cNvPr id="75" name="TextBox 74"/>
            <p:cNvSpPr txBox="1"/>
            <p:nvPr/>
          </p:nvSpPr>
          <p:spPr>
            <a:xfrm>
              <a:off x="6156176" y="1840949"/>
              <a:ext cx="1800493" cy="369332"/>
            </a:xfrm>
            <a:prstGeom prst="rect">
              <a:avLst/>
            </a:prstGeom>
            <a:noFill/>
            <a:scene3d>
              <a:camera prst="orthographicFront"/>
              <a:lightRig rig="threePt" dir="t"/>
            </a:scene3d>
            <a:sp3d extrusionH="76200">
              <a:bevelB/>
              <a:extrusionClr>
                <a:sysClr val="windowText" lastClr="000000"/>
              </a:extrusionClr>
            </a:sp3d>
          </p:spPr>
          <p:txBody>
            <a:bodyPr wrap="none">
              <a:spAutoFit/>
            </a:bodyPr>
            <a:lstStyle/>
            <a:p>
              <a:pPr defTabSz="914400" eaLnBrk="1" fontAlgn="auto" hangingPunct="1">
                <a:spcBef>
                  <a:spcPts val="0"/>
                </a:spcBef>
                <a:spcAft>
                  <a:spcPts val="0"/>
                </a:spcAft>
                <a:buClrTx/>
                <a:buSzTx/>
                <a:buFontTx/>
                <a:buNone/>
                <a:defRPr/>
              </a:pPr>
              <a:r>
                <a:rPr lang="fr-BE" sz="1800" kern="0" dirty="0">
                  <a:solidFill>
                    <a:srgbClr val="3B3B3B"/>
                  </a:solidFill>
                  <a:latin typeface="Arial"/>
                </a:rPr>
                <a:t>ENGINEERING</a:t>
              </a:r>
              <a:endParaRPr lang="en-GB" sz="1800" kern="0" dirty="0">
                <a:solidFill>
                  <a:srgbClr val="3B3B3B"/>
                </a:solidFill>
                <a:latin typeface="Arial"/>
              </a:endParaRPr>
            </a:p>
          </p:txBody>
        </p:sp>
      </p:grpSp>
      <p:grpSp>
        <p:nvGrpSpPr>
          <p:cNvPr id="76" name="Group 75"/>
          <p:cNvGrpSpPr/>
          <p:nvPr/>
        </p:nvGrpSpPr>
        <p:grpSpPr>
          <a:xfrm>
            <a:off x="5595961" y="543162"/>
            <a:ext cx="1775967" cy="505599"/>
            <a:chOff x="6156176" y="1772816"/>
            <a:chExt cx="1775967" cy="505599"/>
          </a:xfrm>
          <a:effectLst>
            <a:outerShdw blurRad="76200" dist="12700" dir="2700000" sy="-23000" kx="-800400" algn="bl" rotWithShape="0">
              <a:prstClr val="black">
                <a:alpha val="30000"/>
              </a:prstClr>
            </a:outerShdw>
          </a:effectLst>
        </p:grpSpPr>
        <p:sp>
          <p:nvSpPr>
            <p:cNvPr id="77" name="Rounded Rectangle 76"/>
            <p:cNvSpPr/>
            <p:nvPr/>
          </p:nvSpPr>
          <p:spPr>
            <a:xfrm>
              <a:off x="6156176" y="1772816"/>
              <a:ext cx="1775967" cy="505599"/>
            </a:xfrm>
            <a:prstGeom prst="roundRect">
              <a:avLst/>
            </a:prstGeom>
            <a:noFill/>
            <a:ln w="19050" cap="flat" cmpd="sng" algn="ctr">
              <a:solidFill>
                <a:sysClr val="windowText" lastClr="000000">
                  <a:lumMod val="65000"/>
                  <a:lumOff val="35000"/>
                </a:sysClr>
              </a:solidFill>
              <a:prstDash val="solid"/>
            </a:ln>
            <a:effectLst/>
            <a:scene3d>
              <a:camera prst="orthographicFront"/>
              <a:lightRig rig="threePt" dir="t"/>
            </a:scene3d>
            <a:sp3d extrusionH="76200">
              <a:bevelB/>
              <a:extrusionClr>
                <a:sysClr val="windowText" lastClr="000000"/>
              </a:extrusionClr>
            </a:sp3d>
          </p:spPr>
          <p:txBody>
            <a:bodyPr anchor="ctr"/>
            <a:lstStyle/>
            <a:p>
              <a:pPr algn="ctr" defTabSz="914400" eaLnBrk="1" fontAlgn="auto" hangingPunct="1">
                <a:spcBef>
                  <a:spcPts val="0"/>
                </a:spcBef>
                <a:spcAft>
                  <a:spcPts val="0"/>
                </a:spcAft>
                <a:buClrTx/>
                <a:buSzTx/>
                <a:buFontTx/>
                <a:buNone/>
                <a:defRPr/>
              </a:pPr>
              <a:endParaRPr lang="en-GB" sz="1800" kern="0">
                <a:solidFill>
                  <a:srgbClr val="3B3B3B"/>
                </a:solidFill>
                <a:latin typeface="Arial"/>
              </a:endParaRPr>
            </a:p>
          </p:txBody>
        </p:sp>
        <p:sp>
          <p:nvSpPr>
            <p:cNvPr id="78" name="TextBox 77"/>
            <p:cNvSpPr txBox="1"/>
            <p:nvPr/>
          </p:nvSpPr>
          <p:spPr>
            <a:xfrm>
              <a:off x="6566598" y="1840949"/>
              <a:ext cx="992516" cy="369332"/>
            </a:xfrm>
            <a:prstGeom prst="rect">
              <a:avLst/>
            </a:prstGeom>
            <a:noFill/>
            <a:scene3d>
              <a:camera prst="orthographicFront"/>
              <a:lightRig rig="threePt" dir="t"/>
            </a:scene3d>
            <a:sp3d extrusionH="76200">
              <a:bevelB/>
              <a:extrusionClr>
                <a:sysClr val="windowText" lastClr="000000"/>
              </a:extrusionClr>
            </a:sp3d>
          </p:spPr>
          <p:txBody>
            <a:bodyPr wrap="none">
              <a:spAutoFit/>
            </a:bodyPr>
            <a:lstStyle/>
            <a:p>
              <a:pPr defTabSz="914400" eaLnBrk="1" fontAlgn="auto" hangingPunct="1">
                <a:spcBef>
                  <a:spcPts val="0"/>
                </a:spcBef>
                <a:spcAft>
                  <a:spcPts val="0"/>
                </a:spcAft>
                <a:buClrTx/>
                <a:buSzTx/>
                <a:buFontTx/>
                <a:buNone/>
                <a:defRPr/>
              </a:pPr>
              <a:r>
                <a:rPr lang="fr-BE" sz="1800" kern="0" dirty="0">
                  <a:solidFill>
                    <a:srgbClr val="3B3B3B"/>
                  </a:solidFill>
                  <a:latin typeface="Arial"/>
                </a:rPr>
                <a:t>WATER</a:t>
              </a:r>
              <a:endParaRPr lang="en-GB" sz="1800" kern="0" dirty="0">
                <a:solidFill>
                  <a:srgbClr val="3B3B3B"/>
                </a:solidFill>
                <a:latin typeface="Arial"/>
              </a:endParaRPr>
            </a:p>
          </p:txBody>
        </p:sp>
      </p:grpSp>
    </p:spTree>
    <p:extLst>
      <p:ext uri="{BB962C8B-B14F-4D97-AF65-F5344CB8AC3E}">
        <p14:creationId xmlns:p14="http://schemas.microsoft.com/office/powerpoint/2010/main" val="3940200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50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2000"/>
                                        <p:tgtEl>
                                          <p:spTgt spid="70"/>
                                        </p:tgtEl>
                                        <p:attrNameLst>
                                          <p:attrName>ppt_y</p:attrName>
                                        </p:attrNameLst>
                                      </p:cBhvr>
                                      <p:tavLst>
                                        <p:tav tm="0">
                                          <p:val>
                                            <p:strVal val="#ppt_y+#ppt_h*1.125000"/>
                                          </p:val>
                                        </p:tav>
                                        <p:tav tm="100000">
                                          <p:val>
                                            <p:strVal val="#ppt_y"/>
                                          </p:val>
                                        </p:tav>
                                      </p:tavLst>
                                    </p:anim>
                                    <p:animEffect transition="in" filter="wipe(up)">
                                      <p:cBhvr>
                                        <p:cTn id="8" dur="2000"/>
                                        <p:tgtEl>
                                          <p:spTgt spid="70"/>
                                        </p:tgtEl>
                                      </p:cBhvr>
                                    </p:animEffect>
                                  </p:childTnLst>
                                </p:cTn>
                              </p:par>
                              <p:par>
                                <p:cTn id="9" presetID="12" presetClass="entr" presetSubtype="4" fill="hold" nodeType="withEffect">
                                  <p:stCondLst>
                                    <p:cond delay="100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2000"/>
                                        <p:tgtEl>
                                          <p:spTgt spid="61"/>
                                        </p:tgtEl>
                                        <p:attrNameLst>
                                          <p:attrName>ppt_y</p:attrName>
                                        </p:attrNameLst>
                                      </p:cBhvr>
                                      <p:tavLst>
                                        <p:tav tm="0">
                                          <p:val>
                                            <p:strVal val="#ppt_y+#ppt_h*1.125000"/>
                                          </p:val>
                                        </p:tav>
                                        <p:tav tm="100000">
                                          <p:val>
                                            <p:strVal val="#ppt_y"/>
                                          </p:val>
                                        </p:tav>
                                      </p:tavLst>
                                    </p:anim>
                                    <p:animEffect transition="in" filter="wipe(up)">
                                      <p:cBhvr>
                                        <p:cTn id="12" dur="2000"/>
                                        <p:tgtEl>
                                          <p:spTgt spid="61"/>
                                        </p:tgtEl>
                                      </p:cBhvr>
                                    </p:animEffect>
                                  </p:childTnLst>
                                </p:cTn>
                              </p:par>
                              <p:par>
                                <p:cTn id="13" presetID="12" presetClass="entr" presetSubtype="4" fill="hold" nodeType="withEffect">
                                  <p:stCondLst>
                                    <p:cond delay="200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2000"/>
                                        <p:tgtEl>
                                          <p:spTgt spid="55"/>
                                        </p:tgtEl>
                                        <p:attrNameLst>
                                          <p:attrName>ppt_y</p:attrName>
                                        </p:attrNameLst>
                                      </p:cBhvr>
                                      <p:tavLst>
                                        <p:tav tm="0">
                                          <p:val>
                                            <p:strVal val="#ppt_y+#ppt_h*1.125000"/>
                                          </p:val>
                                        </p:tav>
                                        <p:tav tm="100000">
                                          <p:val>
                                            <p:strVal val="#ppt_y"/>
                                          </p:val>
                                        </p:tav>
                                      </p:tavLst>
                                    </p:anim>
                                    <p:animEffect transition="in" filter="wipe(up)">
                                      <p:cBhvr>
                                        <p:cTn id="16" dur="2000"/>
                                        <p:tgtEl>
                                          <p:spTgt spid="55"/>
                                        </p:tgtEl>
                                      </p:cBhvr>
                                    </p:animEffect>
                                  </p:childTnLst>
                                </p:cTn>
                              </p:par>
                              <p:par>
                                <p:cTn id="17" presetID="12" presetClass="entr" presetSubtype="4" fill="hold" nodeType="withEffect">
                                  <p:stCondLst>
                                    <p:cond delay="250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2000"/>
                                        <p:tgtEl>
                                          <p:spTgt spid="67"/>
                                        </p:tgtEl>
                                        <p:attrNameLst>
                                          <p:attrName>ppt_y</p:attrName>
                                        </p:attrNameLst>
                                      </p:cBhvr>
                                      <p:tavLst>
                                        <p:tav tm="0">
                                          <p:val>
                                            <p:strVal val="#ppt_y+#ppt_h*1.125000"/>
                                          </p:val>
                                        </p:tav>
                                        <p:tav tm="100000">
                                          <p:val>
                                            <p:strVal val="#ppt_y"/>
                                          </p:val>
                                        </p:tav>
                                      </p:tavLst>
                                    </p:anim>
                                    <p:animEffect transition="in" filter="wipe(up)">
                                      <p:cBhvr>
                                        <p:cTn id="20" dur="2000"/>
                                        <p:tgtEl>
                                          <p:spTgt spid="67"/>
                                        </p:tgtEl>
                                      </p:cBhvr>
                                    </p:animEffect>
                                  </p:childTnLst>
                                </p:cTn>
                              </p:par>
                              <p:par>
                                <p:cTn id="21" presetID="12" presetClass="entr" presetSubtype="4" fill="hold" nodeType="withEffect">
                                  <p:stCondLst>
                                    <p:cond delay="300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2000"/>
                                        <p:tgtEl>
                                          <p:spTgt spid="64"/>
                                        </p:tgtEl>
                                        <p:attrNameLst>
                                          <p:attrName>ppt_y</p:attrName>
                                        </p:attrNameLst>
                                      </p:cBhvr>
                                      <p:tavLst>
                                        <p:tav tm="0">
                                          <p:val>
                                            <p:strVal val="#ppt_y+#ppt_h*1.125000"/>
                                          </p:val>
                                        </p:tav>
                                        <p:tav tm="100000">
                                          <p:val>
                                            <p:strVal val="#ppt_y"/>
                                          </p:val>
                                        </p:tav>
                                      </p:tavLst>
                                    </p:anim>
                                    <p:animEffect transition="in" filter="wipe(up)">
                                      <p:cBhvr>
                                        <p:cTn id="24" dur="2000"/>
                                        <p:tgtEl>
                                          <p:spTgt spid="64"/>
                                        </p:tgtEl>
                                      </p:cBhvr>
                                    </p:animEffect>
                                  </p:childTnLst>
                                </p:cTn>
                              </p:par>
                              <p:par>
                                <p:cTn id="25" presetID="12" presetClass="entr" presetSubtype="4" fill="hold" nodeType="withEffect">
                                  <p:stCondLst>
                                    <p:cond delay="3500"/>
                                  </p:stCondLst>
                                  <p:childTnLst>
                                    <p:set>
                                      <p:cBhvr>
                                        <p:cTn id="26" dur="1" fill="hold">
                                          <p:stCondLst>
                                            <p:cond delay="0"/>
                                          </p:stCondLst>
                                        </p:cTn>
                                        <p:tgtEl>
                                          <p:spTgt spid="58"/>
                                        </p:tgtEl>
                                        <p:attrNameLst>
                                          <p:attrName>style.visibility</p:attrName>
                                        </p:attrNameLst>
                                      </p:cBhvr>
                                      <p:to>
                                        <p:strVal val="visible"/>
                                      </p:to>
                                    </p:set>
                                    <p:anim calcmode="lin" valueType="num">
                                      <p:cBhvr additive="base">
                                        <p:cTn id="27" dur="2000"/>
                                        <p:tgtEl>
                                          <p:spTgt spid="58"/>
                                        </p:tgtEl>
                                        <p:attrNameLst>
                                          <p:attrName>ppt_y</p:attrName>
                                        </p:attrNameLst>
                                      </p:cBhvr>
                                      <p:tavLst>
                                        <p:tav tm="0">
                                          <p:val>
                                            <p:strVal val="#ppt_y+#ppt_h*1.125000"/>
                                          </p:val>
                                        </p:tav>
                                        <p:tav tm="100000">
                                          <p:val>
                                            <p:strVal val="#ppt_y"/>
                                          </p:val>
                                        </p:tav>
                                      </p:tavLst>
                                    </p:anim>
                                    <p:animEffect transition="in" filter="wipe(up)">
                                      <p:cBhvr>
                                        <p:cTn id="28" dur="2000"/>
                                        <p:tgtEl>
                                          <p:spTgt spid="58"/>
                                        </p:tgtEl>
                                      </p:cBhvr>
                                    </p:animEffect>
                                  </p:childTnLst>
                                </p:cTn>
                              </p:par>
                              <p:par>
                                <p:cTn id="29" presetID="12" presetClass="entr" presetSubtype="4" fill="hold" nodeType="withEffect">
                                  <p:stCondLst>
                                    <p:cond delay="4000"/>
                                  </p:stCondLst>
                                  <p:childTnLst>
                                    <p:set>
                                      <p:cBhvr>
                                        <p:cTn id="30" dur="1" fill="hold">
                                          <p:stCondLst>
                                            <p:cond delay="0"/>
                                          </p:stCondLst>
                                        </p:cTn>
                                        <p:tgtEl>
                                          <p:spTgt spid="73"/>
                                        </p:tgtEl>
                                        <p:attrNameLst>
                                          <p:attrName>style.visibility</p:attrName>
                                        </p:attrNameLst>
                                      </p:cBhvr>
                                      <p:to>
                                        <p:strVal val="visible"/>
                                      </p:to>
                                    </p:set>
                                    <p:anim calcmode="lin" valueType="num">
                                      <p:cBhvr additive="base">
                                        <p:cTn id="31" dur="2000"/>
                                        <p:tgtEl>
                                          <p:spTgt spid="73"/>
                                        </p:tgtEl>
                                        <p:attrNameLst>
                                          <p:attrName>ppt_y</p:attrName>
                                        </p:attrNameLst>
                                      </p:cBhvr>
                                      <p:tavLst>
                                        <p:tav tm="0">
                                          <p:val>
                                            <p:strVal val="#ppt_y+#ppt_h*1.125000"/>
                                          </p:val>
                                        </p:tav>
                                        <p:tav tm="100000">
                                          <p:val>
                                            <p:strVal val="#ppt_y"/>
                                          </p:val>
                                        </p:tav>
                                      </p:tavLst>
                                    </p:anim>
                                    <p:animEffect transition="in" filter="wipe(up)">
                                      <p:cBhvr>
                                        <p:cTn id="32" dur="2000"/>
                                        <p:tgtEl>
                                          <p:spTgt spid="73"/>
                                        </p:tgtEl>
                                      </p:cBhvr>
                                    </p:animEffect>
                                  </p:childTnLst>
                                </p:cTn>
                              </p:par>
                              <p:par>
                                <p:cTn id="33" presetID="12" presetClass="entr" presetSubtype="4" fill="hold" nodeType="withEffect">
                                  <p:stCondLst>
                                    <p:cond delay="4500"/>
                                  </p:stCondLst>
                                  <p:childTnLst>
                                    <p:set>
                                      <p:cBhvr>
                                        <p:cTn id="34" dur="1" fill="hold">
                                          <p:stCondLst>
                                            <p:cond delay="0"/>
                                          </p:stCondLst>
                                        </p:cTn>
                                        <p:tgtEl>
                                          <p:spTgt spid="76"/>
                                        </p:tgtEl>
                                        <p:attrNameLst>
                                          <p:attrName>style.visibility</p:attrName>
                                        </p:attrNameLst>
                                      </p:cBhvr>
                                      <p:to>
                                        <p:strVal val="visible"/>
                                      </p:to>
                                    </p:set>
                                    <p:anim calcmode="lin" valueType="num">
                                      <p:cBhvr additive="base">
                                        <p:cTn id="35" dur="2000"/>
                                        <p:tgtEl>
                                          <p:spTgt spid="76"/>
                                        </p:tgtEl>
                                        <p:attrNameLst>
                                          <p:attrName>ppt_y</p:attrName>
                                        </p:attrNameLst>
                                      </p:cBhvr>
                                      <p:tavLst>
                                        <p:tav tm="0">
                                          <p:val>
                                            <p:strVal val="#ppt_y+#ppt_h*1.125000"/>
                                          </p:val>
                                        </p:tav>
                                        <p:tav tm="100000">
                                          <p:val>
                                            <p:strVal val="#ppt_y"/>
                                          </p:val>
                                        </p:tav>
                                      </p:tavLst>
                                    </p:anim>
                                    <p:animEffect transition="in" filter="wipe(up)">
                                      <p:cBhvr>
                                        <p:cTn id="36" dur="2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16632"/>
            <a:ext cx="7571184" cy="868958"/>
          </a:xfrm>
        </p:spPr>
        <p:txBody>
          <a:bodyPr>
            <a:normAutofit/>
          </a:bodyPr>
          <a:lstStyle/>
          <a:p>
            <a:pPr algn="ctr"/>
            <a:r>
              <a:rPr lang="en-GB" sz="2800" dirty="0" smtClean="0">
                <a:solidFill>
                  <a:schemeClr val="tx1">
                    <a:lumMod val="65000"/>
                    <a:lumOff val="3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MEMBERSHIP OVERVIEW</a:t>
            </a:r>
            <a:endParaRPr lang="en-GB" sz="2800" dirty="0">
              <a:solidFill>
                <a:schemeClr val="tx1">
                  <a:lumMod val="65000"/>
                  <a:lumOff val="3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aphicFrame>
        <p:nvGraphicFramePr>
          <p:cNvPr id="8" name="Chart 7"/>
          <p:cNvGraphicFramePr/>
          <p:nvPr>
            <p:extLst>
              <p:ext uri="{D42A27DB-BD31-4B8C-83A1-F6EECF244321}">
                <p14:modId xmlns:p14="http://schemas.microsoft.com/office/powerpoint/2010/main" val="3378460883"/>
              </p:ext>
            </p:extLst>
          </p:nvPr>
        </p:nvGraphicFramePr>
        <p:xfrm>
          <a:off x="827584" y="1412776"/>
          <a:ext cx="8136904" cy="29845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9"/>
          <p:cNvGraphicFramePr>
            <a:graphicFrameLocks noGrp="1"/>
          </p:cNvGraphicFramePr>
          <p:nvPr>
            <p:ph idx="1"/>
            <p:extLst>
              <p:ext uri="{D42A27DB-BD31-4B8C-83A1-F6EECF244321}">
                <p14:modId xmlns:p14="http://schemas.microsoft.com/office/powerpoint/2010/main" val="943276327"/>
              </p:ext>
            </p:extLst>
          </p:nvPr>
        </p:nvGraphicFramePr>
        <p:xfrm>
          <a:off x="611560" y="4149080"/>
          <a:ext cx="3672408" cy="2071880"/>
        </p:xfrm>
        <a:graphic>
          <a:graphicData uri="http://schemas.openxmlformats.org/drawingml/2006/table">
            <a:tbl>
              <a:tblPr firstRow="1" firstCol="1" bandRow="1">
                <a:tableStyleId>{B301B821-A1FF-4177-AEE7-76D212191A09}</a:tableStyleId>
              </a:tblPr>
              <a:tblGrid>
                <a:gridCol w="2088232"/>
                <a:gridCol w="1584176"/>
              </a:tblGrid>
              <a:tr h="207188">
                <a:tc>
                  <a:txBody>
                    <a:bodyPr/>
                    <a:lstStyle/>
                    <a:p>
                      <a:pPr algn="just">
                        <a:lnSpc>
                          <a:spcPct val="115000"/>
                        </a:lnSpc>
                        <a:spcAft>
                          <a:spcPts val="0"/>
                        </a:spcAft>
                      </a:pPr>
                      <a:r>
                        <a:rPr lang="en-US" sz="1100" dirty="0">
                          <a:effectLst/>
                        </a:rPr>
                        <a:t>Membership type</a:t>
                      </a:r>
                      <a:endParaRPr lang="en-US" sz="1100" dirty="0">
                        <a:effectLst/>
                        <a:latin typeface="Calibri"/>
                        <a:ea typeface="Calibri"/>
                        <a:cs typeface="Times New Roman"/>
                      </a:endParaRPr>
                    </a:p>
                  </a:txBody>
                  <a:tcPr marL="68580" marR="68580" marT="0" marB="0" anchor="b"/>
                </a:tc>
                <a:tc>
                  <a:txBody>
                    <a:bodyPr/>
                    <a:lstStyle/>
                    <a:p>
                      <a:pPr algn="just">
                        <a:lnSpc>
                          <a:spcPct val="115000"/>
                        </a:lnSpc>
                        <a:spcAft>
                          <a:spcPts val="0"/>
                        </a:spcAft>
                      </a:pPr>
                      <a:r>
                        <a:rPr lang="en-US" sz="1100" dirty="0">
                          <a:effectLst/>
                        </a:rPr>
                        <a:t>Number of members</a:t>
                      </a:r>
                      <a:endParaRPr lang="en-US" sz="1100" dirty="0">
                        <a:effectLst/>
                        <a:latin typeface="Calibri"/>
                        <a:ea typeface="Calibri"/>
                        <a:cs typeface="Times New Roman"/>
                      </a:endParaRPr>
                    </a:p>
                  </a:txBody>
                  <a:tcPr marL="68580" marR="68580" marT="0" marB="0" anchor="b"/>
                </a:tc>
              </a:tr>
              <a:tr h="207188">
                <a:tc>
                  <a:txBody>
                    <a:bodyPr/>
                    <a:lstStyle/>
                    <a:p>
                      <a:pPr>
                        <a:lnSpc>
                          <a:spcPct val="115000"/>
                        </a:lnSpc>
                        <a:spcAft>
                          <a:spcPts val="0"/>
                        </a:spcAft>
                      </a:pPr>
                      <a:r>
                        <a:rPr lang="en-US" sz="1100" b="0" dirty="0">
                          <a:effectLst/>
                        </a:rPr>
                        <a:t>Associate member</a:t>
                      </a:r>
                      <a:endParaRPr lang="en-US" sz="1100" b="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dirty="0">
                          <a:effectLst/>
                        </a:rPr>
                        <a:t>8</a:t>
                      </a:r>
                      <a:endParaRPr lang="en-US" sz="1100" dirty="0">
                        <a:effectLst/>
                        <a:latin typeface="Calibri"/>
                        <a:ea typeface="Calibri"/>
                        <a:cs typeface="Times New Roman"/>
                      </a:endParaRPr>
                    </a:p>
                  </a:txBody>
                  <a:tcPr marL="68580" marR="68580" marT="0" marB="0" anchor="b"/>
                </a:tc>
              </a:tr>
              <a:tr h="207188">
                <a:tc>
                  <a:txBody>
                    <a:bodyPr/>
                    <a:lstStyle/>
                    <a:p>
                      <a:pPr>
                        <a:lnSpc>
                          <a:spcPct val="115000"/>
                        </a:lnSpc>
                        <a:spcAft>
                          <a:spcPts val="0"/>
                        </a:spcAft>
                      </a:pPr>
                      <a:r>
                        <a:rPr lang="en-US" sz="1100" b="0" dirty="0">
                          <a:effectLst/>
                        </a:rPr>
                        <a:t>Associations</a:t>
                      </a:r>
                      <a:endParaRPr lang="en-US" sz="1100" b="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dirty="0" smtClean="0">
                          <a:effectLst/>
                        </a:rPr>
                        <a:t>11</a:t>
                      </a:r>
                      <a:endParaRPr lang="en-US" sz="1100" dirty="0">
                        <a:effectLst/>
                        <a:latin typeface="Calibri"/>
                        <a:ea typeface="Calibri"/>
                        <a:cs typeface="Times New Roman"/>
                      </a:endParaRPr>
                    </a:p>
                  </a:txBody>
                  <a:tcPr marL="68580" marR="68580" marT="0" marB="0" anchor="b"/>
                </a:tc>
              </a:tr>
              <a:tr h="207188">
                <a:tc>
                  <a:txBody>
                    <a:bodyPr/>
                    <a:lstStyle/>
                    <a:p>
                      <a:pPr>
                        <a:lnSpc>
                          <a:spcPct val="115000"/>
                        </a:lnSpc>
                        <a:spcAft>
                          <a:spcPts val="0"/>
                        </a:spcAft>
                      </a:pPr>
                      <a:r>
                        <a:rPr lang="en-US" sz="1100" b="0">
                          <a:effectLst/>
                        </a:rPr>
                        <a:t>Industry member (intermediate)</a:t>
                      </a:r>
                      <a:endParaRPr lang="en-US" sz="1100" b="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dirty="0">
                          <a:effectLst/>
                        </a:rPr>
                        <a:t>1</a:t>
                      </a:r>
                      <a:endParaRPr lang="en-US" sz="1100" dirty="0">
                        <a:effectLst/>
                        <a:latin typeface="Calibri"/>
                        <a:ea typeface="Calibri"/>
                        <a:cs typeface="Times New Roman"/>
                      </a:endParaRPr>
                    </a:p>
                  </a:txBody>
                  <a:tcPr marL="68580" marR="68580" marT="0" marB="0" anchor="b"/>
                </a:tc>
              </a:tr>
              <a:tr h="207188">
                <a:tc>
                  <a:txBody>
                    <a:bodyPr/>
                    <a:lstStyle/>
                    <a:p>
                      <a:pPr>
                        <a:lnSpc>
                          <a:spcPct val="115000"/>
                        </a:lnSpc>
                        <a:spcAft>
                          <a:spcPts val="0"/>
                        </a:spcAft>
                      </a:pPr>
                      <a:r>
                        <a:rPr lang="en-US" sz="1100" b="0" dirty="0">
                          <a:effectLst/>
                        </a:rPr>
                        <a:t>Industry member (large)</a:t>
                      </a:r>
                      <a:endParaRPr lang="en-US" sz="1100" b="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dirty="0">
                          <a:effectLst/>
                        </a:rPr>
                        <a:t>29</a:t>
                      </a:r>
                      <a:endParaRPr lang="en-US" sz="1100" dirty="0">
                        <a:effectLst/>
                        <a:latin typeface="Calibri"/>
                        <a:ea typeface="Calibri"/>
                        <a:cs typeface="Times New Roman"/>
                      </a:endParaRPr>
                    </a:p>
                  </a:txBody>
                  <a:tcPr marL="68580" marR="68580" marT="0" marB="0" anchor="b"/>
                </a:tc>
              </a:tr>
              <a:tr h="207188">
                <a:tc>
                  <a:txBody>
                    <a:bodyPr/>
                    <a:lstStyle/>
                    <a:p>
                      <a:pPr>
                        <a:lnSpc>
                          <a:spcPct val="115000"/>
                        </a:lnSpc>
                        <a:spcAft>
                          <a:spcPts val="0"/>
                        </a:spcAft>
                      </a:pPr>
                      <a:r>
                        <a:rPr lang="en-US" sz="1100" b="0" dirty="0">
                          <a:effectLst/>
                        </a:rPr>
                        <a:t>Industry member (medium)</a:t>
                      </a:r>
                      <a:endParaRPr lang="en-US" sz="1100" b="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fr-BE" sz="1100" dirty="0" smtClean="0">
                          <a:effectLst/>
                          <a:latin typeface="+mj-lt"/>
                          <a:ea typeface="Calibri"/>
                          <a:cs typeface="Times New Roman"/>
                        </a:rPr>
                        <a:t>3</a:t>
                      </a:r>
                      <a:endParaRPr lang="en-US" sz="1100" dirty="0">
                        <a:effectLst/>
                        <a:latin typeface="+mj-lt"/>
                        <a:ea typeface="Calibri"/>
                        <a:cs typeface="Times New Roman"/>
                      </a:endParaRPr>
                    </a:p>
                  </a:txBody>
                  <a:tcPr marL="68580" marR="68580" marT="0" marB="0" anchor="b"/>
                </a:tc>
              </a:tr>
              <a:tr h="207188">
                <a:tc>
                  <a:txBody>
                    <a:bodyPr/>
                    <a:lstStyle/>
                    <a:p>
                      <a:pPr>
                        <a:lnSpc>
                          <a:spcPct val="115000"/>
                        </a:lnSpc>
                        <a:spcAft>
                          <a:spcPts val="0"/>
                        </a:spcAft>
                      </a:pPr>
                      <a:r>
                        <a:rPr lang="en-US" sz="1100" b="0" dirty="0">
                          <a:effectLst/>
                        </a:rPr>
                        <a:t>Industry member (small)</a:t>
                      </a:r>
                      <a:endParaRPr lang="en-US" sz="1100" b="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fr-BE" sz="1100" dirty="0" smtClean="0">
                          <a:effectLst/>
                          <a:latin typeface="+mn-lt"/>
                          <a:ea typeface="+mn-ea"/>
                          <a:cs typeface="+mn-cs"/>
                        </a:rPr>
                        <a:t>9</a:t>
                      </a:r>
                      <a:endParaRPr lang="en-US" sz="1100" dirty="0">
                        <a:effectLst/>
                        <a:latin typeface="Calibri"/>
                        <a:ea typeface="Calibri"/>
                        <a:cs typeface="Times New Roman"/>
                      </a:endParaRPr>
                    </a:p>
                  </a:txBody>
                  <a:tcPr marL="68580" marR="68580" marT="0" marB="0" anchor="b"/>
                </a:tc>
              </a:tr>
              <a:tr h="207188">
                <a:tc>
                  <a:txBody>
                    <a:bodyPr/>
                    <a:lstStyle/>
                    <a:p>
                      <a:pPr>
                        <a:lnSpc>
                          <a:spcPct val="115000"/>
                        </a:lnSpc>
                        <a:spcAft>
                          <a:spcPts val="0"/>
                        </a:spcAft>
                      </a:pPr>
                      <a:r>
                        <a:rPr lang="en-US" sz="1100" b="0" dirty="0">
                          <a:effectLst/>
                        </a:rPr>
                        <a:t>Research member (large)</a:t>
                      </a:r>
                      <a:endParaRPr lang="en-US" sz="1100" b="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dirty="0" smtClean="0">
                          <a:effectLst/>
                        </a:rPr>
                        <a:t>27</a:t>
                      </a:r>
                      <a:endParaRPr lang="en-US" sz="1100" dirty="0">
                        <a:effectLst/>
                        <a:latin typeface="Calibri"/>
                        <a:ea typeface="Calibri"/>
                        <a:cs typeface="Times New Roman"/>
                      </a:endParaRPr>
                    </a:p>
                  </a:txBody>
                  <a:tcPr marL="68580" marR="68580" marT="0" marB="0" anchor="b"/>
                </a:tc>
              </a:tr>
              <a:tr h="207188">
                <a:tc>
                  <a:txBody>
                    <a:bodyPr/>
                    <a:lstStyle/>
                    <a:p>
                      <a:pPr>
                        <a:lnSpc>
                          <a:spcPct val="115000"/>
                        </a:lnSpc>
                        <a:spcAft>
                          <a:spcPts val="0"/>
                        </a:spcAft>
                      </a:pPr>
                      <a:r>
                        <a:rPr lang="en-US" sz="1100" b="0" dirty="0">
                          <a:effectLst/>
                        </a:rPr>
                        <a:t>Research member (small)</a:t>
                      </a:r>
                      <a:endParaRPr lang="en-US" sz="1100" b="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dirty="0" smtClean="0">
                          <a:effectLst/>
                        </a:rPr>
                        <a:t>26</a:t>
                      </a:r>
                      <a:endParaRPr lang="en-US" sz="1100" dirty="0">
                        <a:effectLst/>
                        <a:latin typeface="Calibri"/>
                        <a:ea typeface="Calibri"/>
                        <a:cs typeface="Times New Roman"/>
                      </a:endParaRPr>
                    </a:p>
                  </a:txBody>
                  <a:tcPr marL="68580" marR="68580" marT="0" marB="0" anchor="b"/>
                </a:tc>
              </a:tr>
              <a:tr h="207188">
                <a:tc>
                  <a:txBody>
                    <a:bodyPr/>
                    <a:lstStyle/>
                    <a:p>
                      <a:pPr>
                        <a:lnSpc>
                          <a:spcPct val="115000"/>
                        </a:lnSpc>
                        <a:spcAft>
                          <a:spcPts val="0"/>
                        </a:spcAft>
                      </a:pPr>
                      <a:r>
                        <a:rPr lang="en-US" sz="1100" dirty="0" smtClean="0">
                          <a:effectLst/>
                        </a:rPr>
                        <a:t>Total</a:t>
                      </a:r>
                      <a:endParaRPr lang="en-US" sz="110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b="1" dirty="0" smtClean="0">
                          <a:effectLst/>
                        </a:rPr>
                        <a:t>114</a:t>
                      </a:r>
                      <a:endParaRPr lang="en-US" sz="1100" b="1" dirty="0">
                        <a:effectLst/>
                        <a:latin typeface="Calibri"/>
                        <a:ea typeface="Calibri"/>
                        <a:cs typeface="Times New Roman"/>
                      </a:endParaRPr>
                    </a:p>
                  </a:txBody>
                  <a:tcPr marL="68580" marR="68580" marT="0" marB="0" anchor="b"/>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474812790"/>
              </p:ext>
            </p:extLst>
          </p:nvPr>
        </p:nvGraphicFramePr>
        <p:xfrm>
          <a:off x="4860032" y="4149080"/>
          <a:ext cx="4032448" cy="2088231"/>
        </p:xfrm>
        <a:graphic>
          <a:graphicData uri="http://schemas.openxmlformats.org/drawingml/2006/table">
            <a:tbl>
              <a:tblPr firstRow="1" firstCol="1" bandRow="1">
                <a:tableStyleId>{B301B821-A1FF-4177-AEE7-76D212191A09}</a:tableStyleId>
              </a:tblPr>
              <a:tblGrid>
                <a:gridCol w="1473394"/>
                <a:gridCol w="2559054"/>
              </a:tblGrid>
              <a:tr h="231207">
                <a:tc>
                  <a:txBody>
                    <a:bodyPr/>
                    <a:lstStyle/>
                    <a:p>
                      <a:pPr>
                        <a:lnSpc>
                          <a:spcPct val="115000"/>
                        </a:lnSpc>
                        <a:spcAft>
                          <a:spcPts val="0"/>
                        </a:spcAft>
                      </a:pPr>
                      <a:r>
                        <a:rPr lang="en-US" sz="1100" dirty="0">
                          <a:effectLst/>
                        </a:rPr>
                        <a:t>Sector</a:t>
                      </a:r>
                      <a:endParaRPr lang="en-US" sz="1100" dirty="0">
                        <a:effectLst/>
                        <a:latin typeface="Calibri"/>
                        <a:ea typeface="Calibri"/>
                        <a:cs typeface="Times New Roman"/>
                      </a:endParaRPr>
                    </a:p>
                  </a:txBody>
                  <a:tcPr marL="68580" marR="68580" marT="0" marB="0" anchor="b"/>
                </a:tc>
                <a:tc>
                  <a:txBody>
                    <a:bodyPr/>
                    <a:lstStyle/>
                    <a:p>
                      <a:pPr algn="ctr">
                        <a:lnSpc>
                          <a:spcPct val="115000"/>
                        </a:lnSpc>
                        <a:spcAft>
                          <a:spcPts val="0"/>
                        </a:spcAft>
                      </a:pPr>
                      <a:r>
                        <a:rPr lang="en-US" sz="1050" dirty="0">
                          <a:effectLst/>
                        </a:rPr>
                        <a:t>Number of companies </a:t>
                      </a:r>
                      <a:r>
                        <a:rPr lang="en-US" sz="1050" dirty="0" smtClean="0">
                          <a:effectLst/>
                        </a:rPr>
                        <a:t>&amp; associations</a:t>
                      </a:r>
                      <a:endParaRPr lang="en-US" sz="1050" dirty="0">
                        <a:effectLst/>
                        <a:latin typeface="Calibri"/>
                        <a:ea typeface="Calibri"/>
                        <a:cs typeface="Times New Roman"/>
                      </a:endParaRPr>
                    </a:p>
                  </a:txBody>
                  <a:tcPr marL="68580" marR="68580" marT="0" marB="0" anchor="b"/>
                </a:tc>
              </a:tr>
              <a:tr h="206336">
                <a:tc>
                  <a:txBody>
                    <a:bodyPr/>
                    <a:lstStyle/>
                    <a:p>
                      <a:pPr>
                        <a:lnSpc>
                          <a:spcPct val="115000"/>
                        </a:lnSpc>
                        <a:spcAft>
                          <a:spcPts val="0"/>
                        </a:spcAft>
                      </a:pPr>
                      <a:r>
                        <a:rPr lang="en-US" sz="1100" b="0">
                          <a:effectLst/>
                        </a:rPr>
                        <a:t>cement</a:t>
                      </a:r>
                      <a:endParaRPr lang="en-US" sz="1100" b="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a:effectLst/>
                        </a:rPr>
                        <a:t>5</a:t>
                      </a:r>
                      <a:endParaRPr lang="en-US" sz="1100">
                        <a:effectLst/>
                        <a:latin typeface="Calibri"/>
                        <a:ea typeface="Calibri"/>
                        <a:cs typeface="Times New Roman"/>
                      </a:endParaRPr>
                    </a:p>
                  </a:txBody>
                  <a:tcPr marL="68580" marR="68580" marT="0" marB="0" anchor="b"/>
                </a:tc>
              </a:tr>
              <a:tr h="206336">
                <a:tc>
                  <a:txBody>
                    <a:bodyPr/>
                    <a:lstStyle/>
                    <a:p>
                      <a:pPr>
                        <a:lnSpc>
                          <a:spcPct val="115000"/>
                        </a:lnSpc>
                        <a:spcAft>
                          <a:spcPts val="0"/>
                        </a:spcAft>
                      </a:pPr>
                      <a:r>
                        <a:rPr lang="en-US" sz="1100" b="0" dirty="0">
                          <a:effectLst/>
                        </a:rPr>
                        <a:t>ceramics</a:t>
                      </a:r>
                      <a:endParaRPr lang="en-US" sz="1100" b="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dirty="0">
                          <a:effectLst/>
                        </a:rPr>
                        <a:t>4</a:t>
                      </a:r>
                      <a:endParaRPr lang="en-US" sz="1100" dirty="0">
                        <a:effectLst/>
                        <a:latin typeface="Calibri"/>
                        <a:ea typeface="Calibri"/>
                        <a:cs typeface="Times New Roman"/>
                      </a:endParaRPr>
                    </a:p>
                  </a:txBody>
                  <a:tcPr marL="68580" marR="68580" marT="0" marB="0" anchor="b"/>
                </a:tc>
              </a:tr>
              <a:tr h="206336">
                <a:tc>
                  <a:txBody>
                    <a:bodyPr/>
                    <a:lstStyle/>
                    <a:p>
                      <a:pPr>
                        <a:lnSpc>
                          <a:spcPct val="115000"/>
                        </a:lnSpc>
                        <a:spcAft>
                          <a:spcPts val="0"/>
                        </a:spcAft>
                      </a:pPr>
                      <a:r>
                        <a:rPr lang="en-US" sz="1100" b="0">
                          <a:effectLst/>
                        </a:rPr>
                        <a:t>chemicals</a:t>
                      </a:r>
                      <a:endParaRPr lang="en-US" sz="1100" b="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dirty="0" smtClean="0">
                          <a:effectLst/>
                        </a:rPr>
                        <a:t>25</a:t>
                      </a:r>
                      <a:endParaRPr lang="en-US" sz="1100" dirty="0">
                        <a:effectLst/>
                        <a:latin typeface="Calibri"/>
                        <a:ea typeface="Calibri"/>
                        <a:cs typeface="Times New Roman"/>
                      </a:endParaRPr>
                    </a:p>
                  </a:txBody>
                  <a:tcPr marL="68580" marR="68580" marT="0" marB="0" anchor="b"/>
                </a:tc>
              </a:tr>
              <a:tr h="206336">
                <a:tc>
                  <a:txBody>
                    <a:bodyPr/>
                    <a:lstStyle/>
                    <a:p>
                      <a:pPr>
                        <a:lnSpc>
                          <a:spcPct val="115000"/>
                        </a:lnSpc>
                        <a:spcAft>
                          <a:spcPts val="0"/>
                        </a:spcAft>
                      </a:pPr>
                      <a:r>
                        <a:rPr lang="en-US" sz="1100" b="0" dirty="0">
                          <a:effectLst/>
                        </a:rPr>
                        <a:t>engineering</a:t>
                      </a:r>
                      <a:endParaRPr lang="en-US" sz="1100" b="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fr-BE" sz="1100" dirty="0" smtClean="0">
                          <a:effectLst/>
                          <a:latin typeface="+mn-lt"/>
                          <a:ea typeface="+mn-ea"/>
                          <a:cs typeface="+mn-cs"/>
                        </a:rPr>
                        <a:t>6</a:t>
                      </a:r>
                      <a:endParaRPr lang="en-US" sz="1100" dirty="0">
                        <a:effectLst/>
                        <a:latin typeface="Calibri"/>
                        <a:ea typeface="Calibri"/>
                        <a:cs typeface="Times New Roman"/>
                      </a:endParaRPr>
                    </a:p>
                  </a:txBody>
                  <a:tcPr marL="68580" marR="68580" marT="0" marB="0" anchor="b"/>
                </a:tc>
              </a:tr>
              <a:tr h="206336">
                <a:tc>
                  <a:txBody>
                    <a:bodyPr/>
                    <a:lstStyle/>
                    <a:p>
                      <a:pPr>
                        <a:lnSpc>
                          <a:spcPct val="115000"/>
                        </a:lnSpc>
                        <a:spcAft>
                          <a:spcPts val="0"/>
                        </a:spcAft>
                      </a:pPr>
                      <a:r>
                        <a:rPr lang="en-US" sz="1100" b="0" dirty="0">
                          <a:effectLst/>
                        </a:rPr>
                        <a:t>minerals</a:t>
                      </a:r>
                      <a:endParaRPr lang="en-US" sz="1100" b="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dirty="0">
                          <a:effectLst/>
                        </a:rPr>
                        <a:t>2</a:t>
                      </a:r>
                      <a:endParaRPr lang="en-US" sz="1100" dirty="0">
                        <a:effectLst/>
                        <a:latin typeface="Calibri"/>
                        <a:ea typeface="Calibri"/>
                        <a:cs typeface="Times New Roman"/>
                      </a:endParaRPr>
                    </a:p>
                  </a:txBody>
                  <a:tcPr marL="68580" marR="68580" marT="0" marB="0" anchor="b"/>
                </a:tc>
              </a:tr>
              <a:tr h="206336">
                <a:tc>
                  <a:txBody>
                    <a:bodyPr/>
                    <a:lstStyle/>
                    <a:p>
                      <a:pPr>
                        <a:lnSpc>
                          <a:spcPct val="115000"/>
                        </a:lnSpc>
                        <a:spcAft>
                          <a:spcPts val="0"/>
                        </a:spcAft>
                      </a:pPr>
                      <a:r>
                        <a:rPr lang="en-US" sz="1100" b="0">
                          <a:effectLst/>
                        </a:rPr>
                        <a:t>non-ferrous metals</a:t>
                      </a:r>
                      <a:endParaRPr lang="en-US" sz="1100" b="0">
                        <a:effectLst/>
                        <a:latin typeface="Calibri"/>
                        <a:ea typeface="Calibri"/>
                        <a:cs typeface="Times New Roman"/>
                      </a:endParaRPr>
                    </a:p>
                  </a:txBody>
                  <a:tcPr marL="68580" marR="68580" marT="0" marB="0" anchor="b"/>
                </a:tc>
                <a:tc>
                  <a:txBody>
                    <a:bodyPr/>
                    <a:lstStyle/>
                    <a:p>
                      <a:pPr algn="r">
                        <a:lnSpc>
                          <a:spcPct val="115000"/>
                        </a:lnSpc>
                        <a:spcAft>
                          <a:spcPts val="0"/>
                        </a:spcAft>
                      </a:pPr>
                      <a:r>
                        <a:rPr lang="fr-BE" sz="1100" dirty="0" smtClean="0">
                          <a:effectLst/>
                          <a:latin typeface="+mn-lt"/>
                          <a:ea typeface="+mn-ea"/>
                          <a:cs typeface="+mn-cs"/>
                        </a:rPr>
                        <a:t>4</a:t>
                      </a:r>
                      <a:endParaRPr lang="en-US" sz="1100" dirty="0">
                        <a:effectLst/>
                        <a:latin typeface="Calibri"/>
                        <a:ea typeface="Calibri"/>
                        <a:cs typeface="Times New Roman"/>
                      </a:endParaRPr>
                    </a:p>
                  </a:txBody>
                  <a:tcPr marL="68580" marR="68580" marT="0" marB="0" anchor="b"/>
                </a:tc>
              </a:tr>
              <a:tr h="206336">
                <a:tc>
                  <a:txBody>
                    <a:bodyPr/>
                    <a:lstStyle/>
                    <a:p>
                      <a:pPr>
                        <a:lnSpc>
                          <a:spcPct val="115000"/>
                        </a:lnSpc>
                        <a:spcAft>
                          <a:spcPts val="0"/>
                        </a:spcAft>
                      </a:pPr>
                      <a:r>
                        <a:rPr lang="en-US" sz="1100" b="0" dirty="0">
                          <a:effectLst/>
                        </a:rPr>
                        <a:t>steel</a:t>
                      </a:r>
                      <a:endParaRPr lang="en-US" sz="1100" b="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a:effectLst/>
                        </a:rPr>
                        <a:t>7</a:t>
                      </a:r>
                      <a:endParaRPr lang="en-US" sz="1100">
                        <a:effectLst/>
                        <a:latin typeface="Calibri"/>
                        <a:ea typeface="Calibri"/>
                        <a:cs typeface="Times New Roman"/>
                      </a:endParaRPr>
                    </a:p>
                  </a:txBody>
                  <a:tcPr marL="68580" marR="68580" marT="0" marB="0" anchor="b"/>
                </a:tc>
              </a:tr>
              <a:tr h="206336">
                <a:tc>
                  <a:txBody>
                    <a:bodyPr/>
                    <a:lstStyle/>
                    <a:p>
                      <a:pPr>
                        <a:lnSpc>
                          <a:spcPct val="115000"/>
                        </a:lnSpc>
                        <a:spcAft>
                          <a:spcPts val="0"/>
                        </a:spcAft>
                      </a:pPr>
                      <a:r>
                        <a:rPr lang="en-US" sz="1100" b="0" dirty="0">
                          <a:effectLst/>
                        </a:rPr>
                        <a:t>water</a:t>
                      </a:r>
                      <a:endParaRPr lang="en-US" sz="1100" b="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dirty="0">
                          <a:effectLst/>
                        </a:rPr>
                        <a:t>1</a:t>
                      </a:r>
                      <a:endParaRPr lang="en-US" sz="1100" dirty="0">
                        <a:effectLst/>
                        <a:latin typeface="Calibri"/>
                        <a:ea typeface="Calibri"/>
                        <a:cs typeface="Times New Roman"/>
                      </a:endParaRPr>
                    </a:p>
                  </a:txBody>
                  <a:tcPr marL="68580" marR="68580" marT="0" marB="0" anchor="b"/>
                </a:tc>
              </a:tr>
              <a:tr h="206336">
                <a:tc>
                  <a:txBody>
                    <a:bodyPr/>
                    <a:lstStyle/>
                    <a:p>
                      <a:pPr>
                        <a:lnSpc>
                          <a:spcPct val="115000"/>
                        </a:lnSpc>
                        <a:spcAft>
                          <a:spcPts val="0"/>
                        </a:spcAft>
                      </a:pPr>
                      <a:r>
                        <a:rPr lang="en-US" sz="1100" dirty="0" smtClean="0">
                          <a:effectLst/>
                        </a:rPr>
                        <a:t>Total</a:t>
                      </a:r>
                      <a:endParaRPr lang="en-US" sz="1100" dirty="0">
                        <a:effectLst/>
                        <a:latin typeface="Calibri"/>
                        <a:ea typeface="Calibri"/>
                        <a:cs typeface="Times New Roman"/>
                      </a:endParaRPr>
                    </a:p>
                  </a:txBody>
                  <a:tcPr marL="68580" marR="68580" marT="0" marB="0" anchor="b"/>
                </a:tc>
                <a:tc>
                  <a:txBody>
                    <a:bodyPr/>
                    <a:lstStyle/>
                    <a:p>
                      <a:pPr algn="r">
                        <a:lnSpc>
                          <a:spcPct val="115000"/>
                        </a:lnSpc>
                        <a:spcAft>
                          <a:spcPts val="0"/>
                        </a:spcAft>
                      </a:pPr>
                      <a:r>
                        <a:rPr lang="en-US" sz="1100" b="1" dirty="0" smtClean="0">
                          <a:effectLst/>
                        </a:rPr>
                        <a:t>54</a:t>
                      </a:r>
                      <a:endParaRPr lang="en-US" sz="1100" b="1" dirty="0">
                        <a:effectLst/>
                        <a:latin typeface="Calibri"/>
                        <a:ea typeface="Calibri"/>
                        <a:cs typeface="Times New Roman"/>
                      </a:endParaRPr>
                    </a:p>
                  </a:txBody>
                  <a:tcPr marL="68580" marR="68580" marT="0" marB="0" anchor="b"/>
                </a:tc>
              </a:tr>
            </a:tbl>
          </a:graphicData>
        </a:graphic>
      </p:graphicFrame>
      <p:graphicFrame>
        <p:nvGraphicFramePr>
          <p:cNvPr id="7" name="Chart 6"/>
          <p:cNvGraphicFramePr>
            <a:graphicFrameLocks/>
          </p:cNvGraphicFramePr>
          <p:nvPr>
            <p:extLst>
              <p:ext uri="{D42A27DB-BD31-4B8C-83A1-F6EECF244321}">
                <p14:modId xmlns:p14="http://schemas.microsoft.com/office/powerpoint/2010/main" val="3718288832"/>
              </p:ext>
            </p:extLst>
          </p:nvPr>
        </p:nvGraphicFramePr>
        <p:xfrm>
          <a:off x="539552" y="908720"/>
          <a:ext cx="8257356" cy="32149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64763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EPA\Desktop\governance.jpg"/>
          <p:cNvPicPr/>
          <p:nvPr/>
        </p:nvPicPr>
        <p:blipFill>
          <a:blip r:embed="rId2">
            <a:extLst>
              <a:ext uri="{28A0092B-C50C-407E-A947-70E740481C1C}">
                <a14:useLocalDpi xmlns:a14="http://schemas.microsoft.com/office/drawing/2010/main" val="0"/>
              </a:ext>
            </a:extLst>
          </a:blip>
          <a:srcRect/>
          <a:stretch>
            <a:fillRect/>
          </a:stretch>
        </p:blipFill>
        <p:spPr bwMode="auto">
          <a:xfrm>
            <a:off x="683568" y="929342"/>
            <a:ext cx="8457892" cy="5451986"/>
          </a:xfrm>
          <a:prstGeom prst="rect">
            <a:avLst/>
          </a:prstGeom>
          <a:noFill/>
          <a:ln>
            <a:noFill/>
          </a:ln>
        </p:spPr>
      </p:pic>
      <p:sp>
        <p:nvSpPr>
          <p:cNvPr id="4" name="Title 1"/>
          <p:cNvSpPr txBox="1">
            <a:spLocks/>
          </p:cNvSpPr>
          <p:nvPr/>
        </p:nvSpPr>
        <p:spPr>
          <a:xfrm>
            <a:off x="1547664" y="-43216"/>
            <a:ext cx="6336704" cy="951936"/>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r>
              <a:rPr lang="en-GB" sz="2700" dirty="0" smtClean="0">
                <a:solidFill>
                  <a:srgbClr val="3B3B3B"/>
                </a:solidFill>
              </a:rPr>
              <a:t>A.SPIRE organisational structure</a:t>
            </a:r>
          </a:p>
        </p:txBody>
      </p:sp>
      <p:sp>
        <p:nvSpPr>
          <p:cNvPr id="5" name="Title 1"/>
          <p:cNvSpPr txBox="1">
            <a:spLocks/>
          </p:cNvSpPr>
          <p:nvPr/>
        </p:nvSpPr>
        <p:spPr>
          <a:xfrm>
            <a:off x="7380312" y="4745766"/>
            <a:ext cx="2016224" cy="323568"/>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r>
              <a:rPr lang="en-GB" sz="1200" dirty="0" smtClean="0">
                <a:solidFill>
                  <a:srgbClr val="3B3B3B"/>
                </a:solidFill>
              </a:rPr>
              <a:t>Open calls</a:t>
            </a:r>
          </a:p>
        </p:txBody>
      </p:sp>
      <p:sp>
        <p:nvSpPr>
          <p:cNvPr id="6" name="Title 1"/>
          <p:cNvSpPr txBox="1">
            <a:spLocks/>
          </p:cNvSpPr>
          <p:nvPr/>
        </p:nvSpPr>
        <p:spPr>
          <a:xfrm>
            <a:off x="-180528" y="2225486"/>
            <a:ext cx="1440160" cy="323568"/>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r>
              <a:rPr lang="en-GB" sz="1200" dirty="0" smtClean="0">
                <a:solidFill>
                  <a:srgbClr val="3B3B3B"/>
                </a:solidFill>
              </a:rPr>
              <a:t>Roadmap</a:t>
            </a:r>
          </a:p>
        </p:txBody>
      </p:sp>
      <p:sp>
        <p:nvSpPr>
          <p:cNvPr id="7" name="Title 1"/>
          <p:cNvSpPr txBox="1">
            <a:spLocks/>
          </p:cNvSpPr>
          <p:nvPr/>
        </p:nvSpPr>
        <p:spPr>
          <a:xfrm>
            <a:off x="5868144" y="4765698"/>
            <a:ext cx="2016224" cy="323568"/>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r>
              <a:rPr lang="en-GB" sz="1200" dirty="0" smtClean="0">
                <a:solidFill>
                  <a:srgbClr val="3B3B3B"/>
                </a:solidFill>
              </a:rPr>
              <a:t>Work programme</a:t>
            </a:r>
          </a:p>
        </p:txBody>
      </p:sp>
    </p:spTree>
    <p:extLst>
      <p:ext uri="{BB962C8B-B14F-4D97-AF65-F5344CB8AC3E}">
        <p14:creationId xmlns:p14="http://schemas.microsoft.com/office/powerpoint/2010/main" val="39861975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50"/>
          <p:cNvSpPr txBox="1">
            <a:spLocks/>
          </p:cNvSpPr>
          <p:nvPr/>
        </p:nvSpPr>
        <p:spPr>
          <a:xfrm>
            <a:off x="684213" y="1223963"/>
            <a:ext cx="8567737" cy="5373687"/>
          </a:xfrm>
          <a:prstGeom prst="rect">
            <a:avLst/>
          </a:prstGeom>
        </p:spPr>
        <p:txBody>
          <a:bodyPr/>
          <a:lstStyle/>
          <a:p>
            <a:pPr marL="342900" indent="-342900" algn="r">
              <a:buFont typeface="Arial" panose="020B0604020202020204" pitchFamily="34" charset="0"/>
              <a:buChar char="•"/>
              <a:defRPr/>
            </a:pPr>
            <a:endParaRPr lang="en-US" i="1" dirty="0">
              <a:solidFill>
                <a:schemeClr val="tx1">
                  <a:lumMod val="65000"/>
                  <a:lumOff val="35000"/>
                </a:schemeClr>
              </a:solidFill>
              <a:latin typeface="+mn-lt"/>
            </a:endParaRPr>
          </a:p>
          <a:p>
            <a:pPr>
              <a:defRPr/>
            </a:pPr>
            <a:r>
              <a:rPr lang="en-US" dirty="0">
                <a:solidFill>
                  <a:schemeClr val="tx1">
                    <a:lumMod val="65000"/>
                    <a:lumOff val="35000"/>
                  </a:schemeClr>
                </a:solidFill>
                <a:latin typeface="+mn-lt"/>
              </a:rPr>
              <a:t>No-one can do it alone </a:t>
            </a:r>
          </a:p>
          <a:p>
            <a:pPr>
              <a:defRPr/>
            </a:pPr>
            <a:endParaRPr lang="en-US" dirty="0">
              <a:solidFill>
                <a:schemeClr val="tx1">
                  <a:lumMod val="65000"/>
                  <a:lumOff val="35000"/>
                </a:schemeClr>
              </a:solidFill>
              <a:latin typeface="+mn-lt"/>
            </a:endParaRPr>
          </a:p>
          <a:p>
            <a:pPr>
              <a:defRPr/>
            </a:pPr>
            <a:endParaRPr lang="en-US" dirty="0">
              <a:solidFill>
                <a:schemeClr val="tx1">
                  <a:lumMod val="65000"/>
                  <a:lumOff val="35000"/>
                </a:schemeClr>
              </a:solidFill>
              <a:latin typeface="+mn-lt"/>
            </a:endParaRPr>
          </a:p>
          <a:p>
            <a:pPr>
              <a:defRPr/>
            </a:pPr>
            <a:r>
              <a:rPr lang="en-US" dirty="0">
                <a:solidFill>
                  <a:schemeClr val="tx1">
                    <a:lumMod val="65000"/>
                    <a:lumOff val="35000"/>
                  </a:schemeClr>
                </a:solidFill>
                <a:latin typeface="+mn-lt"/>
              </a:rPr>
              <a:t>-&gt; build synergies:</a:t>
            </a:r>
          </a:p>
          <a:p>
            <a:pPr marL="1085850" lvl="1" indent="-342900">
              <a:buFont typeface="Arial" panose="020B0604020202020204" pitchFamily="34" charset="0"/>
              <a:buChar char="•"/>
              <a:defRPr/>
            </a:pPr>
            <a:r>
              <a:rPr lang="en-US" dirty="0">
                <a:solidFill>
                  <a:schemeClr val="tx1">
                    <a:lumMod val="65000"/>
                    <a:lumOff val="35000"/>
                  </a:schemeClr>
                </a:solidFill>
                <a:latin typeface="+mn-lt"/>
              </a:rPr>
              <a:t>across industries</a:t>
            </a:r>
          </a:p>
          <a:p>
            <a:pPr marL="1085850" lvl="1" indent="-342900">
              <a:buFont typeface="Arial" panose="020B0604020202020204" pitchFamily="34" charset="0"/>
              <a:buChar char="•"/>
              <a:defRPr/>
            </a:pPr>
            <a:r>
              <a:rPr lang="en-US" dirty="0">
                <a:solidFill>
                  <a:schemeClr val="tx1">
                    <a:lumMod val="65000"/>
                    <a:lumOff val="35000"/>
                  </a:schemeClr>
                </a:solidFill>
                <a:latin typeface="+mn-lt"/>
              </a:rPr>
              <a:t>across public/private</a:t>
            </a:r>
          </a:p>
          <a:p>
            <a:pPr marL="1085850" lvl="1" indent="-342900">
              <a:buFont typeface="Arial" panose="020B0604020202020204" pitchFamily="34" charset="0"/>
              <a:buChar char="•"/>
              <a:defRPr/>
            </a:pPr>
            <a:r>
              <a:rPr lang="en-US" dirty="0">
                <a:solidFill>
                  <a:schemeClr val="tx1">
                    <a:lumMod val="65000"/>
                    <a:lumOff val="35000"/>
                  </a:schemeClr>
                </a:solidFill>
                <a:latin typeface="+mn-lt"/>
              </a:rPr>
              <a:t>across borders</a:t>
            </a:r>
          </a:p>
          <a:p>
            <a:pPr marL="1085850" lvl="1" indent="-342900">
              <a:buFont typeface="Arial" panose="020B0604020202020204" pitchFamily="34" charset="0"/>
              <a:buChar char="•"/>
              <a:defRPr/>
            </a:pPr>
            <a:r>
              <a:rPr lang="en-US" dirty="0">
                <a:solidFill>
                  <a:schemeClr val="tx1">
                    <a:lumMod val="65000"/>
                    <a:lumOff val="35000"/>
                  </a:schemeClr>
                </a:solidFill>
                <a:latin typeface="+mn-lt"/>
              </a:rPr>
              <a:t>across </a:t>
            </a:r>
            <a:r>
              <a:rPr lang="en-US" dirty="0" smtClean="0">
                <a:solidFill>
                  <a:schemeClr val="tx1">
                    <a:lumMod val="65000"/>
                    <a:lumOff val="35000"/>
                  </a:schemeClr>
                </a:solidFill>
                <a:latin typeface="+mn-lt"/>
              </a:rPr>
              <a:t>technologies</a:t>
            </a:r>
          </a:p>
          <a:p>
            <a:pPr marL="1085850" lvl="1" indent="-342900">
              <a:buFont typeface="Arial" panose="020B0604020202020204" pitchFamily="34" charset="0"/>
              <a:buChar char="•"/>
              <a:defRPr/>
            </a:pPr>
            <a:endParaRPr lang="en-US" dirty="0">
              <a:solidFill>
                <a:schemeClr val="tx1">
                  <a:lumMod val="65000"/>
                  <a:lumOff val="35000"/>
                </a:schemeClr>
              </a:solidFill>
            </a:endParaRPr>
          </a:p>
          <a:p>
            <a:pPr marL="1085850" lvl="1" indent="-342900">
              <a:buFont typeface="Arial" panose="020B0604020202020204" pitchFamily="34" charset="0"/>
              <a:buChar char="•"/>
              <a:defRPr/>
            </a:pPr>
            <a:endParaRPr lang="en-US" dirty="0" smtClean="0">
              <a:solidFill>
                <a:schemeClr val="tx1">
                  <a:lumMod val="65000"/>
                  <a:lumOff val="35000"/>
                </a:schemeClr>
              </a:solidFill>
              <a:latin typeface="+mn-lt"/>
            </a:endParaRPr>
          </a:p>
          <a:p>
            <a:pPr marL="1085850" lvl="1" indent="-342900">
              <a:buFont typeface="Arial" panose="020B0604020202020204" pitchFamily="34" charset="0"/>
              <a:buChar char="•"/>
              <a:defRPr/>
            </a:pPr>
            <a:endParaRPr lang="en-US" dirty="0">
              <a:solidFill>
                <a:schemeClr val="tx1">
                  <a:lumMod val="65000"/>
                  <a:lumOff val="35000"/>
                </a:schemeClr>
              </a:solidFill>
            </a:endParaRPr>
          </a:p>
          <a:p>
            <a:pPr marL="1085850" lvl="1" indent="-342900">
              <a:buFont typeface="Arial" panose="020B0604020202020204" pitchFamily="34" charset="0"/>
              <a:buChar char="•"/>
              <a:defRPr/>
            </a:pPr>
            <a:endParaRPr lang="en-US" dirty="0" smtClean="0">
              <a:solidFill>
                <a:schemeClr val="tx1">
                  <a:lumMod val="65000"/>
                  <a:lumOff val="35000"/>
                </a:schemeClr>
              </a:solidFill>
              <a:latin typeface="+mn-lt"/>
            </a:endParaRPr>
          </a:p>
          <a:p>
            <a:pPr marL="1085850" lvl="1" indent="-342900">
              <a:buFont typeface="Arial" panose="020B0604020202020204" pitchFamily="34" charset="0"/>
              <a:buChar char="•"/>
              <a:defRPr/>
            </a:pPr>
            <a:endParaRPr lang="en-US" dirty="0">
              <a:solidFill>
                <a:schemeClr val="tx1">
                  <a:lumMod val="65000"/>
                  <a:lumOff val="35000"/>
                </a:schemeClr>
              </a:solidFill>
              <a:latin typeface="+mn-lt"/>
            </a:endParaRPr>
          </a:p>
          <a:p>
            <a:pPr lvl="1" indent="0">
              <a:defRPr/>
            </a:pPr>
            <a:endParaRPr lang="en-US" dirty="0">
              <a:solidFill>
                <a:schemeClr val="tx1">
                  <a:lumMod val="65000"/>
                  <a:lumOff val="35000"/>
                </a:schemeClr>
              </a:solidFill>
              <a:latin typeface="+mn-lt"/>
            </a:endParaRPr>
          </a:p>
          <a:p>
            <a:pPr marL="285750" indent="-285750">
              <a:buFont typeface="Arial" pitchFamily="34" charset="0"/>
              <a:buChar char="•"/>
              <a:defRPr/>
            </a:pPr>
            <a:endParaRPr lang="en-US" dirty="0">
              <a:solidFill>
                <a:schemeClr val="tx1">
                  <a:lumMod val="65000"/>
                  <a:lumOff val="35000"/>
                </a:schemeClr>
              </a:solidFill>
              <a:latin typeface="+mn-lt"/>
            </a:endParaRPr>
          </a:p>
          <a:p>
            <a:pPr>
              <a:lnSpc>
                <a:spcPts val="2400"/>
              </a:lnSpc>
              <a:spcBef>
                <a:spcPct val="20000"/>
              </a:spcBef>
              <a:defRPr/>
            </a:pPr>
            <a:endParaRPr lang="en-GB" sz="1800" kern="0" dirty="0">
              <a:solidFill>
                <a:schemeClr val="tx1">
                  <a:lumMod val="65000"/>
                  <a:lumOff val="35000"/>
                </a:schemeClr>
              </a:solidFill>
              <a:latin typeface="+mn-lt"/>
            </a:endParaRPr>
          </a:p>
          <a:p>
            <a:pPr marL="342900" indent="-342900">
              <a:lnSpc>
                <a:spcPts val="2400"/>
              </a:lnSpc>
              <a:spcBef>
                <a:spcPct val="20000"/>
              </a:spcBef>
              <a:buFontTx/>
              <a:buChar char="•"/>
              <a:defRPr/>
            </a:pPr>
            <a:endParaRPr lang="en-GB" sz="1800" kern="0" dirty="0">
              <a:solidFill>
                <a:schemeClr val="tx1">
                  <a:lumMod val="65000"/>
                  <a:lumOff val="35000"/>
                </a:schemeClr>
              </a:solidFill>
              <a:latin typeface="+mn-lt"/>
            </a:endParaRPr>
          </a:p>
        </p:txBody>
      </p:sp>
      <p:sp>
        <p:nvSpPr>
          <p:cNvPr id="11267" name="Title 1"/>
          <p:cNvSpPr>
            <a:spLocks noGrp="1"/>
          </p:cNvSpPr>
          <p:nvPr>
            <p:ph type="title"/>
          </p:nvPr>
        </p:nvSpPr>
        <p:spPr>
          <a:xfrm>
            <a:off x="1115616" y="332656"/>
            <a:ext cx="7571184" cy="868958"/>
          </a:xfrm>
        </p:spPr>
        <p:txBody>
          <a:bodyPr>
            <a:normAutofit/>
          </a:bodyPr>
          <a:lstStyle/>
          <a:p>
            <a:pPr algn="ctr"/>
            <a:r>
              <a:rPr lang="fr-BE" altLang="en-US" sz="2700" dirty="0" smtClean="0">
                <a:effectLst>
                  <a:outerShdw blurRad="38100" dist="38100" dir="2700000" algn="tl">
                    <a:srgbClr val="000000">
                      <a:alpha val="43137"/>
                    </a:srgbClr>
                  </a:outerShdw>
                </a:effectLst>
              </a:rPr>
              <a:t>New </a:t>
            </a:r>
            <a:r>
              <a:rPr lang="fr-BE" altLang="en-US" sz="2700" dirty="0" err="1" smtClean="0">
                <a:effectLst>
                  <a:outerShdw blurRad="38100" dist="38100" dir="2700000" algn="tl">
                    <a:srgbClr val="000000">
                      <a:alpha val="43137"/>
                    </a:srgbClr>
                  </a:outerShdw>
                </a:effectLst>
              </a:rPr>
              <a:t>thinking</a:t>
            </a:r>
            <a:r>
              <a:rPr lang="fr-BE" altLang="en-US" sz="2700" dirty="0" smtClean="0">
                <a:effectLst>
                  <a:outerShdw blurRad="38100" dist="38100" dir="2700000" algn="tl">
                    <a:srgbClr val="000000">
                      <a:alpha val="43137"/>
                    </a:srgbClr>
                  </a:outerShdw>
                </a:effectLst>
              </a:rPr>
              <a:t>, new </a:t>
            </a:r>
            <a:r>
              <a:rPr lang="fr-BE" altLang="en-US" sz="2700" dirty="0" err="1" smtClean="0">
                <a:effectLst>
                  <a:outerShdw blurRad="38100" dist="38100" dir="2700000" algn="tl">
                    <a:srgbClr val="000000">
                      <a:alpha val="43137"/>
                    </a:srgbClr>
                  </a:outerShdw>
                </a:effectLst>
              </a:rPr>
              <a:t>doing</a:t>
            </a:r>
            <a:endParaRPr lang="en-GB" altLang="en-US" sz="2700" dirty="0" smtClean="0">
              <a:effectLst>
                <a:outerShdw blurRad="38100" dist="38100" dir="2700000" algn="tl">
                  <a:srgbClr val="000000">
                    <a:alpha val="43137"/>
                  </a:srgbClr>
                </a:outerShdw>
              </a:effectLst>
            </a:endParaRPr>
          </a:p>
        </p:txBody>
      </p:sp>
      <p:pic>
        <p:nvPicPr>
          <p:cNvPr id="112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850" y="1379538"/>
            <a:ext cx="42291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88619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p:cNvGrpSpPr>
            <a:grpSpLocks noChangeAspect="1"/>
          </p:cNvGrpSpPr>
          <p:nvPr/>
        </p:nvGrpSpPr>
        <p:grpSpPr>
          <a:xfrm>
            <a:off x="1907704" y="2017713"/>
            <a:ext cx="5349075" cy="2239750"/>
            <a:chOff x="3027472" y="3881884"/>
            <a:chExt cx="7107699" cy="2976116"/>
          </a:xfrm>
        </p:grpSpPr>
        <p:pic>
          <p:nvPicPr>
            <p:cNvPr id="11" name="Picture 2">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027472" y="4025900"/>
              <a:ext cx="7107699" cy="283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
            <p:cNvSpPr/>
            <p:nvPr/>
          </p:nvSpPr>
          <p:spPr>
            <a:xfrm>
              <a:off x="4932040" y="3881884"/>
              <a:ext cx="135439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Rectangle 2"/>
          <p:cNvSpPr/>
          <p:nvPr/>
        </p:nvSpPr>
        <p:spPr>
          <a:xfrm>
            <a:off x="1043608" y="4933659"/>
            <a:ext cx="7272808" cy="923330"/>
          </a:xfrm>
          <a:prstGeom prst="rect">
            <a:avLst/>
          </a:prstGeom>
        </p:spPr>
        <p:txBody>
          <a:bodyPr wrap="square">
            <a:spAutoFit/>
          </a:bodyPr>
          <a:lstStyle/>
          <a:p>
            <a:pPr algn="ctr"/>
            <a:r>
              <a:rPr lang="en-US" b="1" dirty="0" smtClean="0">
                <a:solidFill>
                  <a:srgbClr val="20758E"/>
                </a:solidFill>
                <a:effectLst>
                  <a:outerShdw blurRad="38100" dist="38100" dir="2700000" algn="tl">
                    <a:srgbClr val="000000">
                      <a:alpha val="43137"/>
                    </a:srgbClr>
                  </a:outerShdw>
                </a:effectLst>
                <a:hlinkClick r:id="rId4"/>
              </a:rPr>
              <a:t>www.spire2030.eu</a:t>
            </a:r>
            <a:endParaRPr lang="en-US" b="1" dirty="0" smtClean="0">
              <a:solidFill>
                <a:srgbClr val="20758E"/>
              </a:solidFill>
              <a:effectLst>
                <a:outerShdw blurRad="38100" dist="38100" dir="2700000" algn="tl">
                  <a:srgbClr val="000000">
                    <a:alpha val="43137"/>
                  </a:srgbClr>
                </a:outerShdw>
              </a:effectLst>
            </a:endParaRPr>
          </a:p>
          <a:p>
            <a:pPr algn="ctr"/>
            <a:r>
              <a:rPr lang="en-US" b="1" dirty="0" smtClean="0">
                <a:solidFill>
                  <a:srgbClr val="20758E"/>
                </a:solidFill>
                <a:effectLst>
                  <a:outerShdw blurRad="38100" dist="38100" dir="2700000" algn="tl">
                    <a:srgbClr val="000000">
                      <a:alpha val="43137"/>
                    </a:srgbClr>
                  </a:outerShdw>
                </a:effectLst>
              </a:rPr>
              <a:t>Information on awarded SPIRE projects will be also available soon on our webpages</a:t>
            </a:r>
            <a:endParaRPr lang="en-US" b="1" dirty="0">
              <a:solidFill>
                <a:srgbClr val="20758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5826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endParaRPr lang="en-US" altLang="en-US" smtClean="0"/>
          </a:p>
        </p:txBody>
      </p:sp>
      <p:sp>
        <p:nvSpPr>
          <p:cNvPr id="3075" name="Content Placeholder 2"/>
          <p:cNvSpPr>
            <a:spLocks noGrp="1"/>
          </p:cNvSpPr>
          <p:nvPr>
            <p:ph idx="1"/>
          </p:nvPr>
        </p:nvSpPr>
        <p:spPr/>
        <p:txBody>
          <a:bodyPr/>
          <a:lstStyle/>
          <a:p>
            <a:endParaRPr lang="en-US" altLang="en-US" smtClean="0"/>
          </a:p>
        </p:txBody>
      </p:sp>
      <p:pic>
        <p:nvPicPr>
          <p:cNvPr id="30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00013"/>
            <a:ext cx="9401175"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609562"/>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6"/>
          <p:cNvSpPr>
            <a:spLocks noChangeArrowheads="1"/>
          </p:cNvSpPr>
          <p:nvPr/>
        </p:nvSpPr>
        <p:spPr bwMode="auto">
          <a:xfrm>
            <a:off x="577850" y="1268413"/>
            <a:ext cx="8335963" cy="5184775"/>
          </a:xfrm>
          <a:prstGeom prst="rect">
            <a:avLst/>
          </a:prstGeom>
          <a:solidFill>
            <a:schemeClr val="bg1">
              <a:alpha val="45882"/>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fr-FR" altLang="en-US">
              <a:solidFill>
                <a:srgbClr val="000000"/>
              </a:solidFill>
            </a:endParaRPr>
          </a:p>
        </p:txBody>
      </p:sp>
      <p:pic>
        <p:nvPicPr>
          <p:cNvPr id="65537" name="Picture 1"/>
          <p:cNvPicPr>
            <a:picLocks noChangeAspect="1" noChangeArrowheads="1"/>
          </p:cNvPicPr>
          <p:nvPr/>
        </p:nvPicPr>
        <p:blipFill>
          <a:blip r:embed="rId3"/>
          <a:srcRect/>
          <a:stretch>
            <a:fillRect/>
          </a:stretch>
        </p:blipFill>
        <p:spPr bwMode="auto">
          <a:xfrm>
            <a:off x="441325" y="1069975"/>
            <a:ext cx="3298825" cy="1100138"/>
          </a:xfrm>
          <a:prstGeom prst="rect">
            <a:avLst/>
          </a:prstGeom>
          <a:noFill/>
          <a:ln w="9525">
            <a:noFill/>
            <a:miter lim="800000"/>
            <a:headEnd/>
            <a:tailEnd/>
          </a:ln>
          <a:effectLst>
            <a:outerShdw blurRad="76200" dist="12700" dir="2700000" sy="-23000" kx="-800400" algn="bl" rotWithShape="0">
              <a:prstClr val="black">
                <a:alpha val="20000"/>
              </a:prstClr>
            </a:outerShdw>
          </a:effectLst>
        </p:spPr>
      </p:pic>
      <p:pic>
        <p:nvPicPr>
          <p:cNvPr id="91139" name="Picture 3"/>
          <p:cNvPicPr>
            <a:picLocks noChangeAspect="1" noChangeArrowheads="1"/>
          </p:cNvPicPr>
          <p:nvPr/>
        </p:nvPicPr>
        <p:blipFill>
          <a:blip r:embed="rId4"/>
          <a:srcRect/>
          <a:stretch>
            <a:fillRect/>
          </a:stretch>
        </p:blipFill>
        <p:spPr bwMode="auto">
          <a:xfrm>
            <a:off x="1624013" y="2374900"/>
            <a:ext cx="4460875" cy="1319213"/>
          </a:xfrm>
          <a:prstGeom prst="rect">
            <a:avLst/>
          </a:prstGeom>
          <a:noFill/>
          <a:ln w="9525">
            <a:noFill/>
            <a:miter lim="800000"/>
            <a:headEnd/>
            <a:tailEnd/>
          </a:ln>
          <a:effectLst>
            <a:outerShdw blurRad="76200" dist="12700" dir="2700000" sy="-23000" kx="-800400" algn="bl" rotWithShape="0">
              <a:prstClr val="black">
                <a:alpha val="20000"/>
              </a:prstClr>
            </a:outerShdw>
          </a:effectLst>
        </p:spPr>
      </p:pic>
      <p:sp>
        <p:nvSpPr>
          <p:cNvPr id="5125" name="TextBox 22"/>
          <p:cNvSpPr txBox="1">
            <a:spLocks noChangeArrowheads="1"/>
          </p:cNvSpPr>
          <p:nvPr/>
        </p:nvSpPr>
        <p:spPr bwMode="auto">
          <a:xfrm>
            <a:off x="1651000" y="2352675"/>
            <a:ext cx="4433888"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a:solidFill>
                  <a:srgbClr val="0070C0"/>
                </a:solidFill>
                <a:latin typeface="Calibri" pitchFamily="34" charset="0"/>
              </a:rPr>
              <a:t>Process Industry: </a:t>
            </a:r>
          </a:p>
          <a:p>
            <a:r>
              <a:rPr lang="en-GB" altLang="en-US" sz="1600" b="1">
                <a:solidFill>
                  <a:srgbClr val="FFFFFF"/>
                </a:solidFill>
                <a:latin typeface="Calibri" pitchFamily="34" charset="0"/>
              </a:rPr>
              <a:t>Chemical,  biochemical, and  physical  transformation and formulation of raw materials using continuous  and batch processes into  </a:t>
            </a:r>
            <a:r>
              <a:rPr lang="en-GB" altLang="en-US" sz="1600" b="1">
                <a:solidFill>
                  <a:srgbClr val="0070C0"/>
                </a:solidFill>
                <a:latin typeface="Calibri" pitchFamily="34" charset="0"/>
              </a:rPr>
              <a:t>Materials with new properties and functionalities</a:t>
            </a:r>
          </a:p>
          <a:p>
            <a:endParaRPr lang="en-GB" altLang="en-US" sz="1600" b="1">
              <a:solidFill>
                <a:srgbClr val="FFFFFF"/>
              </a:solidFill>
              <a:latin typeface="Calibri" pitchFamily="34" charset="0"/>
            </a:endParaRPr>
          </a:p>
          <a:p>
            <a:endParaRPr lang="en-GB" altLang="en-US" sz="1600" b="1">
              <a:solidFill>
                <a:srgbClr val="FFFFFF"/>
              </a:solidFill>
              <a:latin typeface="Calibri" pitchFamily="34" charset="0"/>
            </a:endParaRPr>
          </a:p>
        </p:txBody>
      </p:sp>
      <p:sp>
        <p:nvSpPr>
          <p:cNvPr id="5126" name="TextBox 12"/>
          <p:cNvSpPr txBox="1">
            <a:spLocks noChangeArrowheads="1"/>
          </p:cNvSpPr>
          <p:nvPr/>
        </p:nvSpPr>
        <p:spPr bwMode="auto">
          <a:xfrm>
            <a:off x="441325" y="1028700"/>
            <a:ext cx="14001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1600" b="1">
                <a:solidFill>
                  <a:srgbClr val="FFFFFF"/>
                </a:solidFill>
                <a:latin typeface="Calibri" pitchFamily="34" charset="0"/>
              </a:rPr>
              <a:t>Raw Materials</a:t>
            </a:r>
          </a:p>
          <a:p>
            <a:pPr algn="ctr"/>
            <a:endParaRPr lang="en-GB" altLang="en-US" sz="1600" b="1">
              <a:solidFill>
                <a:srgbClr val="FFFFFF"/>
              </a:solidFill>
              <a:latin typeface="Calibri" pitchFamily="34" charset="0"/>
            </a:endParaRPr>
          </a:p>
        </p:txBody>
      </p:sp>
      <p:pic>
        <p:nvPicPr>
          <p:cNvPr id="93187" name="Picture 3"/>
          <p:cNvPicPr>
            <a:picLocks noChangeAspect="1" noChangeArrowheads="1"/>
          </p:cNvPicPr>
          <p:nvPr/>
        </p:nvPicPr>
        <p:blipFill>
          <a:blip r:embed="rId5"/>
          <a:srcRect/>
          <a:stretch>
            <a:fillRect/>
          </a:stretch>
        </p:blipFill>
        <p:spPr bwMode="auto">
          <a:xfrm>
            <a:off x="3417888" y="3789363"/>
            <a:ext cx="2667000" cy="1287462"/>
          </a:xfrm>
          <a:prstGeom prst="rect">
            <a:avLst/>
          </a:prstGeom>
          <a:noFill/>
          <a:ln w="9525">
            <a:noFill/>
            <a:miter lim="800000"/>
            <a:headEnd/>
            <a:tailEnd/>
          </a:ln>
          <a:effectLst>
            <a:outerShdw blurRad="76200" dist="12700" dir="2700000" sy="-23000" kx="-800400" algn="bl" rotWithShape="0">
              <a:prstClr val="black">
                <a:alpha val="20000"/>
              </a:prstClr>
            </a:outerShdw>
          </a:effectLst>
        </p:spPr>
      </p:pic>
      <p:sp>
        <p:nvSpPr>
          <p:cNvPr id="5128" name="TextBox 10"/>
          <p:cNvSpPr txBox="1">
            <a:spLocks noChangeArrowheads="1"/>
          </p:cNvSpPr>
          <p:nvPr/>
        </p:nvSpPr>
        <p:spPr bwMode="auto">
          <a:xfrm>
            <a:off x="7588250" y="5121275"/>
            <a:ext cx="1325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sz="1600" b="1">
                <a:solidFill>
                  <a:srgbClr val="FFFFFF"/>
                </a:solidFill>
                <a:latin typeface="Calibri" pitchFamily="34" charset="0"/>
              </a:rPr>
              <a:t>Components</a:t>
            </a:r>
          </a:p>
          <a:p>
            <a:r>
              <a:rPr lang="en-GB" altLang="en-US" sz="1600" b="1">
                <a:solidFill>
                  <a:srgbClr val="FFFFFF"/>
                </a:solidFill>
                <a:latin typeface="Calibri" pitchFamily="34" charset="0"/>
              </a:rPr>
              <a:t> &amp;  Products</a:t>
            </a:r>
          </a:p>
          <a:p>
            <a:endParaRPr lang="en-GB" altLang="en-US" sz="1600" b="1">
              <a:solidFill>
                <a:srgbClr val="FFFFFF"/>
              </a:solidFill>
              <a:latin typeface="Calibri" pitchFamily="34" charset="0"/>
            </a:endParaRPr>
          </a:p>
        </p:txBody>
      </p:sp>
      <p:sp>
        <p:nvSpPr>
          <p:cNvPr id="5129" name="TextBox 25"/>
          <p:cNvSpPr txBox="1">
            <a:spLocks noChangeArrowheads="1"/>
          </p:cNvSpPr>
          <p:nvPr/>
        </p:nvSpPr>
        <p:spPr bwMode="auto">
          <a:xfrm>
            <a:off x="3417888" y="3748088"/>
            <a:ext cx="2368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sz="1600" b="1">
                <a:solidFill>
                  <a:srgbClr val="FFFFFF"/>
                </a:solidFill>
                <a:latin typeface="Calibri" pitchFamily="34" charset="0"/>
              </a:rPr>
              <a:t>Discrete Manufacturing:</a:t>
            </a:r>
          </a:p>
        </p:txBody>
      </p:sp>
      <p:sp>
        <p:nvSpPr>
          <p:cNvPr id="28" name="Bent Arrow 27"/>
          <p:cNvSpPr/>
          <p:nvPr/>
        </p:nvSpPr>
        <p:spPr bwMode="auto">
          <a:xfrm rot="10800000" flipH="1">
            <a:off x="3808413" y="5434013"/>
            <a:ext cx="763587" cy="517525"/>
          </a:xfrm>
          <a:prstGeom prst="bentArrow">
            <a:avLst>
              <a:gd name="adj1" fmla="val 52632"/>
              <a:gd name="adj2" fmla="val 18423"/>
              <a:gd name="adj3" fmla="val 50000"/>
              <a:gd name="adj4" fmla="val 49012"/>
            </a:avLst>
          </a:prstGeom>
          <a:solidFill>
            <a:srgbClr val="0070C0"/>
          </a:solidFill>
          <a:ln w="9525" cap="flat" cmpd="sng" algn="ctr">
            <a:solidFill>
              <a:schemeClr val="tx1"/>
            </a:solidFill>
            <a:prstDash val="solid"/>
            <a:round/>
            <a:headEnd type="none" w="med" len="med"/>
            <a:tailEnd type="none" w="med" len="med"/>
          </a:ln>
          <a:effectLst>
            <a:outerShdw blurRad="76200" dist="12700" dir="2700000" sy="-23000" kx="-800400" algn="bl" rotWithShape="0">
              <a:prstClr val="black">
                <a:alpha val="20000"/>
              </a:prstClr>
            </a:outerShdw>
          </a:effectLst>
        </p:spPr>
        <p:txBody>
          <a:bodyPr/>
          <a:lstStyle/>
          <a:p>
            <a:pPr>
              <a:defRPr/>
            </a:pPr>
            <a:endParaRPr lang="en-GB" dirty="0">
              <a:solidFill>
                <a:srgbClr val="000000"/>
              </a:solidFill>
            </a:endParaRPr>
          </a:p>
        </p:txBody>
      </p:sp>
      <p:sp>
        <p:nvSpPr>
          <p:cNvPr id="29" name="Bent Arrow 28"/>
          <p:cNvSpPr/>
          <p:nvPr/>
        </p:nvSpPr>
        <p:spPr bwMode="auto">
          <a:xfrm rot="10800000" flipH="1">
            <a:off x="2065338" y="3994150"/>
            <a:ext cx="1128712" cy="519113"/>
          </a:xfrm>
          <a:prstGeom prst="bentArrow">
            <a:avLst>
              <a:gd name="adj1" fmla="val 52632"/>
              <a:gd name="adj2" fmla="val 18423"/>
              <a:gd name="adj3" fmla="val 50000"/>
              <a:gd name="adj4" fmla="val 49012"/>
            </a:avLst>
          </a:prstGeom>
          <a:solidFill>
            <a:srgbClr val="0070C0"/>
          </a:solidFill>
          <a:ln w="9525" cap="flat" cmpd="sng" algn="ctr">
            <a:solidFill>
              <a:schemeClr val="tx1"/>
            </a:solidFill>
            <a:prstDash val="solid"/>
            <a:round/>
            <a:headEnd type="none" w="med" len="med"/>
            <a:tailEnd type="none" w="med" len="med"/>
          </a:ln>
          <a:effectLst>
            <a:outerShdw blurRad="76200" dist="12700" dir="2700000" sy="-23000" kx="-800400" algn="bl" rotWithShape="0">
              <a:prstClr val="black">
                <a:alpha val="20000"/>
              </a:prstClr>
            </a:outerShdw>
          </a:effectLst>
        </p:spPr>
        <p:txBody>
          <a:bodyPr/>
          <a:lstStyle/>
          <a:p>
            <a:pPr>
              <a:defRPr/>
            </a:pPr>
            <a:endParaRPr lang="en-GB" dirty="0">
              <a:solidFill>
                <a:srgbClr val="000000"/>
              </a:solidFill>
            </a:endParaRPr>
          </a:p>
        </p:txBody>
      </p:sp>
      <p:sp>
        <p:nvSpPr>
          <p:cNvPr id="30" name="Bent Arrow 29"/>
          <p:cNvSpPr/>
          <p:nvPr/>
        </p:nvSpPr>
        <p:spPr bwMode="auto">
          <a:xfrm rot="10800000" flipH="1">
            <a:off x="577850" y="2524125"/>
            <a:ext cx="717550" cy="519113"/>
          </a:xfrm>
          <a:prstGeom prst="bentArrow">
            <a:avLst>
              <a:gd name="adj1" fmla="val 52632"/>
              <a:gd name="adj2" fmla="val 18423"/>
              <a:gd name="adj3" fmla="val 50000"/>
              <a:gd name="adj4" fmla="val 49012"/>
            </a:avLst>
          </a:prstGeom>
          <a:solidFill>
            <a:srgbClr val="0070C0"/>
          </a:solidFill>
          <a:ln w="9525" cap="flat" cmpd="sng" algn="ctr">
            <a:solidFill>
              <a:schemeClr val="tx1"/>
            </a:solidFill>
            <a:prstDash val="solid"/>
            <a:round/>
            <a:headEnd type="none" w="med" len="med"/>
            <a:tailEnd type="none" w="med" len="med"/>
          </a:ln>
          <a:effectLst>
            <a:outerShdw blurRad="76200" dist="12700" dir="2700000" sy="-23000" kx="-800400" algn="bl" rotWithShape="0">
              <a:prstClr val="black">
                <a:alpha val="20000"/>
              </a:prstClr>
            </a:outerShdw>
          </a:effectLst>
        </p:spPr>
        <p:txBody>
          <a:bodyPr/>
          <a:lstStyle/>
          <a:p>
            <a:pPr>
              <a:defRPr/>
            </a:pPr>
            <a:endParaRPr lang="en-GB" dirty="0">
              <a:solidFill>
                <a:srgbClr val="000000"/>
              </a:solidFill>
            </a:endParaRPr>
          </a:p>
        </p:txBody>
      </p:sp>
      <p:sp>
        <p:nvSpPr>
          <p:cNvPr id="39" name="Bent Arrow 38"/>
          <p:cNvSpPr/>
          <p:nvPr/>
        </p:nvSpPr>
        <p:spPr bwMode="auto">
          <a:xfrm flipH="1">
            <a:off x="6626225" y="2868613"/>
            <a:ext cx="962025" cy="2208212"/>
          </a:xfrm>
          <a:prstGeom prst="bentArrow">
            <a:avLst>
              <a:gd name="adj1" fmla="val 52632"/>
              <a:gd name="adj2" fmla="val 13457"/>
              <a:gd name="adj3" fmla="val 50000"/>
              <a:gd name="adj4" fmla="val 49012"/>
            </a:avLst>
          </a:prstGeom>
          <a:solidFill>
            <a:srgbClr val="0070C0"/>
          </a:solidFill>
          <a:ln w="9525" cap="flat" cmpd="sng" algn="ctr">
            <a:solidFill>
              <a:schemeClr val="tx1"/>
            </a:solidFill>
            <a:prstDash val="solid"/>
            <a:round/>
            <a:headEnd type="none" w="med" len="med"/>
            <a:tailEnd type="none" w="med" len="med"/>
          </a:ln>
          <a:effectLst>
            <a:outerShdw blurRad="76200" dist="12700" dir="2700000" sy="-23000" kx="-800400" algn="bl" rotWithShape="0">
              <a:prstClr val="black">
                <a:alpha val="20000"/>
              </a:prstClr>
            </a:outerShdw>
          </a:effectLst>
        </p:spPr>
        <p:txBody>
          <a:bodyPr/>
          <a:lstStyle/>
          <a:p>
            <a:pPr>
              <a:defRPr/>
            </a:pPr>
            <a:endParaRPr lang="en-GB" dirty="0">
              <a:solidFill>
                <a:srgbClr val="000000"/>
              </a:solidFill>
            </a:endParaRPr>
          </a:p>
        </p:txBody>
      </p:sp>
      <p:pic>
        <p:nvPicPr>
          <p:cNvPr id="91138" name="Picture 2"/>
          <p:cNvPicPr>
            <a:picLocks noChangeAspect="1" noChangeArrowheads="1"/>
          </p:cNvPicPr>
          <p:nvPr/>
        </p:nvPicPr>
        <p:blipFill>
          <a:blip r:embed="rId6"/>
          <a:srcRect/>
          <a:stretch>
            <a:fillRect/>
          </a:stretch>
        </p:blipFill>
        <p:spPr bwMode="auto">
          <a:xfrm>
            <a:off x="4876800" y="5189538"/>
            <a:ext cx="4037013" cy="1006475"/>
          </a:xfrm>
          <a:prstGeom prst="rect">
            <a:avLst/>
          </a:prstGeom>
          <a:noFill/>
          <a:ln w="9525">
            <a:noFill/>
            <a:miter lim="800000"/>
            <a:headEnd/>
            <a:tailEnd/>
          </a:ln>
          <a:effectLst>
            <a:outerShdw blurRad="76200" dist="12700" dir="2700000" sy="-23000" kx="-800400" algn="bl" rotWithShape="0">
              <a:prstClr val="black">
                <a:alpha val="20000"/>
              </a:prstClr>
            </a:outerShdw>
          </a:effectLst>
        </p:spPr>
      </p:pic>
      <p:pic>
        <p:nvPicPr>
          <p:cNvPr id="5135" name="Picture 2" descr="http://www.environment-green.com/images/recycle_logo_arrow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2788" y="1116013"/>
            <a:ext cx="1314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Title 1"/>
          <p:cNvSpPr>
            <a:spLocks noGrp="1"/>
          </p:cNvSpPr>
          <p:nvPr>
            <p:ph type="title"/>
          </p:nvPr>
        </p:nvSpPr>
        <p:spPr>
          <a:xfrm>
            <a:off x="612775" y="260350"/>
            <a:ext cx="7915275" cy="717550"/>
          </a:xfrm>
        </p:spPr>
        <p:txBody>
          <a:bodyPr>
            <a:normAutofit fontScale="90000"/>
          </a:bodyPr>
          <a:lstStyle/>
          <a:p>
            <a:r>
              <a:rPr lang="fr-BE" altLang="en-US" smtClean="0"/>
              <a:t>The value chain</a:t>
            </a:r>
            <a:endParaRPr lang="en-GB" altLang="en-US" smtClean="0"/>
          </a:p>
        </p:txBody>
      </p:sp>
    </p:spTree>
    <p:extLst>
      <p:ext uri="{BB962C8B-B14F-4D97-AF65-F5344CB8AC3E}">
        <p14:creationId xmlns:p14="http://schemas.microsoft.com/office/powerpoint/2010/main" val="9197116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72" name="Rounded Rectangle 19"/>
          <p:cNvSpPr>
            <a:spLocks noChangeArrowheads="1"/>
          </p:cNvSpPr>
          <p:nvPr/>
        </p:nvSpPr>
        <p:spPr bwMode="auto">
          <a:xfrm>
            <a:off x="924061" y="1490874"/>
            <a:ext cx="7824403" cy="3166824"/>
          </a:xfrm>
          <a:prstGeom prst="roundRect">
            <a:avLst>
              <a:gd name="adj" fmla="val 16667"/>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fr-BE" sz="2000" b="1" i="0" dirty="0" smtClean="0">
                <a:solidFill>
                  <a:srgbClr val="FFFFFF"/>
                </a:solidFill>
              </a:rPr>
              <a:t>Horizon 2020</a:t>
            </a:r>
          </a:p>
          <a:p>
            <a:pPr algn="ctr" eaLnBrk="0" hangingPunct="0"/>
            <a:endParaRPr lang="fr-BE" sz="1600" b="1" i="0" dirty="0">
              <a:solidFill>
                <a:srgbClr val="FFFFFF"/>
              </a:solidFill>
            </a:endParaRPr>
          </a:p>
          <a:p>
            <a:pPr algn="ctr" eaLnBrk="0" hangingPunct="0"/>
            <a:endParaRPr lang="fr-BE" sz="1600" b="1" i="0" dirty="0" smtClean="0">
              <a:solidFill>
                <a:srgbClr val="FFFFFF"/>
              </a:solidFill>
            </a:endParaRPr>
          </a:p>
          <a:p>
            <a:pPr algn="ctr" eaLnBrk="0" hangingPunct="0"/>
            <a:endParaRPr lang="fr-BE" sz="1600" b="1" i="0" dirty="0">
              <a:solidFill>
                <a:srgbClr val="FFFFFF"/>
              </a:solidFill>
            </a:endParaRPr>
          </a:p>
          <a:p>
            <a:pPr algn="ctr" eaLnBrk="0" hangingPunct="0"/>
            <a:endParaRPr lang="fr-BE" sz="1600" b="1" i="0" dirty="0" smtClean="0">
              <a:solidFill>
                <a:srgbClr val="FFFFFF"/>
              </a:solidFill>
            </a:endParaRPr>
          </a:p>
          <a:p>
            <a:pPr algn="ctr" eaLnBrk="0" hangingPunct="0"/>
            <a:endParaRPr lang="fr-BE" sz="1600" b="1" i="0" dirty="0">
              <a:solidFill>
                <a:srgbClr val="FFFFFF"/>
              </a:solidFill>
            </a:endParaRPr>
          </a:p>
          <a:p>
            <a:pPr algn="ctr" eaLnBrk="0" hangingPunct="0"/>
            <a:endParaRPr lang="fr-BE" sz="1600" b="1" i="0" dirty="0" smtClean="0">
              <a:solidFill>
                <a:srgbClr val="FFFFFF"/>
              </a:solidFill>
            </a:endParaRPr>
          </a:p>
          <a:p>
            <a:pPr algn="ctr" eaLnBrk="0" hangingPunct="0"/>
            <a:endParaRPr lang="fr-BE" sz="1600" b="1" i="0" dirty="0">
              <a:solidFill>
                <a:srgbClr val="FFFFFF"/>
              </a:solidFill>
            </a:endParaRPr>
          </a:p>
          <a:p>
            <a:pPr algn="ctr" eaLnBrk="0" hangingPunct="0"/>
            <a:endParaRPr lang="fr-BE" sz="1600" b="1" i="0" dirty="0" smtClean="0">
              <a:solidFill>
                <a:srgbClr val="FFFFFF"/>
              </a:solidFill>
            </a:endParaRPr>
          </a:p>
          <a:p>
            <a:pPr algn="ctr" eaLnBrk="0" hangingPunct="0"/>
            <a:endParaRPr lang="fr-BE" sz="1600" b="1" i="0" dirty="0">
              <a:solidFill>
                <a:srgbClr val="FFFFFF"/>
              </a:solidFill>
            </a:endParaRPr>
          </a:p>
          <a:p>
            <a:pPr algn="ctr" eaLnBrk="0" hangingPunct="0"/>
            <a:endParaRPr lang="fr-BE" sz="1600" b="1" i="0" dirty="0" smtClean="0">
              <a:solidFill>
                <a:srgbClr val="FFFFFF"/>
              </a:solidFill>
            </a:endParaRPr>
          </a:p>
        </p:txBody>
      </p:sp>
      <p:grpSp>
        <p:nvGrpSpPr>
          <p:cNvPr id="31761" name="Group 26"/>
          <p:cNvGrpSpPr>
            <a:grpSpLocks/>
          </p:cNvGrpSpPr>
          <p:nvPr/>
        </p:nvGrpSpPr>
        <p:grpSpPr bwMode="auto">
          <a:xfrm>
            <a:off x="1362149" y="2150955"/>
            <a:ext cx="2427287" cy="2162175"/>
            <a:chOff x="431612" y="2219024"/>
            <a:chExt cx="2912090" cy="2603268"/>
          </a:xfrm>
        </p:grpSpPr>
        <p:sp>
          <p:nvSpPr>
            <p:cNvPr id="30754" name="Oval 6"/>
            <p:cNvSpPr>
              <a:spLocks noChangeArrowheads="1"/>
            </p:cNvSpPr>
            <p:nvPr/>
          </p:nvSpPr>
          <p:spPr bwMode="auto">
            <a:xfrm>
              <a:off x="431612" y="2219024"/>
              <a:ext cx="2912090" cy="2603268"/>
            </a:xfrm>
            <a:prstGeom prst="ellipse">
              <a:avLst/>
            </a:prstGeom>
            <a:solidFill>
              <a:schemeClr val="bg1"/>
            </a:solidFill>
            <a:ln w="9525" algn="ctr">
              <a:solidFill>
                <a:schemeClr val="tx1"/>
              </a:solidFill>
              <a:round/>
              <a:headEnd/>
              <a:tailEnd/>
            </a:ln>
          </p:spPr>
          <p:txBody>
            <a:bodyPr/>
            <a:lstStyle/>
            <a:p>
              <a:pPr algn="r" eaLnBrk="0" hangingPunct="0"/>
              <a:endParaRPr lang="en-GB" sz="2400" i="0" smtClean="0">
                <a:solidFill>
                  <a:srgbClr val="1C44B4"/>
                </a:solidFill>
              </a:endParaRPr>
            </a:p>
          </p:txBody>
        </p:sp>
        <p:sp>
          <p:nvSpPr>
            <p:cNvPr id="30755" name="TextBox 7"/>
            <p:cNvSpPr txBox="1">
              <a:spLocks noChangeArrowheads="1"/>
            </p:cNvSpPr>
            <p:nvPr/>
          </p:nvSpPr>
          <p:spPr bwMode="auto">
            <a:xfrm>
              <a:off x="431612" y="2567382"/>
              <a:ext cx="2809020" cy="196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fr-BE" sz="1800" b="1" i="0" dirty="0" smtClean="0">
                  <a:solidFill>
                    <a:srgbClr val="1C44B4"/>
                  </a:solidFill>
                </a:rPr>
                <a:t>Excellent </a:t>
              </a:r>
            </a:p>
            <a:p>
              <a:pPr algn="ctr" eaLnBrk="1" hangingPunct="1"/>
              <a:r>
                <a:rPr lang="fr-BE" sz="1800" b="1" i="0" dirty="0" smtClean="0">
                  <a:solidFill>
                    <a:srgbClr val="1C44B4"/>
                  </a:solidFill>
                </a:rPr>
                <a:t>Science</a:t>
              </a:r>
            </a:p>
            <a:p>
              <a:pPr algn="ctr" eaLnBrk="1" hangingPunct="1"/>
              <a:endParaRPr lang="fr-BE" sz="1800" b="1" i="0" dirty="0">
                <a:solidFill>
                  <a:srgbClr val="1C44B4"/>
                </a:solidFill>
              </a:endParaRPr>
            </a:p>
            <a:p>
              <a:pPr algn="ctr" eaLnBrk="1" hangingPunct="1"/>
              <a:r>
                <a:rPr lang="en-GB" sz="1400" i="0" dirty="0">
                  <a:solidFill>
                    <a:srgbClr val="000000">
                      <a:lumMod val="75000"/>
                      <a:lumOff val="25000"/>
                    </a:srgbClr>
                  </a:solidFill>
                </a:rPr>
                <a:t>Future Emerging Technologies</a:t>
              </a:r>
            </a:p>
            <a:p>
              <a:pPr algn="ctr" eaLnBrk="1" hangingPunct="1"/>
              <a:endParaRPr lang="fr-BE" sz="1800" b="1" i="0" dirty="0" smtClean="0">
                <a:solidFill>
                  <a:srgbClr val="1C44B4"/>
                </a:solidFill>
              </a:endParaRPr>
            </a:p>
          </p:txBody>
        </p:sp>
      </p:grpSp>
      <p:grpSp>
        <p:nvGrpSpPr>
          <p:cNvPr id="31762" name="Group 28"/>
          <p:cNvGrpSpPr>
            <a:grpSpLocks/>
          </p:cNvGrpSpPr>
          <p:nvPr/>
        </p:nvGrpSpPr>
        <p:grpSpPr bwMode="auto">
          <a:xfrm>
            <a:off x="5902399" y="2150955"/>
            <a:ext cx="2486025" cy="2162175"/>
            <a:chOff x="5793688" y="2219024"/>
            <a:chExt cx="2981822" cy="2603268"/>
          </a:xfrm>
        </p:grpSpPr>
        <p:sp>
          <p:nvSpPr>
            <p:cNvPr id="30752" name="Oval 9"/>
            <p:cNvSpPr>
              <a:spLocks noChangeArrowheads="1"/>
            </p:cNvSpPr>
            <p:nvPr/>
          </p:nvSpPr>
          <p:spPr bwMode="auto">
            <a:xfrm>
              <a:off x="5793688" y="2219024"/>
              <a:ext cx="2981822" cy="2603268"/>
            </a:xfrm>
            <a:prstGeom prst="ellipse">
              <a:avLst/>
            </a:prstGeom>
            <a:solidFill>
              <a:schemeClr val="bg1"/>
            </a:solidFill>
            <a:ln w="9525" algn="ctr">
              <a:solidFill>
                <a:schemeClr val="tx1"/>
              </a:solidFill>
              <a:round/>
              <a:headEnd/>
              <a:tailEnd/>
            </a:ln>
          </p:spPr>
          <p:txBody>
            <a:bodyPr/>
            <a:lstStyle/>
            <a:p>
              <a:pPr algn="r" eaLnBrk="0" hangingPunct="0"/>
              <a:endParaRPr lang="en-GB" sz="2400" i="0" smtClean="0">
                <a:solidFill>
                  <a:srgbClr val="1C44B4"/>
                </a:solidFill>
              </a:endParaRPr>
            </a:p>
          </p:txBody>
        </p:sp>
        <p:sp>
          <p:nvSpPr>
            <p:cNvPr id="30753" name="TextBox 25"/>
            <p:cNvSpPr txBox="1">
              <a:spLocks noChangeArrowheads="1"/>
            </p:cNvSpPr>
            <p:nvPr/>
          </p:nvSpPr>
          <p:spPr bwMode="auto">
            <a:xfrm>
              <a:off x="5836122" y="2465758"/>
              <a:ext cx="2939388" cy="211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fr-BE" sz="1800" b="1" i="0" dirty="0" err="1">
                  <a:solidFill>
                    <a:srgbClr val="1C44B4"/>
                  </a:solidFill>
                </a:rPr>
                <a:t>S</a:t>
              </a:r>
              <a:r>
                <a:rPr lang="fr-BE" sz="1800" b="1" i="0" dirty="0" err="1" smtClean="0">
                  <a:solidFill>
                    <a:srgbClr val="1C44B4"/>
                  </a:solidFill>
                </a:rPr>
                <a:t>ocietal</a:t>
              </a:r>
              <a:r>
                <a:rPr lang="fr-BE" sz="1800" b="1" i="0" dirty="0" smtClean="0">
                  <a:solidFill>
                    <a:srgbClr val="1C44B4"/>
                  </a:solidFill>
                </a:rPr>
                <a:t> </a:t>
              </a:r>
            </a:p>
            <a:p>
              <a:pPr algn="ctr" eaLnBrk="1" hangingPunct="1"/>
              <a:r>
                <a:rPr lang="fr-BE" sz="1800" b="1" i="0" dirty="0">
                  <a:solidFill>
                    <a:srgbClr val="1C44B4"/>
                  </a:solidFill>
                </a:rPr>
                <a:t>C</a:t>
              </a:r>
              <a:r>
                <a:rPr lang="fr-BE" sz="1800" b="1" i="0" dirty="0" smtClean="0">
                  <a:solidFill>
                    <a:srgbClr val="1C44B4"/>
                  </a:solidFill>
                </a:rPr>
                <a:t>hallenges»</a:t>
              </a:r>
            </a:p>
            <a:p>
              <a:pPr algn="ctr">
                <a:defRPr/>
              </a:pPr>
              <a:endParaRPr lang="fr-BE" sz="1400" i="0" dirty="0" smtClean="0">
                <a:solidFill>
                  <a:srgbClr val="FFFFFF">
                    <a:lumMod val="50000"/>
                  </a:srgbClr>
                </a:solidFill>
              </a:endParaRPr>
            </a:p>
            <a:p>
              <a:pPr algn="ctr">
                <a:defRPr/>
              </a:pPr>
              <a:r>
                <a:rPr lang="fr-BE" sz="1400" i="0" dirty="0" err="1" smtClean="0">
                  <a:solidFill>
                    <a:srgbClr val="000000">
                      <a:lumMod val="75000"/>
                      <a:lumOff val="25000"/>
                    </a:srgbClr>
                  </a:solidFill>
                </a:rPr>
                <a:t>Energy</a:t>
              </a:r>
              <a:endParaRPr lang="fr-BE" sz="1400" i="0" dirty="0">
                <a:solidFill>
                  <a:srgbClr val="000000">
                    <a:lumMod val="75000"/>
                    <a:lumOff val="25000"/>
                  </a:srgbClr>
                </a:solidFill>
              </a:endParaRPr>
            </a:p>
            <a:p>
              <a:pPr algn="ctr">
                <a:defRPr/>
              </a:pPr>
              <a:r>
                <a:rPr lang="fr-BE" sz="1400" i="0" dirty="0" err="1">
                  <a:solidFill>
                    <a:srgbClr val="000000">
                      <a:lumMod val="75000"/>
                      <a:lumOff val="25000"/>
                    </a:srgbClr>
                  </a:solidFill>
                </a:rPr>
                <a:t>Climate</a:t>
              </a:r>
              <a:r>
                <a:rPr lang="fr-BE" sz="1400" i="0" dirty="0">
                  <a:solidFill>
                    <a:srgbClr val="000000">
                      <a:lumMod val="75000"/>
                      <a:lumOff val="25000"/>
                    </a:srgbClr>
                  </a:solidFill>
                </a:rPr>
                <a:t> </a:t>
              </a:r>
              <a:r>
                <a:rPr lang="fr-BE" sz="1400" i="0" dirty="0" smtClean="0">
                  <a:solidFill>
                    <a:srgbClr val="000000">
                      <a:lumMod val="75000"/>
                      <a:lumOff val="25000"/>
                    </a:srgbClr>
                  </a:solidFill>
                </a:rPr>
                <a:t>Change -  </a:t>
              </a:r>
              <a:r>
                <a:rPr lang="fr-BE" sz="1400" i="0" dirty="0" err="1" smtClean="0">
                  <a:solidFill>
                    <a:srgbClr val="000000">
                      <a:lumMod val="75000"/>
                      <a:lumOff val="25000"/>
                    </a:srgbClr>
                  </a:solidFill>
                </a:rPr>
                <a:t>Waste</a:t>
              </a:r>
              <a:endParaRPr lang="fr-BE" sz="1400" i="0" dirty="0">
                <a:solidFill>
                  <a:srgbClr val="000000">
                    <a:lumMod val="75000"/>
                    <a:lumOff val="25000"/>
                  </a:srgbClr>
                </a:solidFill>
              </a:endParaRPr>
            </a:p>
            <a:p>
              <a:pPr algn="ctr">
                <a:defRPr/>
              </a:pPr>
              <a:r>
                <a:rPr lang="fr-BE" sz="1400" i="0" dirty="0" err="1">
                  <a:solidFill>
                    <a:srgbClr val="000000">
                      <a:lumMod val="75000"/>
                      <a:lumOff val="25000"/>
                    </a:srgbClr>
                  </a:solidFill>
                </a:rPr>
                <a:t>Bioeconomy</a:t>
              </a:r>
              <a:endParaRPr lang="fr-BE" sz="1400" i="0" dirty="0">
                <a:solidFill>
                  <a:srgbClr val="000000">
                    <a:lumMod val="75000"/>
                    <a:lumOff val="25000"/>
                  </a:srgbClr>
                </a:solidFill>
              </a:endParaRPr>
            </a:p>
            <a:p>
              <a:pPr algn="ctr" eaLnBrk="1" hangingPunct="1"/>
              <a:endParaRPr lang="fr-BE" sz="1600" b="1" i="0" dirty="0" smtClean="0">
                <a:solidFill>
                  <a:srgbClr val="1C44B4"/>
                </a:solidFill>
              </a:endParaRPr>
            </a:p>
          </p:txBody>
        </p:sp>
      </p:grpSp>
      <p:grpSp>
        <p:nvGrpSpPr>
          <p:cNvPr id="31763" name="Group 30"/>
          <p:cNvGrpSpPr>
            <a:grpSpLocks/>
          </p:cNvGrpSpPr>
          <p:nvPr/>
        </p:nvGrpSpPr>
        <p:grpSpPr bwMode="auto">
          <a:xfrm>
            <a:off x="3608461" y="2150955"/>
            <a:ext cx="2413000" cy="2301546"/>
            <a:chOff x="3042894" y="2219025"/>
            <a:chExt cx="2894392" cy="2951822"/>
          </a:xfrm>
        </p:grpSpPr>
        <p:sp>
          <p:nvSpPr>
            <p:cNvPr id="30750" name="Oval 8"/>
            <p:cNvSpPr>
              <a:spLocks noChangeArrowheads="1"/>
            </p:cNvSpPr>
            <p:nvPr/>
          </p:nvSpPr>
          <p:spPr bwMode="auto">
            <a:xfrm>
              <a:off x="3042894" y="2219025"/>
              <a:ext cx="2872285" cy="2718102"/>
            </a:xfrm>
            <a:prstGeom prst="ellipse">
              <a:avLst/>
            </a:prstGeom>
            <a:solidFill>
              <a:schemeClr val="bg1"/>
            </a:solidFill>
            <a:ln w="9525" algn="ctr">
              <a:solidFill>
                <a:schemeClr val="tx1"/>
              </a:solidFill>
              <a:round/>
              <a:headEnd/>
              <a:tailEnd/>
            </a:ln>
          </p:spPr>
          <p:txBody>
            <a:bodyPr/>
            <a:lstStyle/>
            <a:p>
              <a:pPr algn="r" eaLnBrk="0" hangingPunct="0"/>
              <a:endParaRPr lang="en-GB" sz="2400" i="0" smtClean="0">
                <a:solidFill>
                  <a:srgbClr val="1C44B4"/>
                </a:solidFill>
              </a:endParaRPr>
            </a:p>
          </p:txBody>
        </p:sp>
        <p:sp>
          <p:nvSpPr>
            <p:cNvPr id="30751" name="TextBox 29"/>
            <p:cNvSpPr txBox="1">
              <a:spLocks noChangeArrowheads="1"/>
            </p:cNvSpPr>
            <p:nvPr/>
          </p:nvSpPr>
          <p:spPr bwMode="auto">
            <a:xfrm>
              <a:off x="3113052" y="2545857"/>
              <a:ext cx="2824234" cy="262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fr-BE" sz="1800" b="1" i="0" dirty="0">
                  <a:solidFill>
                    <a:srgbClr val="1C44B4"/>
                  </a:solidFill>
                </a:rPr>
                <a:t>I</a:t>
              </a:r>
              <a:r>
                <a:rPr lang="fr-BE" sz="1800" b="1" i="0" dirty="0" smtClean="0">
                  <a:solidFill>
                    <a:srgbClr val="1C44B4"/>
                  </a:solidFill>
                </a:rPr>
                <a:t>ndustrial Leadership</a:t>
              </a:r>
            </a:p>
            <a:p>
              <a:pPr algn="ctr" eaLnBrk="1" hangingPunct="1"/>
              <a:endParaRPr lang="en-GB" sz="1300" i="0" dirty="0" smtClean="0">
                <a:solidFill>
                  <a:srgbClr val="FFFFFF">
                    <a:lumMod val="50000"/>
                  </a:srgbClr>
                </a:solidFill>
              </a:endParaRPr>
            </a:p>
            <a:p>
              <a:pPr algn="ctr" eaLnBrk="1" hangingPunct="1"/>
              <a:r>
                <a:rPr lang="en-GB" sz="1400" i="0" dirty="0" smtClean="0">
                  <a:solidFill>
                    <a:srgbClr val="000000">
                      <a:lumMod val="75000"/>
                      <a:lumOff val="25000"/>
                    </a:srgbClr>
                  </a:solidFill>
                </a:rPr>
                <a:t>Advanced </a:t>
              </a:r>
              <a:r>
                <a:rPr lang="en-GB" sz="1400" i="0" dirty="0" err="1" smtClean="0">
                  <a:solidFill>
                    <a:srgbClr val="000000">
                      <a:lumMod val="75000"/>
                      <a:lumOff val="25000"/>
                    </a:srgbClr>
                  </a:solidFill>
                </a:rPr>
                <a:t>Materials&amp;Nano</a:t>
              </a:r>
              <a:endParaRPr lang="en-GB" sz="1400" i="0" dirty="0" smtClean="0">
                <a:solidFill>
                  <a:srgbClr val="000000">
                    <a:lumMod val="75000"/>
                    <a:lumOff val="25000"/>
                  </a:srgbClr>
                </a:solidFill>
              </a:endParaRPr>
            </a:p>
            <a:p>
              <a:pPr algn="ctr" eaLnBrk="1" hangingPunct="1"/>
              <a:r>
                <a:rPr lang="en-GB" sz="1400" i="0" dirty="0" smtClean="0">
                  <a:solidFill>
                    <a:srgbClr val="000000">
                      <a:lumMod val="75000"/>
                      <a:lumOff val="25000"/>
                    </a:srgbClr>
                  </a:solidFill>
                </a:rPr>
                <a:t>Advanced Processes</a:t>
              </a:r>
            </a:p>
            <a:p>
              <a:pPr algn="ctr" eaLnBrk="1" hangingPunct="1"/>
              <a:r>
                <a:rPr lang="en-GB" sz="1400" i="0" dirty="0" smtClean="0">
                  <a:solidFill>
                    <a:srgbClr val="000000">
                      <a:lumMod val="75000"/>
                      <a:lumOff val="25000"/>
                    </a:srgbClr>
                  </a:solidFill>
                </a:rPr>
                <a:t>Biotechnology</a:t>
              </a:r>
              <a:endParaRPr lang="en-GB" sz="1400" i="0" dirty="0">
                <a:solidFill>
                  <a:srgbClr val="000000">
                    <a:lumMod val="75000"/>
                    <a:lumOff val="25000"/>
                  </a:srgbClr>
                </a:solidFill>
              </a:endParaRPr>
            </a:p>
            <a:p>
              <a:pPr algn="ctr" eaLnBrk="1" hangingPunct="1"/>
              <a:endParaRPr lang="fr-BE" sz="1800" b="1" i="0" dirty="0">
                <a:solidFill>
                  <a:srgbClr val="1C44B4"/>
                </a:solidFill>
              </a:endParaRPr>
            </a:p>
            <a:p>
              <a:pPr algn="ctr" eaLnBrk="1" hangingPunct="1"/>
              <a:endParaRPr lang="fr-BE" sz="1800" b="1" i="0" dirty="0" smtClean="0">
                <a:solidFill>
                  <a:srgbClr val="1C44B4"/>
                </a:solidFill>
              </a:endParaRPr>
            </a:p>
          </p:txBody>
        </p:sp>
      </p:grpSp>
      <p:sp>
        <p:nvSpPr>
          <p:cNvPr id="22" name="Title 1"/>
          <p:cNvSpPr txBox="1">
            <a:spLocks/>
          </p:cNvSpPr>
          <p:nvPr/>
        </p:nvSpPr>
        <p:spPr>
          <a:xfrm>
            <a:off x="827584" y="188640"/>
            <a:ext cx="7571184" cy="79208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r>
              <a:rPr lang="en-GB" dirty="0" smtClean="0">
                <a:solidFill>
                  <a:prstClr val="black">
                    <a:lumMod val="65000"/>
                    <a:lumOff val="35000"/>
                  </a:prstClr>
                </a:solidFill>
                <a:effectLst>
                  <a:outerShdw blurRad="38100" dist="38100" dir="2700000" algn="tl">
                    <a:srgbClr val="000000">
                      <a:alpha val="43137"/>
                    </a:srgbClr>
                  </a:outerShdw>
                </a:effectLst>
                <a:latin typeface="+mj-lt"/>
                <a:cs typeface="Calibri" panose="020F0502020204030204" pitchFamily="34" charset="0"/>
              </a:rPr>
              <a:t>HORIZON2020</a:t>
            </a:r>
            <a:endParaRPr lang="en-GB" dirty="0" smtClean="0">
              <a:solidFill>
                <a:prstClr val="black">
                  <a:lumMod val="65000"/>
                  <a:lumOff val="35000"/>
                </a:prstClr>
              </a:solidFill>
              <a:effectLst>
                <a:outerShdw blurRad="38100" dist="38100" dir="2700000" algn="tl">
                  <a:srgbClr val="000000">
                    <a:alpha val="43137"/>
                  </a:srgbClr>
                </a:outerShdw>
              </a:effectLst>
              <a:latin typeface="+mj-lt"/>
              <a:cs typeface="Calibri" panose="020F0502020204030204" pitchFamily="34" charset="0"/>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911" y="5242206"/>
            <a:ext cx="1776587" cy="968916"/>
          </a:xfrm>
          <a:prstGeom prst="rect">
            <a:avLst/>
          </a:prstGeom>
        </p:spPr>
      </p:pic>
      <p:sp>
        <p:nvSpPr>
          <p:cNvPr id="24" name="Bent Arrow 23"/>
          <p:cNvSpPr/>
          <p:nvPr/>
        </p:nvSpPr>
        <p:spPr bwMode="auto">
          <a:xfrm rot="5400000" flipH="1">
            <a:off x="5589451" y="3999441"/>
            <a:ext cx="1870270" cy="1584176"/>
          </a:xfrm>
          <a:prstGeom prst="bentArrow">
            <a:avLst>
              <a:gd name="adj1" fmla="val 14645"/>
              <a:gd name="adj2" fmla="val 13457"/>
              <a:gd name="adj3" fmla="val 50000"/>
              <a:gd name="adj4" fmla="val 50000"/>
            </a:avLst>
          </a:prstGeom>
          <a:pattFill prst="pct60">
            <a:fgClr>
              <a:schemeClr val="accent3">
                <a:lumMod val="75000"/>
              </a:schemeClr>
            </a:fgClr>
            <a:bgClr>
              <a:schemeClr val="bg1"/>
            </a:bgClr>
          </a:pattFill>
          <a:ln w="9525" cap="flat" cmpd="sng" algn="ctr">
            <a:solidFill>
              <a:schemeClr val="tx1"/>
            </a:solidFill>
            <a:prstDash val="solid"/>
            <a:round/>
            <a:headEnd type="none" w="med" len="med"/>
            <a:tailEnd type="none" w="med" len="med"/>
          </a:ln>
          <a:effectLst>
            <a:outerShdw blurRad="76200" dist="12700" dir="2700000" sy="-23000" kx="-800400" algn="bl" rotWithShape="0">
              <a:prstClr val="black">
                <a:alpha val="20000"/>
              </a:prstClr>
            </a:outerShdw>
          </a:effectLst>
        </p:spPr>
        <p:txBody>
          <a:bodyPr/>
          <a:lstStyle/>
          <a:p>
            <a:pPr eaLnBrk="0" hangingPunct="0">
              <a:defRPr/>
            </a:pPr>
            <a:endParaRPr lang="en-GB" sz="2400" dirty="0">
              <a:solidFill>
                <a:srgbClr val="000000"/>
              </a:solidFill>
            </a:endParaRPr>
          </a:p>
        </p:txBody>
      </p:sp>
      <p:sp>
        <p:nvSpPr>
          <p:cNvPr id="3" name="Striped Right Arrow 2"/>
          <p:cNvSpPr/>
          <p:nvPr/>
        </p:nvSpPr>
        <p:spPr>
          <a:xfrm rot="16200000">
            <a:off x="4246971" y="4335365"/>
            <a:ext cx="1273048" cy="540633"/>
          </a:xfrm>
          <a:prstGeom prst="stripedRightArrow">
            <a:avLst>
              <a:gd name="adj1" fmla="val 59175"/>
              <a:gd name="adj2" fmla="val 96658"/>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3803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772"/>
                                        </p:tgtEl>
                                        <p:attrNameLst>
                                          <p:attrName>style.visibility</p:attrName>
                                        </p:attrNameLst>
                                      </p:cBhvr>
                                      <p:to>
                                        <p:strVal val="visible"/>
                                      </p:to>
                                    </p:set>
                                    <p:animEffect transition="in" filter="fade">
                                      <p:cBhvr>
                                        <p:cTn id="7" dur="500"/>
                                        <p:tgtEl>
                                          <p:spTgt spid="31772"/>
                                        </p:tgtEl>
                                      </p:cBhvr>
                                    </p:animEffect>
                                  </p:childTnLst>
                                </p:cTn>
                              </p:par>
                              <p:par>
                                <p:cTn id="8" presetID="10" presetClass="entr" presetSubtype="0" fill="hold" nodeType="withEffect">
                                  <p:stCondLst>
                                    <p:cond delay="0"/>
                                  </p:stCondLst>
                                  <p:childTnLst>
                                    <p:set>
                                      <p:cBhvr>
                                        <p:cTn id="9" dur="1" fill="hold">
                                          <p:stCondLst>
                                            <p:cond delay="0"/>
                                          </p:stCondLst>
                                        </p:cTn>
                                        <p:tgtEl>
                                          <p:spTgt spid="31761"/>
                                        </p:tgtEl>
                                        <p:attrNameLst>
                                          <p:attrName>style.visibility</p:attrName>
                                        </p:attrNameLst>
                                      </p:cBhvr>
                                      <p:to>
                                        <p:strVal val="visible"/>
                                      </p:to>
                                    </p:set>
                                    <p:animEffect transition="in" filter="fade">
                                      <p:cBhvr>
                                        <p:cTn id="10" dur="500"/>
                                        <p:tgtEl>
                                          <p:spTgt spid="31761"/>
                                        </p:tgtEl>
                                      </p:cBhvr>
                                    </p:animEffect>
                                  </p:childTnLst>
                                </p:cTn>
                              </p:par>
                              <p:par>
                                <p:cTn id="11" presetID="10" presetClass="entr" presetSubtype="0" fill="hold" nodeType="withEffect">
                                  <p:stCondLst>
                                    <p:cond delay="0"/>
                                  </p:stCondLst>
                                  <p:childTnLst>
                                    <p:set>
                                      <p:cBhvr>
                                        <p:cTn id="12" dur="1" fill="hold">
                                          <p:stCondLst>
                                            <p:cond delay="0"/>
                                          </p:stCondLst>
                                        </p:cTn>
                                        <p:tgtEl>
                                          <p:spTgt spid="31762"/>
                                        </p:tgtEl>
                                        <p:attrNameLst>
                                          <p:attrName>style.visibility</p:attrName>
                                        </p:attrNameLst>
                                      </p:cBhvr>
                                      <p:to>
                                        <p:strVal val="visible"/>
                                      </p:to>
                                    </p:set>
                                    <p:animEffect transition="in" filter="fade">
                                      <p:cBhvr>
                                        <p:cTn id="13" dur="500"/>
                                        <p:tgtEl>
                                          <p:spTgt spid="31762"/>
                                        </p:tgtEl>
                                      </p:cBhvr>
                                    </p:animEffect>
                                  </p:childTnLst>
                                </p:cTn>
                              </p:par>
                              <p:par>
                                <p:cTn id="14" presetID="10" presetClass="entr" presetSubtype="0" fill="hold" nodeType="withEffect">
                                  <p:stCondLst>
                                    <p:cond delay="0"/>
                                  </p:stCondLst>
                                  <p:childTnLst>
                                    <p:set>
                                      <p:cBhvr>
                                        <p:cTn id="15" dur="1" fill="hold">
                                          <p:stCondLst>
                                            <p:cond delay="0"/>
                                          </p:stCondLst>
                                        </p:cTn>
                                        <p:tgtEl>
                                          <p:spTgt spid="31763"/>
                                        </p:tgtEl>
                                        <p:attrNameLst>
                                          <p:attrName>style.visibility</p:attrName>
                                        </p:attrNameLst>
                                      </p:cBhvr>
                                      <p:to>
                                        <p:strVal val="visible"/>
                                      </p:to>
                                    </p:set>
                                    <p:animEffect transition="in" filter="fade">
                                      <p:cBhvr>
                                        <p:cTn id="16" dur="500"/>
                                        <p:tgtEl>
                                          <p:spTgt spid="31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7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1600" y="980728"/>
            <a:ext cx="8172400" cy="5400600"/>
          </a:xfrm>
          <a:noFill/>
        </p:spPr>
        <p:txBody>
          <a:bodyPr>
            <a:noAutofit/>
          </a:bodyPr>
          <a:lstStyle/>
          <a:p>
            <a:pPr marL="0" indent="0">
              <a:buNone/>
            </a:pPr>
            <a:r>
              <a:rPr lang="en-GB" sz="2400" b="1" dirty="0" smtClean="0"/>
              <a:t>Part </a:t>
            </a:r>
            <a:r>
              <a:rPr lang="en-GB" sz="2400" b="1" dirty="0"/>
              <a:t>1: Vision</a:t>
            </a:r>
          </a:p>
          <a:p>
            <a:r>
              <a:rPr lang="en-US" sz="2000" dirty="0" smtClean="0"/>
              <a:t>A </a:t>
            </a:r>
            <a:r>
              <a:rPr lang="en-US" sz="2000" dirty="0"/>
              <a:t>Sustainable Process Industry for a resource-efficient and </a:t>
            </a:r>
            <a:r>
              <a:rPr lang="en-US" sz="2000" dirty="0" smtClean="0"/>
              <a:t>low-carbon economy</a:t>
            </a:r>
            <a:r>
              <a:rPr lang="en-US" sz="2000" dirty="0"/>
              <a:t>: Rejuvenate the European process industry </a:t>
            </a:r>
            <a:r>
              <a:rPr lang="en-US" sz="2000" dirty="0" smtClean="0"/>
              <a:t>base and </a:t>
            </a:r>
            <a:r>
              <a:rPr lang="en-US" sz="2000" dirty="0"/>
              <a:t>help decoupling economic growth from resource impact</a:t>
            </a:r>
          </a:p>
          <a:p>
            <a:pPr marL="0" indent="0">
              <a:buNone/>
            </a:pPr>
            <a:endParaRPr lang="en-US" sz="1050" b="1" dirty="0" smtClean="0"/>
          </a:p>
          <a:p>
            <a:pPr marL="0" indent="0">
              <a:buNone/>
            </a:pPr>
            <a:r>
              <a:rPr lang="en-US" sz="2400" b="1" dirty="0" smtClean="0"/>
              <a:t>Part </a:t>
            </a:r>
            <a:r>
              <a:rPr lang="en-US" sz="2400" b="1" dirty="0"/>
              <a:t>2: Research and Innovation Strategy</a:t>
            </a:r>
          </a:p>
          <a:p>
            <a:r>
              <a:rPr lang="en-US" sz="2000" dirty="0" smtClean="0"/>
              <a:t>6 </a:t>
            </a:r>
            <a:r>
              <a:rPr lang="en-US" sz="2000" dirty="0"/>
              <a:t>Key-components: Feed, Process, Applications, </a:t>
            </a:r>
            <a:r>
              <a:rPr lang="en-US" sz="2000" dirty="0" smtClean="0"/>
              <a:t>Waste2Resources, </a:t>
            </a:r>
            <a:r>
              <a:rPr lang="en-GB" sz="2000" dirty="0" smtClean="0"/>
              <a:t>Horizontal </a:t>
            </a:r>
            <a:r>
              <a:rPr lang="en-GB" sz="2000" dirty="0"/>
              <a:t>and Outreach</a:t>
            </a:r>
          </a:p>
          <a:p>
            <a:pPr marL="0" indent="0">
              <a:buNone/>
            </a:pPr>
            <a:endParaRPr lang="en-GB" sz="1000" dirty="0" smtClean="0"/>
          </a:p>
          <a:p>
            <a:pPr marL="0" indent="0">
              <a:buNone/>
            </a:pPr>
            <a:r>
              <a:rPr lang="en-GB" sz="2400" b="1" dirty="0" smtClean="0"/>
              <a:t>Part </a:t>
            </a:r>
            <a:r>
              <a:rPr lang="en-GB" sz="2400" b="1" dirty="0"/>
              <a:t>3: Expected Impacts</a:t>
            </a:r>
          </a:p>
          <a:p>
            <a:r>
              <a:rPr lang="en-US" sz="2000" dirty="0" smtClean="0"/>
              <a:t>Up </a:t>
            </a:r>
            <a:r>
              <a:rPr lang="en-US" sz="2000" dirty="0"/>
              <a:t>to 30% reduction in fossil energy intensity from current levels</a:t>
            </a:r>
          </a:p>
          <a:p>
            <a:r>
              <a:rPr lang="en-US" sz="2000" dirty="0" smtClean="0"/>
              <a:t>Up </a:t>
            </a:r>
            <a:r>
              <a:rPr lang="en-US" sz="2000" dirty="0"/>
              <a:t>to 20% reduction in non-renewable, primary raw </a:t>
            </a:r>
            <a:r>
              <a:rPr lang="en-US" sz="2000" dirty="0" smtClean="0"/>
              <a:t>material intensity </a:t>
            </a:r>
            <a:r>
              <a:rPr lang="en-US" sz="2000" dirty="0"/>
              <a:t>compared to current levels</a:t>
            </a:r>
          </a:p>
          <a:p>
            <a:r>
              <a:rPr lang="en-US" sz="2000" dirty="0" smtClean="0"/>
              <a:t>Up </a:t>
            </a:r>
            <a:r>
              <a:rPr lang="en-US" sz="2000" dirty="0"/>
              <a:t>to 40% improvement in CO2-equivalent footprints</a:t>
            </a:r>
          </a:p>
          <a:p>
            <a:r>
              <a:rPr lang="en-US" sz="2000" dirty="0" smtClean="0"/>
              <a:t>Leveraging </a:t>
            </a:r>
            <a:r>
              <a:rPr lang="en-US" sz="2000" dirty="0"/>
              <a:t>additional </a:t>
            </a:r>
            <a:r>
              <a:rPr lang="en-US" sz="2000" dirty="0" smtClean="0"/>
              <a:t>investments</a:t>
            </a:r>
            <a:endParaRPr lang="en-GB" sz="2000" dirty="0">
              <a:latin typeface="+mj-lt"/>
            </a:endParaRPr>
          </a:p>
        </p:txBody>
      </p:sp>
      <p:sp>
        <p:nvSpPr>
          <p:cNvPr id="5" name="Title 1"/>
          <p:cNvSpPr txBox="1">
            <a:spLocks/>
          </p:cNvSpPr>
          <p:nvPr/>
        </p:nvSpPr>
        <p:spPr>
          <a:xfrm>
            <a:off x="827584" y="188640"/>
            <a:ext cx="7571184" cy="79208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r>
              <a:rPr lang="en-GB" sz="3600" dirty="0" smtClean="0">
                <a:solidFill>
                  <a:prstClr val="black">
                    <a:lumMod val="65000"/>
                    <a:lumOff val="35000"/>
                  </a:prstClr>
                </a:solidFill>
                <a:effectLst>
                  <a:outerShdw blurRad="38100" dist="38100" dir="2700000" algn="tl">
                    <a:srgbClr val="000000">
                      <a:alpha val="43137"/>
                    </a:srgbClr>
                  </a:outerShdw>
                </a:effectLst>
                <a:latin typeface="+mj-lt"/>
                <a:cs typeface="Calibri" panose="020F0502020204030204" pitchFamily="34" charset="0"/>
              </a:rPr>
              <a:t>SPIRE Roadmap</a:t>
            </a:r>
          </a:p>
        </p:txBody>
      </p:sp>
    </p:spTree>
    <p:extLst>
      <p:ext uri="{BB962C8B-B14F-4D97-AF65-F5344CB8AC3E}">
        <p14:creationId xmlns:p14="http://schemas.microsoft.com/office/powerpoint/2010/main" val="468120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descr="E:\spire\icone-us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82818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E:\spire\icone-petro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420888"/>
            <a:ext cx="631105" cy="8003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spire\icone-petro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8649" y="2420888"/>
            <a:ext cx="631105" cy="8003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spire\icone-petro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8647" y="2420888"/>
            <a:ext cx="631105" cy="80034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41365" y="1340768"/>
            <a:ext cx="2694969" cy="400110"/>
          </a:xfrm>
          <a:prstGeom prst="rect">
            <a:avLst/>
          </a:prstGeom>
          <a:noFill/>
          <a:effectLst>
            <a:outerShdw blurRad="50800" dist="38100" dir="18900000" algn="bl" rotWithShape="0">
              <a:prstClr val="black">
                <a:alpha val="40000"/>
              </a:prstClr>
            </a:outerShdw>
          </a:effectLst>
          <a:scene3d>
            <a:camera prst="orthographicFront"/>
            <a:lightRig rig="threePt" dir="t"/>
          </a:scene3d>
          <a:sp3d extrusionH="76200">
            <a:bevelB/>
            <a:extrusionClr>
              <a:schemeClr val="tx1"/>
            </a:extrusionClr>
          </a:sp3d>
        </p:spPr>
        <p:txBody>
          <a:bodyPr wrap="none" rtlCol="0">
            <a:spAutoFit/>
          </a:bodyPr>
          <a:lstStyle/>
          <a:p>
            <a:r>
              <a:rPr lang="fr-BE" sz="2000" b="1" u="sng" dirty="0" smtClean="0">
                <a:solidFill>
                  <a:srgbClr val="00B050"/>
                </a:solidFill>
              </a:rPr>
              <a:t>REDUCE </a:t>
            </a:r>
            <a:r>
              <a:rPr lang="fr-BE" sz="2000" b="1" u="sng" dirty="0" err="1" smtClean="0">
                <a:solidFill>
                  <a:srgbClr val="00B050"/>
                </a:solidFill>
              </a:rPr>
              <a:t>with</a:t>
            </a:r>
            <a:r>
              <a:rPr lang="fr-BE" sz="2000" b="1" u="sng" dirty="0" smtClean="0">
                <a:solidFill>
                  <a:srgbClr val="00B050"/>
                </a:solidFill>
              </a:rPr>
              <a:t> SPIRE</a:t>
            </a:r>
            <a:endParaRPr lang="en-GB" sz="2000" b="1" u="sng" dirty="0">
              <a:solidFill>
                <a:srgbClr val="00B050"/>
              </a:solidFill>
            </a:endParaRPr>
          </a:p>
        </p:txBody>
      </p:sp>
      <p:sp>
        <p:nvSpPr>
          <p:cNvPr id="5" name="Striped Right Arrow 4"/>
          <p:cNvSpPr/>
          <p:nvPr/>
        </p:nvSpPr>
        <p:spPr>
          <a:xfrm>
            <a:off x="2483768" y="2479700"/>
            <a:ext cx="802816" cy="720080"/>
          </a:xfrm>
          <a:prstGeom prst="striped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triped Right Arrow 27"/>
          <p:cNvSpPr/>
          <p:nvPr/>
        </p:nvSpPr>
        <p:spPr>
          <a:xfrm>
            <a:off x="4860032" y="2492896"/>
            <a:ext cx="802816" cy="720080"/>
          </a:xfrm>
          <a:prstGeom prst="striped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triped Right Arrow 28"/>
          <p:cNvSpPr/>
          <p:nvPr/>
        </p:nvSpPr>
        <p:spPr>
          <a:xfrm>
            <a:off x="6804248" y="2492896"/>
            <a:ext cx="802816" cy="720080"/>
          </a:xfrm>
          <a:prstGeom prst="striped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5" descr="E:\spire\icone-poubell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8424" y="2440000"/>
            <a:ext cx="772976" cy="7729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E:\spire\icone-poubell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7456" y="2440000"/>
            <a:ext cx="772976" cy="7729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74368" y="1468884"/>
            <a:ext cx="1296144" cy="864096"/>
          </a:xfrm>
          <a:prstGeom prst="rect">
            <a:avLst/>
          </a:prstGeom>
          <a:solidFill>
            <a:schemeClr val="bg1"/>
          </a:solidFill>
        </p:spPr>
        <p:txBody>
          <a:bodyPr wrap="square" rtlCol="0">
            <a:spAutoFit/>
          </a:bodyPr>
          <a:lstStyle/>
          <a:p>
            <a:endParaRPr lang="en-GB" dirty="0"/>
          </a:p>
        </p:txBody>
      </p:sp>
      <p:grpSp>
        <p:nvGrpSpPr>
          <p:cNvPr id="4" name="Group 3"/>
          <p:cNvGrpSpPr/>
          <p:nvPr/>
        </p:nvGrpSpPr>
        <p:grpSpPr>
          <a:xfrm>
            <a:off x="4321696" y="1196752"/>
            <a:ext cx="1546448" cy="792088"/>
            <a:chOff x="4321696" y="1196752"/>
            <a:chExt cx="1546448" cy="792088"/>
          </a:xfrm>
        </p:grpSpPr>
        <p:pic>
          <p:nvPicPr>
            <p:cNvPr id="1026" name="Picture 2" descr="E:\spire\icone-pi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340768"/>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spire\icone-goutt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0072" y="1340768"/>
              <a:ext cx="342900" cy="342900"/>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p:cNvSpPr/>
            <p:nvPr/>
          </p:nvSpPr>
          <p:spPr>
            <a:xfrm>
              <a:off x="4321696" y="1196752"/>
              <a:ext cx="1546448" cy="792088"/>
            </a:xfrm>
            <a:prstGeom prst="cloud">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Content Placeholder 2"/>
          <p:cNvSpPr>
            <a:spLocks noGrp="1"/>
          </p:cNvSpPr>
          <p:nvPr>
            <p:ph idx="1"/>
          </p:nvPr>
        </p:nvSpPr>
        <p:spPr>
          <a:xfrm>
            <a:off x="467544" y="3645024"/>
            <a:ext cx="8179816" cy="1584176"/>
          </a:xfrm>
        </p:spPr>
        <p:txBody>
          <a:bodyPr>
            <a:noAutofit/>
          </a:bodyPr>
          <a:lstStyle/>
          <a:p>
            <a:pPr marL="0" lvl="0" indent="0">
              <a:buNone/>
            </a:pPr>
            <a:r>
              <a:rPr lang="fr-BE" sz="1600" b="1" dirty="0" err="1" smtClean="0"/>
              <a:t>Within</a:t>
            </a:r>
            <a:r>
              <a:rPr lang="fr-BE" sz="1600" b="1" dirty="0" smtClean="0"/>
              <a:t> the </a:t>
            </a:r>
            <a:r>
              <a:rPr lang="fr-BE" sz="1600" b="1" dirty="0" err="1" smtClean="0"/>
              <a:t>existing</a:t>
            </a:r>
            <a:r>
              <a:rPr lang="fr-BE" sz="1600" b="1" dirty="0" smtClean="0"/>
              <a:t> </a:t>
            </a:r>
            <a:r>
              <a:rPr lang="fr-BE" sz="1600" b="1" dirty="0" err="1" smtClean="0"/>
              <a:t>installed</a:t>
            </a:r>
            <a:r>
              <a:rPr lang="fr-BE" sz="1600" b="1" dirty="0" smtClean="0"/>
              <a:t> base of </a:t>
            </a:r>
            <a:r>
              <a:rPr lang="fr-BE" sz="1600" b="1" dirty="0" err="1" smtClean="0"/>
              <a:t>industrial</a:t>
            </a:r>
            <a:r>
              <a:rPr lang="fr-BE" sz="1600" b="1" dirty="0" smtClean="0"/>
              <a:t> </a:t>
            </a:r>
            <a:r>
              <a:rPr lang="fr-BE" sz="1600" b="1" dirty="0" err="1" smtClean="0"/>
              <a:t>processes</a:t>
            </a:r>
            <a:endParaRPr lang="fr-BE" sz="1600" b="1" dirty="0" smtClean="0"/>
          </a:p>
          <a:p>
            <a:pPr marL="0" lvl="0" indent="0">
              <a:buNone/>
            </a:pPr>
            <a:endParaRPr lang="en-GB" sz="1600" b="1" dirty="0" smtClean="0"/>
          </a:p>
          <a:p>
            <a:pPr marL="444500" lvl="0"/>
            <a:r>
              <a:rPr lang="en-GB" sz="2000" b="1" dirty="0" smtClean="0"/>
              <a:t>Reduce </a:t>
            </a:r>
            <a:r>
              <a:rPr lang="en-GB" sz="2000" dirty="0" smtClean="0"/>
              <a:t>feedstock: enhance the availability and quality of existing resources</a:t>
            </a:r>
          </a:p>
          <a:p>
            <a:pPr marL="444500" lvl="0"/>
            <a:r>
              <a:rPr lang="fr-BE" sz="2000" b="1" dirty="0" err="1" smtClean="0"/>
              <a:t>Reduce</a:t>
            </a:r>
            <a:r>
              <a:rPr lang="fr-BE" sz="2000" b="1" dirty="0" smtClean="0"/>
              <a:t> </a:t>
            </a:r>
            <a:r>
              <a:rPr lang="fr-BE" sz="2000" dirty="0" err="1" smtClean="0"/>
              <a:t>emissions</a:t>
            </a:r>
            <a:endParaRPr lang="en-GB" sz="2000" dirty="0" smtClean="0"/>
          </a:p>
          <a:p>
            <a:pPr marL="444500" lvl="0"/>
            <a:r>
              <a:rPr lang="en-GB" sz="2000" b="1" dirty="0"/>
              <a:t>R</a:t>
            </a:r>
            <a:r>
              <a:rPr lang="en-GB" sz="2000" b="1" dirty="0" smtClean="0"/>
              <a:t>educe</a:t>
            </a:r>
            <a:r>
              <a:rPr lang="en-GB" sz="2000" dirty="0" smtClean="0"/>
              <a:t> energy </a:t>
            </a:r>
            <a:r>
              <a:rPr lang="en-GB" sz="2000" dirty="0"/>
              <a:t>and </a:t>
            </a:r>
            <a:r>
              <a:rPr lang="en-GB" sz="2000" dirty="0" smtClean="0"/>
              <a:t>water: integrated use, new materials </a:t>
            </a:r>
          </a:p>
          <a:p>
            <a:pPr marL="444500" lvl="0"/>
            <a:r>
              <a:rPr lang="en-GB" sz="2000" b="1" dirty="0" smtClean="0"/>
              <a:t>Reduce</a:t>
            </a:r>
            <a:r>
              <a:rPr lang="en-GB" sz="2000" dirty="0"/>
              <a:t>, prevent </a:t>
            </a:r>
            <a:r>
              <a:rPr lang="en-GB" sz="2000" dirty="0" smtClean="0"/>
              <a:t>waste</a:t>
            </a:r>
          </a:p>
          <a:p>
            <a:pPr lvl="0"/>
            <a:endParaRPr lang="en-GB" sz="1600" dirty="0"/>
          </a:p>
        </p:txBody>
      </p:sp>
      <p:pic>
        <p:nvPicPr>
          <p:cNvPr id="20" name="Picture 2" descr="E:\spire\icone-produi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30416" y="2440000"/>
            <a:ext cx="829816" cy="829816"/>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1691680" y="100800"/>
            <a:ext cx="6336704" cy="951936"/>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r>
              <a:rPr lang="en-GB" sz="2700" dirty="0" smtClean="0">
                <a:solidFill>
                  <a:srgbClr val="3B3B3B"/>
                </a:solidFill>
              </a:rPr>
              <a:t>PROCESS INDUSTRY</a:t>
            </a:r>
          </a:p>
          <a:p>
            <a:pPr algn="ctr"/>
            <a:r>
              <a:rPr lang="fr-BE" sz="2000" dirty="0" smtClean="0">
                <a:solidFill>
                  <a:srgbClr val="3B3B3B"/>
                </a:solidFill>
              </a:rPr>
              <a:t>STRATEGIC AGENDA</a:t>
            </a:r>
            <a:endParaRPr lang="en-GB" sz="2000" dirty="0" smtClean="0">
              <a:solidFill>
                <a:srgbClr val="3B3B3B"/>
              </a:solidFill>
            </a:endParaRPr>
          </a:p>
        </p:txBody>
      </p:sp>
    </p:spTree>
    <p:extLst>
      <p:ext uri="{BB962C8B-B14F-4D97-AF65-F5344CB8AC3E}">
        <p14:creationId xmlns:p14="http://schemas.microsoft.com/office/powerpoint/2010/main" val="356474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2000"/>
                                        <p:tgtEl>
                                          <p:spTgt spid="10242"/>
                                        </p:tgtEl>
                                        <p:attrNameLst>
                                          <p:attrName>ppt_w</p:attrName>
                                        </p:attrNameLst>
                                      </p:cBhvr>
                                      <p:tavLst>
                                        <p:tav tm="0">
                                          <p:val>
                                            <p:strVal val="ppt_w"/>
                                          </p:val>
                                        </p:tav>
                                        <p:tav tm="100000">
                                          <p:val>
                                            <p:fltVal val="0"/>
                                          </p:val>
                                        </p:tav>
                                      </p:tavLst>
                                    </p:anim>
                                    <p:anim calcmode="lin" valueType="num">
                                      <p:cBhvr>
                                        <p:cTn id="15" dur="2000"/>
                                        <p:tgtEl>
                                          <p:spTgt spid="10242"/>
                                        </p:tgtEl>
                                        <p:attrNameLst>
                                          <p:attrName>ppt_h</p:attrName>
                                        </p:attrNameLst>
                                      </p:cBhvr>
                                      <p:tavLst>
                                        <p:tav tm="0">
                                          <p:val>
                                            <p:strVal val="ppt_h"/>
                                          </p:val>
                                        </p:tav>
                                        <p:tav tm="100000">
                                          <p:val>
                                            <p:fltVal val="0"/>
                                          </p:val>
                                        </p:tav>
                                      </p:tavLst>
                                    </p:anim>
                                    <p:animEffect transition="out" filter="fade">
                                      <p:cBhvr>
                                        <p:cTn id="16" dur="2000"/>
                                        <p:tgtEl>
                                          <p:spTgt spid="10242"/>
                                        </p:tgtEl>
                                      </p:cBhvr>
                                    </p:animEffect>
                                    <p:set>
                                      <p:cBhvr>
                                        <p:cTn id="17" dur="1" fill="hold">
                                          <p:stCondLst>
                                            <p:cond delay="1999"/>
                                          </p:stCondLst>
                                        </p:cTn>
                                        <p:tgtEl>
                                          <p:spTgt spid="1024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2000" fill="hold"/>
                                        <p:tgtEl>
                                          <p:spTgt spid="4"/>
                                        </p:tgtEl>
                                      </p:cBhvr>
                                      <p:by x="25000" y="25000"/>
                                    </p:animScale>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17"/>
                                        </p:tgtEl>
                                        <p:attrNameLst>
                                          <p:attrName>ppt_w</p:attrName>
                                        </p:attrNameLst>
                                      </p:cBhvr>
                                      <p:tavLst>
                                        <p:tav tm="0">
                                          <p:val>
                                            <p:strVal val="ppt_w"/>
                                          </p:val>
                                        </p:tav>
                                        <p:tav tm="100000">
                                          <p:val>
                                            <p:fltVal val="0"/>
                                          </p:val>
                                        </p:tav>
                                      </p:tavLst>
                                    </p:anim>
                                    <p:anim calcmode="lin" valueType="num">
                                      <p:cBhvr>
                                        <p:cTn id="31" dur="500"/>
                                        <p:tgtEl>
                                          <p:spTgt spid="17"/>
                                        </p:tgtEl>
                                        <p:attrNameLst>
                                          <p:attrName>ppt_h</p:attrName>
                                        </p:attrNameLst>
                                      </p:cBhvr>
                                      <p:tavLst>
                                        <p:tav tm="0">
                                          <p:val>
                                            <p:strVal val="ppt_h"/>
                                          </p:val>
                                        </p:tav>
                                        <p:tav tm="100000">
                                          <p:val>
                                            <p:fltVal val="0"/>
                                          </p:val>
                                        </p:tav>
                                      </p:tavLst>
                                    </p:anim>
                                    <p:animEffect transition="out" filter="fade">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9"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descr="E:\spire\icone-us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82818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spire\icone-petro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8649" y="2420888"/>
            <a:ext cx="631105" cy="8003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spire\icone-petro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8647" y="2420888"/>
            <a:ext cx="631105" cy="80034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41365" y="1340768"/>
            <a:ext cx="2579552" cy="400110"/>
          </a:xfrm>
          <a:prstGeom prst="rect">
            <a:avLst/>
          </a:prstGeom>
          <a:noFill/>
          <a:effectLst>
            <a:outerShdw blurRad="50800" dist="38100" dir="18900000" algn="bl" rotWithShape="0">
              <a:prstClr val="black">
                <a:alpha val="40000"/>
              </a:prstClr>
            </a:outerShdw>
          </a:effectLst>
          <a:scene3d>
            <a:camera prst="orthographicFront"/>
            <a:lightRig rig="threePt" dir="t"/>
          </a:scene3d>
          <a:sp3d extrusionH="76200">
            <a:bevelB/>
            <a:extrusionClr>
              <a:schemeClr val="tx1"/>
            </a:extrusionClr>
          </a:sp3d>
        </p:spPr>
        <p:txBody>
          <a:bodyPr wrap="none" rtlCol="0">
            <a:spAutoFit/>
          </a:bodyPr>
          <a:lstStyle/>
          <a:p>
            <a:r>
              <a:rPr lang="fr-BE" sz="2000" b="1" u="sng" dirty="0" smtClean="0">
                <a:solidFill>
                  <a:srgbClr val="00B050"/>
                </a:solidFill>
              </a:rPr>
              <a:t>RE-USE </a:t>
            </a:r>
            <a:r>
              <a:rPr lang="fr-BE" sz="2000" b="1" u="sng" dirty="0" err="1" smtClean="0">
                <a:solidFill>
                  <a:srgbClr val="00B050"/>
                </a:solidFill>
              </a:rPr>
              <a:t>with</a:t>
            </a:r>
            <a:r>
              <a:rPr lang="fr-BE" sz="2000" b="1" u="sng" dirty="0" smtClean="0">
                <a:solidFill>
                  <a:srgbClr val="00B050"/>
                </a:solidFill>
              </a:rPr>
              <a:t> SPIRE</a:t>
            </a:r>
            <a:endParaRPr lang="en-GB" sz="2000" b="1" u="sng" dirty="0">
              <a:solidFill>
                <a:srgbClr val="00B050"/>
              </a:solidFill>
            </a:endParaRPr>
          </a:p>
        </p:txBody>
      </p:sp>
      <p:sp>
        <p:nvSpPr>
          <p:cNvPr id="5" name="Striped Right Arrow 4"/>
          <p:cNvSpPr/>
          <p:nvPr/>
        </p:nvSpPr>
        <p:spPr>
          <a:xfrm>
            <a:off x="2483768" y="2479700"/>
            <a:ext cx="802816" cy="720080"/>
          </a:xfrm>
          <a:prstGeom prst="striped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triped Right Arrow 27"/>
          <p:cNvSpPr/>
          <p:nvPr/>
        </p:nvSpPr>
        <p:spPr>
          <a:xfrm>
            <a:off x="4860032" y="2492896"/>
            <a:ext cx="802816" cy="720080"/>
          </a:xfrm>
          <a:prstGeom prst="striped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triped Right Arrow 28"/>
          <p:cNvSpPr/>
          <p:nvPr/>
        </p:nvSpPr>
        <p:spPr>
          <a:xfrm>
            <a:off x="6804248" y="2492896"/>
            <a:ext cx="802816" cy="720080"/>
          </a:xfrm>
          <a:prstGeom prst="striped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5" descr="E:\spire\icone-poubell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7456" y="2440000"/>
            <a:ext cx="772976" cy="7729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74368" y="1468884"/>
            <a:ext cx="1296144" cy="864096"/>
          </a:xfrm>
          <a:prstGeom prst="rect">
            <a:avLst/>
          </a:prstGeom>
          <a:solidFill>
            <a:schemeClr val="bg1"/>
          </a:solidFill>
        </p:spPr>
        <p:txBody>
          <a:bodyPr wrap="square" rtlCol="0">
            <a:spAutoFit/>
          </a:bodyPr>
          <a:lstStyle/>
          <a:p>
            <a:endParaRPr lang="en-GB" dirty="0"/>
          </a:p>
        </p:txBody>
      </p:sp>
      <p:grpSp>
        <p:nvGrpSpPr>
          <p:cNvPr id="4" name="Group 3"/>
          <p:cNvGrpSpPr/>
          <p:nvPr/>
        </p:nvGrpSpPr>
        <p:grpSpPr>
          <a:xfrm>
            <a:off x="4321697" y="1688927"/>
            <a:ext cx="605446" cy="299912"/>
            <a:chOff x="4321696" y="1196752"/>
            <a:chExt cx="1546448" cy="792088"/>
          </a:xfrm>
        </p:grpSpPr>
        <p:pic>
          <p:nvPicPr>
            <p:cNvPr id="1026" name="Picture 2" descr="E:\spire\icone-pi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340768"/>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spire\icone-goutt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0072" y="1340768"/>
              <a:ext cx="342900" cy="342900"/>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p:cNvSpPr/>
            <p:nvPr/>
          </p:nvSpPr>
          <p:spPr>
            <a:xfrm>
              <a:off x="4321696" y="1196752"/>
              <a:ext cx="1546448" cy="792088"/>
            </a:xfrm>
            <a:prstGeom prst="cloud">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Content Placeholder 2"/>
          <p:cNvSpPr>
            <a:spLocks noGrp="1"/>
          </p:cNvSpPr>
          <p:nvPr>
            <p:ph idx="1"/>
          </p:nvPr>
        </p:nvSpPr>
        <p:spPr>
          <a:xfrm>
            <a:off x="467544" y="3645024"/>
            <a:ext cx="8496944" cy="1584176"/>
          </a:xfrm>
        </p:spPr>
        <p:txBody>
          <a:bodyPr>
            <a:noAutofit/>
          </a:bodyPr>
          <a:lstStyle/>
          <a:p>
            <a:pPr marL="0" lvl="0" indent="0">
              <a:buNone/>
            </a:pPr>
            <a:r>
              <a:rPr lang="fr-BE" sz="1600" b="1" dirty="0" err="1" smtClean="0"/>
              <a:t>Within</a:t>
            </a:r>
            <a:r>
              <a:rPr lang="fr-BE" sz="1600" b="1" dirty="0" smtClean="0"/>
              <a:t> the </a:t>
            </a:r>
            <a:r>
              <a:rPr lang="fr-BE" sz="1600" b="1" dirty="0" err="1" smtClean="0"/>
              <a:t>existing</a:t>
            </a:r>
            <a:r>
              <a:rPr lang="fr-BE" sz="1600" b="1" dirty="0" smtClean="0"/>
              <a:t> </a:t>
            </a:r>
            <a:r>
              <a:rPr lang="fr-BE" sz="1600" b="1" dirty="0" err="1" smtClean="0"/>
              <a:t>installed</a:t>
            </a:r>
            <a:r>
              <a:rPr lang="fr-BE" sz="1600" b="1" dirty="0" smtClean="0"/>
              <a:t> base of </a:t>
            </a:r>
            <a:r>
              <a:rPr lang="fr-BE" sz="1600" b="1" dirty="0" err="1" smtClean="0"/>
              <a:t>industrial</a:t>
            </a:r>
            <a:r>
              <a:rPr lang="fr-BE" sz="1600" b="1" dirty="0" smtClean="0"/>
              <a:t> </a:t>
            </a:r>
            <a:r>
              <a:rPr lang="fr-BE" sz="1600" b="1" dirty="0" err="1" smtClean="0"/>
              <a:t>processes</a:t>
            </a:r>
            <a:endParaRPr lang="fr-BE" sz="1600" b="1" dirty="0" smtClean="0"/>
          </a:p>
          <a:p>
            <a:pPr marL="0" lvl="0" indent="0">
              <a:buNone/>
            </a:pPr>
            <a:endParaRPr lang="en-GB" sz="1600" b="1" dirty="0" smtClean="0"/>
          </a:p>
          <a:p>
            <a:pPr marL="533400" lvl="0"/>
            <a:r>
              <a:rPr lang="en-GB" sz="2000" b="1" dirty="0" smtClean="0"/>
              <a:t>Re-use</a:t>
            </a:r>
            <a:r>
              <a:rPr lang="en-GB" sz="2000" dirty="0" smtClean="0"/>
              <a:t> </a:t>
            </a:r>
            <a:r>
              <a:rPr lang="en-GB" sz="2000" dirty="0"/>
              <a:t>energy within and between different </a:t>
            </a:r>
            <a:r>
              <a:rPr lang="en-GB" sz="2000" dirty="0" smtClean="0"/>
              <a:t>sectors: </a:t>
            </a:r>
            <a:br>
              <a:rPr lang="en-GB" sz="2000" dirty="0" smtClean="0"/>
            </a:br>
            <a:r>
              <a:rPr lang="en-GB" sz="2000" dirty="0" smtClean="0"/>
              <a:t>energy harvesting, storage and re-use</a:t>
            </a:r>
          </a:p>
          <a:p>
            <a:pPr marL="533400"/>
            <a:r>
              <a:rPr lang="fr-BE" sz="2000" b="1" dirty="0" err="1" smtClean="0"/>
              <a:t>Re-use</a:t>
            </a:r>
            <a:r>
              <a:rPr lang="fr-BE" sz="2000" dirty="0" smtClean="0"/>
              <a:t> water </a:t>
            </a:r>
            <a:r>
              <a:rPr lang="fr-BE" sz="2000" dirty="0" err="1" smtClean="0"/>
              <a:t>within</a:t>
            </a:r>
            <a:r>
              <a:rPr lang="fr-BE" sz="2000" dirty="0" smtClean="0"/>
              <a:t> the </a:t>
            </a:r>
            <a:r>
              <a:rPr lang="fr-BE" sz="2000" dirty="0" err="1" smtClean="0"/>
              <a:t>sector</a:t>
            </a:r>
            <a:r>
              <a:rPr lang="fr-BE" sz="2000" dirty="0" smtClean="0"/>
              <a:t> and </a:t>
            </a:r>
            <a:r>
              <a:rPr lang="fr-BE" sz="2000" dirty="0" err="1" smtClean="0"/>
              <a:t>within</a:t>
            </a:r>
            <a:r>
              <a:rPr lang="fr-BE" sz="2000" dirty="0" smtClean="0"/>
              <a:t> the area</a:t>
            </a:r>
          </a:p>
          <a:p>
            <a:pPr marL="533400"/>
            <a:r>
              <a:rPr lang="en-GB" sz="2000" b="1" dirty="0" smtClean="0"/>
              <a:t>Re-use</a:t>
            </a:r>
            <a:r>
              <a:rPr lang="en-GB" sz="2000" dirty="0" smtClean="0"/>
              <a:t> </a:t>
            </a:r>
            <a:r>
              <a:rPr lang="en-GB" sz="2000" dirty="0"/>
              <a:t>waste </a:t>
            </a:r>
            <a:r>
              <a:rPr lang="en-GB" sz="2000" dirty="0" smtClean="0"/>
              <a:t>streams as feed, </a:t>
            </a:r>
            <a:r>
              <a:rPr lang="en-GB" sz="2000" dirty="0"/>
              <a:t>including recovery, recycling and </a:t>
            </a:r>
            <a:r>
              <a:rPr lang="en-GB" sz="2000" dirty="0" smtClean="0"/>
              <a:t/>
            </a:r>
            <a:br>
              <a:rPr lang="en-GB" sz="2000" dirty="0" smtClean="0"/>
            </a:br>
            <a:r>
              <a:rPr lang="en-GB" sz="2000" dirty="0" smtClean="0"/>
              <a:t>re-use </a:t>
            </a:r>
            <a:r>
              <a:rPr lang="en-GB" sz="2000" dirty="0"/>
              <a:t>of post-consumer </a:t>
            </a:r>
            <a:r>
              <a:rPr lang="en-GB" sz="2000" dirty="0" smtClean="0"/>
              <a:t>waste; waste system approach – new business models</a:t>
            </a:r>
            <a:endParaRPr lang="en-GB" sz="2000" dirty="0"/>
          </a:p>
          <a:p>
            <a:pPr marL="1079500" lvl="0"/>
            <a:endParaRPr lang="en-GB" sz="2400" dirty="0"/>
          </a:p>
          <a:p>
            <a:pPr lvl="0"/>
            <a:endParaRPr lang="en-GB" sz="1600" dirty="0"/>
          </a:p>
        </p:txBody>
      </p:sp>
      <p:pic>
        <p:nvPicPr>
          <p:cNvPr id="21" name="Picture 5" descr="E:\spire\icone-poubell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648" y="2440000"/>
            <a:ext cx="772976" cy="7729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E:\spire\icone-produi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30416" y="2440000"/>
            <a:ext cx="829816" cy="829816"/>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691680" y="100800"/>
            <a:ext cx="6336704" cy="951936"/>
          </a:xfrm>
          <a:prstGeom prst="rect">
            <a:avLst/>
          </a:prstGeom>
          <a:effectLst>
            <a:outerShdw blurRad="50800" dist="38100" dir="18900000" algn="b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ctr"/>
            <a:r>
              <a:rPr lang="en-GB" sz="2700" dirty="0" smtClean="0">
                <a:solidFill>
                  <a:srgbClr val="3B3B3B"/>
                </a:solidFill>
              </a:rPr>
              <a:t>PROCESS INDUSTRY</a:t>
            </a:r>
          </a:p>
          <a:p>
            <a:pPr algn="ctr"/>
            <a:r>
              <a:rPr lang="fr-BE" sz="2000" dirty="0" smtClean="0">
                <a:solidFill>
                  <a:srgbClr val="3B3B3B"/>
                </a:solidFill>
              </a:rPr>
              <a:t>STRATEGIC AGENDA</a:t>
            </a:r>
            <a:endParaRPr lang="en-GB" sz="2000" dirty="0" smtClean="0">
              <a:solidFill>
                <a:srgbClr val="3B3B3B"/>
              </a:solidFill>
            </a:endParaRPr>
          </a:p>
        </p:txBody>
      </p:sp>
    </p:spTree>
    <p:extLst>
      <p:ext uri="{BB962C8B-B14F-4D97-AF65-F5344CB8AC3E}">
        <p14:creationId xmlns:p14="http://schemas.microsoft.com/office/powerpoint/2010/main" val="39823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6" presetClass="emph" presetSubtype="0" repeatCount="indefinite" fill="hold" nodeType="clickEffect">
                                  <p:stCondLst>
                                    <p:cond delay="0"/>
                                  </p:stCondLst>
                                  <p:childTnLst>
                                    <p:animEffect transition="out" filter="fade">
                                      <p:cBhvr>
                                        <p:cTn id="18" dur="2000" tmFilter="0, 0; .2, .5; .8, .5; 1, 0"/>
                                        <p:tgtEl>
                                          <p:spTgt spid="18"/>
                                        </p:tgtEl>
                                      </p:cBhvr>
                                    </p:animEffect>
                                    <p:animScale>
                                      <p:cBhvr>
                                        <p:cTn id="19" dur="1000" autoRev="1" fill="hold"/>
                                        <p:tgtEl>
                                          <p:spTgt spid="18"/>
                                        </p:tgtEl>
                                      </p:cBhvr>
                                      <p:by x="105000" y="105000"/>
                                    </p:animScale>
                                  </p:childTnLst>
                                </p:cTn>
                              </p:par>
                              <p:par>
                                <p:cTn id="20" presetID="53" presetClass="entr" presetSubtype="16" fill="hold" nodeType="withEffect">
                                  <p:stCondLst>
                                    <p:cond delay="500"/>
                                  </p:stCondLst>
                                  <p:childTnLst>
                                    <p:set>
                                      <p:cBhvr>
                                        <p:cTn id="21" dur="1" fill="hold">
                                          <p:stCondLst>
                                            <p:cond delay="0"/>
                                          </p:stCondLst>
                                        </p:cTn>
                                        <p:tgtEl>
                                          <p:spTgt spid="21"/>
                                        </p:tgtEl>
                                        <p:attrNameLst>
                                          <p:attrName>style.visibility</p:attrName>
                                        </p:attrNameLst>
                                      </p:cBhvr>
                                      <p:to>
                                        <p:strVal val="visible"/>
                                      </p:to>
                                    </p:set>
                                    <p:anim calcmode="lin" valueType="num">
                                      <p:cBhvr>
                                        <p:cTn id="22" dur="2000" fill="hold"/>
                                        <p:tgtEl>
                                          <p:spTgt spid="21"/>
                                        </p:tgtEl>
                                        <p:attrNameLst>
                                          <p:attrName>ppt_w</p:attrName>
                                        </p:attrNameLst>
                                      </p:cBhvr>
                                      <p:tavLst>
                                        <p:tav tm="0">
                                          <p:val>
                                            <p:fltVal val="0"/>
                                          </p:val>
                                        </p:tav>
                                        <p:tav tm="100000">
                                          <p:val>
                                            <p:strVal val="#ppt_w"/>
                                          </p:val>
                                        </p:tav>
                                      </p:tavLst>
                                    </p:anim>
                                    <p:anim calcmode="lin" valueType="num">
                                      <p:cBhvr>
                                        <p:cTn id="23" dur="2000" fill="hold"/>
                                        <p:tgtEl>
                                          <p:spTgt spid="21"/>
                                        </p:tgtEl>
                                        <p:attrNameLst>
                                          <p:attrName>ppt_h</p:attrName>
                                        </p:attrNameLst>
                                      </p:cBhvr>
                                      <p:tavLst>
                                        <p:tav tm="0">
                                          <p:val>
                                            <p:fltVal val="0"/>
                                          </p:val>
                                        </p:tav>
                                        <p:tav tm="100000">
                                          <p:val>
                                            <p:strVal val="#ppt_h"/>
                                          </p:val>
                                        </p:tav>
                                      </p:tavLst>
                                    </p:anim>
                                    <p:animEffect transition="in" filter="fade">
                                      <p:cBhvr>
                                        <p:cTn id="2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6" grpId="0"/>
    </p:bldLst>
  </p:timing>
</p:sld>
</file>

<file path=ppt/theme/theme1.xml><?xml version="1.0" encoding="utf-8"?>
<a:theme xmlns:a="http://schemas.openxmlformats.org/drawingml/2006/main" name="A.SPIRE template july 20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PI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SPIRE template july 20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PI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A.SPIRE template july 20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PI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A.SPIRE template july 2012</Template>
  <TotalTime>2616</TotalTime>
  <Words>2558</Words>
  <Application>Microsoft Office PowerPoint</Application>
  <PresentationFormat>On-screen Show (4:3)</PresentationFormat>
  <Paragraphs>432</Paragraphs>
  <Slides>33</Slides>
  <Notes>22</Notes>
  <HiddenSlides>0</HiddenSlides>
  <MMClips>0</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A.SPIRE template july 2012</vt:lpstr>
      <vt:lpstr>1_A.SPIRE template july 2012</vt:lpstr>
      <vt:lpstr>2_A.SPIRE template july 2012</vt:lpstr>
      <vt:lpstr>PowerPoint Presentation</vt:lpstr>
      <vt:lpstr>PowerPoint Presentation</vt:lpstr>
      <vt:lpstr>PowerPoint Presentation</vt:lpstr>
      <vt:lpstr>PowerPoint Presentation</vt:lpstr>
      <vt:lpstr>The value chain</vt:lpstr>
      <vt:lpstr>PowerPoint Presentation</vt:lpstr>
      <vt:lpstr>PowerPoint Presentation</vt:lpstr>
      <vt:lpstr>PowerPoint Presentation</vt:lpstr>
      <vt:lpstr>PowerPoint Presentation</vt:lpstr>
      <vt:lpstr>PowerPoint Presentation</vt:lpstr>
      <vt:lpstr>PowerPoint Presentation</vt:lpstr>
      <vt:lpstr>The industrial  palace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MEMBERSHIP OVERVIEW</vt:lpstr>
      <vt:lpstr>PowerPoint Presentation</vt:lpstr>
      <vt:lpstr>New thinking, new doing</vt:lpstr>
      <vt:lpstr>PowerPoint Presentation</vt:lpstr>
    </vt:vector>
  </TitlesOfParts>
  <Company>Cefic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Loredana Ghinea</dc:creator>
  <cp:lastModifiedBy>LGH</cp:lastModifiedBy>
  <cp:revision>250</cp:revision>
  <cp:lastPrinted>2012-09-27T06:55:27Z</cp:lastPrinted>
  <dcterms:created xsi:type="dcterms:W3CDTF">2012-08-24T08:32:41Z</dcterms:created>
  <dcterms:modified xsi:type="dcterms:W3CDTF">2015-01-21T19:50:17Z</dcterms:modified>
</cp:coreProperties>
</file>