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7" r:id="rId3"/>
    <p:sldId id="290" r:id="rId4"/>
    <p:sldId id="289" r:id="rId5"/>
    <p:sldId id="269" r:id="rId6"/>
    <p:sldId id="271" r:id="rId7"/>
    <p:sldId id="273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0" r:id="rId23"/>
  </p:sldIdLst>
  <p:sldSz cx="9144000" cy="6858000" type="screen4x3"/>
  <p:notesSz cx="6807200" cy="9906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479" autoAdjust="0"/>
  </p:normalViewPr>
  <p:slideViewPr>
    <p:cSldViewPr>
      <p:cViewPr>
        <p:scale>
          <a:sx n="71" d="100"/>
          <a:sy n="71" d="100"/>
        </p:scale>
        <p:origin x="-114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628AD-950B-4374-B73F-1FF3C7931921}" type="datetimeFigureOut">
              <a:rPr lang="nl-BE" smtClean="0"/>
              <a:t>4/10/2011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5A8AC-9716-48E1-BA90-6AFD0F560E6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04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05556A-6AF8-4F0E-B02B-ABDA8F481D90}" type="datetimeFigureOut">
              <a:rPr lang="nl-NL"/>
              <a:pPr>
                <a:defRPr/>
              </a:pPr>
              <a:t>4-10-2011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7F1F60-25C7-42DD-9A49-115428DB22C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611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F652-60C6-46F8-9AF3-4826BCCA972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83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FB937-1B17-4A2C-BFC8-026EBBC6ACAE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42950"/>
            <a:ext cx="4949825" cy="371316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3" y="4703491"/>
            <a:ext cx="5446395" cy="4459521"/>
          </a:xfrm>
          <a:noFill/>
          <a:ln/>
        </p:spPr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These are the specific sub-programme priorities for 2011;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research project should specifically address the Main Goals and Approach, the Applications Relevance,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 the Cross-domains aspects of the sub-programmes, as I’M GOING TO DESCRIBE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addition, all projects are required to satisfy general requirements AS STATED BY ALUN IN HIS PRESENTATION</a:t>
            </a:r>
            <a:endParaRPr lang="nl-N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56672" y="9421236"/>
            <a:ext cx="2950528" cy="46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5" tIns="46017" rIns="92035" bIns="46017" anchor="b"/>
          <a:lstStyle>
            <a:lvl1pPr defTabSz="920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3FD6B8B-F816-4142-82A2-644CA133DD39}" type="slidenum">
              <a:rPr lang="en-GB" sz="1200"/>
              <a:pPr algn="r" eaLnBrk="1" hangingPunct="1"/>
              <a:t>9</a:t>
            </a:fld>
            <a:endParaRPr lang="en-GB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00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44840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5004048" y="6500814"/>
            <a:ext cx="3600399" cy="354012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rgbClr val="0099B5"/>
                </a:solidFill>
              </a:rPr>
              <a:t>ARTEMIS Success Stories</a:t>
            </a:r>
            <a:endParaRPr lang="nl-NL" dirty="0">
              <a:solidFill>
                <a:srgbClr val="0099B5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60350" y="6489700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100" dirty="0" smtClean="0"/>
              <a:t>ARTEMIS Joint Undertaking</a:t>
            </a:r>
            <a:endParaRPr lang="nl-NL" sz="1100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532442" y="6500814"/>
            <a:ext cx="504054" cy="354011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88B0A6-A00B-4D1C-B693-8B5162EB9097}" type="slidenum">
              <a:rPr lang="nl-NL" smtClean="0">
                <a:solidFill>
                  <a:srgbClr val="0099B5"/>
                </a:solidFill>
              </a:rPr>
              <a:t>‹#›</a:t>
            </a:fld>
            <a:endParaRPr lang="nl-NL" dirty="0">
              <a:solidFill>
                <a:srgbClr val="0099B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B5"/>
        </a:buClr>
        <a:buSzPct val="75000"/>
        <a:buFont typeface="Wingdings 3" pitchFamily="18" charset="2"/>
        <a:buChar char="u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B5"/>
        </a:buClr>
        <a:buSzPct val="75000"/>
        <a:buFont typeface="Wingdings 3" pitchFamily="18" charset="2"/>
        <a:buChar char="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519113" y="692150"/>
            <a:ext cx="6264275" cy="66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400"/>
              </a:lnSpc>
            </a:pPr>
            <a:r>
              <a:rPr lang="nl-NL" sz="4400" smtClean="0">
                <a:solidFill>
                  <a:srgbClr val="000000"/>
                </a:solidFill>
                <a:latin typeface="Calibri" pitchFamily="34" charset="0"/>
              </a:rPr>
              <a:t>The ARTEMIS </a:t>
            </a:r>
            <a:r>
              <a:rPr lang="nl-NL" sz="4400" dirty="0" smtClean="0">
                <a:solidFill>
                  <a:srgbClr val="000000"/>
                </a:solidFill>
                <a:latin typeface="Calibri" pitchFamily="34" charset="0"/>
              </a:rPr>
              <a:t>programme</a:t>
            </a:r>
            <a:endParaRPr lang="nl-NL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574675" y="2379663"/>
            <a:ext cx="7742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0099B5"/>
                </a:solidFill>
                <a:latin typeface="Calibri" pitchFamily="34" charset="0"/>
              </a:rPr>
              <a:t>Eric Schutz, Executive Director ARTEMIS-JU</a:t>
            </a:r>
            <a:endParaRPr lang="nl-NL" sz="2400" dirty="0">
              <a:solidFill>
                <a:srgbClr val="0099B5"/>
              </a:solidFill>
              <a:latin typeface="Calibri" pitchFamily="34" charset="0"/>
            </a:endParaRP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600075" y="3213100"/>
            <a:ext cx="4547989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0099B5"/>
                </a:solidFill>
                <a:latin typeface="Calibri" pitchFamily="34" charset="0"/>
              </a:rPr>
              <a:t>4/10/2011</a:t>
            </a:r>
            <a:r>
              <a:rPr lang="nl-NL" dirty="0">
                <a:solidFill>
                  <a:srgbClr val="0099B5"/>
                </a:solidFill>
                <a:latin typeface="Calibri" pitchFamily="34" charset="0"/>
              </a:rPr>
              <a:t>, </a:t>
            </a:r>
            <a:r>
              <a:rPr lang="nl-NL" dirty="0" smtClean="0">
                <a:solidFill>
                  <a:srgbClr val="0099B5"/>
                </a:solidFill>
                <a:latin typeface="Calibri" pitchFamily="34" charset="0"/>
              </a:rPr>
              <a:t>Brussels</a:t>
            </a:r>
            <a:endParaRPr lang="nl-NL" dirty="0">
              <a:solidFill>
                <a:srgbClr val="0099B5"/>
              </a:solidFill>
              <a:latin typeface="Calibri" pitchFamily="34" charset="0"/>
            </a:endParaRPr>
          </a:p>
        </p:txBody>
      </p:sp>
      <p:sp>
        <p:nvSpPr>
          <p:cNvPr id="11269" name="Footer Placeholder 4"/>
          <p:cNvSpPr txBox="1">
            <a:spLocks/>
          </p:cNvSpPr>
          <p:nvPr/>
        </p:nvSpPr>
        <p:spPr bwMode="auto">
          <a:xfrm>
            <a:off x="260351" y="6489700"/>
            <a:ext cx="323153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100" dirty="0">
                <a:solidFill>
                  <a:schemeClr val="bg1"/>
                </a:solidFill>
                <a:latin typeface="Calibri" pitchFamily="34" charset="0"/>
              </a:rPr>
              <a:t>ARTEMIS Joint Undertaking </a:t>
            </a:r>
            <a:br>
              <a:rPr lang="nl-NL" sz="11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nl-NL" sz="900" i="1" dirty="0">
                <a:solidFill>
                  <a:schemeClr val="bg1"/>
                </a:solidFill>
                <a:latin typeface="Calibri" pitchFamily="34" charset="0"/>
              </a:rPr>
              <a:t>The public private partnership for R&amp;D in embedded systems 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51145" y="1356894"/>
            <a:ext cx="6264275" cy="6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400"/>
              </a:lnSpc>
            </a:pPr>
            <a:r>
              <a:rPr lang="nl-NL" sz="3200" dirty="0" smtClean="0">
                <a:solidFill>
                  <a:srgbClr val="000000"/>
                </a:solidFill>
                <a:latin typeface="Calibri" pitchFamily="34" charset="0"/>
              </a:rPr>
              <a:t>Progress to date and Success Stories</a:t>
            </a:r>
            <a:endParaRPr lang="nl-NL" sz="3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25435" y="4797152"/>
            <a:ext cx="8491537" cy="1327150"/>
          </a:xfrm>
          <a:prstGeom prst="rect">
            <a:avLst/>
          </a:prstGeom>
          <a:solidFill>
            <a:srgbClr val="6CECF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385888"/>
            <a:ext cx="3290888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Funding of R&amp;D is a strong “network enabler”.</a:t>
            </a:r>
            <a:br>
              <a:rPr lang="en-GB" sz="2400" smtClean="0"/>
            </a:br>
            <a:r>
              <a:rPr lang="en-GB" sz="2400" smtClean="0"/>
              <a:t>So? What’s new?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/>
              <a:t>Europe has a strong history of R&amp;D collaboration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/>
              <a:t>Semiconductor industry is a shining example</a:t>
            </a:r>
          </a:p>
          <a:p>
            <a:pPr lvl="2">
              <a:lnSpc>
                <a:spcPct val="80000"/>
              </a:lnSpc>
            </a:pPr>
            <a:r>
              <a:rPr lang="en-GB" sz="1400" dirty="0" smtClean="0"/>
              <a:t>&gt;22 years of close, pre-competitive collaboration!</a:t>
            </a:r>
            <a:endParaRPr lang="en-GB" sz="1200" dirty="0" smtClean="0"/>
          </a:p>
          <a:p>
            <a:pPr lvl="1">
              <a:lnSpc>
                <a:spcPct val="80000"/>
              </a:lnSpc>
            </a:pPr>
            <a:endParaRPr lang="en-GB" sz="16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ARTEMIS recognises the following needs:</a:t>
            </a:r>
          </a:p>
          <a:p>
            <a:pPr lvl="1">
              <a:lnSpc>
                <a:spcPct val="80000"/>
              </a:lnSpc>
            </a:pPr>
            <a:r>
              <a:rPr lang="en-GB" sz="1800" b="1" i="1" dirty="0" smtClean="0"/>
              <a:t>Product</a:t>
            </a:r>
            <a:r>
              <a:rPr lang="en-GB" sz="1800" b="1" dirty="0" smtClean="0"/>
              <a:t> innovation</a:t>
            </a:r>
            <a:r>
              <a:rPr lang="en-GB" sz="1800" dirty="0" smtClean="0"/>
              <a:t> benefits from dynamic, ad-hoc and focussed networks</a:t>
            </a:r>
          </a:p>
          <a:p>
            <a:pPr lvl="2">
              <a:lnSpc>
                <a:spcPct val="80000"/>
              </a:lnSpc>
            </a:pPr>
            <a:r>
              <a:rPr lang="en-GB" sz="1400" b="1" i="1" dirty="0" smtClean="0"/>
              <a:t>These produce “dominant designs” from new technologies</a:t>
            </a:r>
          </a:p>
          <a:p>
            <a:pPr lvl="1">
              <a:lnSpc>
                <a:spcPct val="80000"/>
              </a:lnSpc>
            </a:pPr>
            <a:endParaRPr lang="en-GB" sz="1600" dirty="0" smtClean="0"/>
          </a:p>
          <a:p>
            <a:pPr lvl="1">
              <a:lnSpc>
                <a:spcPct val="80000"/>
              </a:lnSpc>
            </a:pPr>
            <a:r>
              <a:rPr lang="en-GB" sz="1800" b="1" i="1" dirty="0" smtClean="0">
                <a:solidFill>
                  <a:schemeClr val="accent2"/>
                </a:solidFill>
              </a:rPr>
              <a:t>Market</a:t>
            </a:r>
            <a:r>
              <a:rPr lang="en-GB" sz="1800" b="1" dirty="0" smtClean="0">
                <a:solidFill>
                  <a:schemeClr val="accent2"/>
                </a:solidFill>
              </a:rPr>
              <a:t> innovation</a:t>
            </a:r>
            <a:r>
              <a:rPr lang="en-GB" sz="1800" dirty="0" smtClean="0"/>
              <a:t> benefits from larger, structured networks</a:t>
            </a:r>
          </a:p>
          <a:p>
            <a:pPr lvl="2">
              <a:lnSpc>
                <a:spcPct val="80000"/>
              </a:lnSpc>
            </a:pPr>
            <a:r>
              <a:rPr lang="en-GB" sz="1600" dirty="0" smtClean="0"/>
              <a:t>Take “dominant designs” to become viable, competitive market players, integrate a broad scope of “Complementary Assets”</a:t>
            </a:r>
          </a:p>
          <a:p>
            <a:pPr lvl="2">
              <a:lnSpc>
                <a:spcPct val="80000"/>
              </a:lnSpc>
            </a:pPr>
            <a:r>
              <a:rPr lang="en-GB" sz="1600" dirty="0" smtClean="0"/>
              <a:t>Critically important for Embedded Systems that interact closely with society</a:t>
            </a:r>
            <a:br>
              <a:rPr lang="en-GB" sz="1600" dirty="0" smtClean="0"/>
            </a:br>
            <a:r>
              <a:rPr lang="en-GB" sz="1600" b="1" dirty="0" smtClean="0"/>
              <a:t>(safety, standardisation, certification, regulation, …).</a:t>
            </a:r>
          </a:p>
          <a:p>
            <a:pPr lvl="2">
              <a:lnSpc>
                <a:spcPct val="80000"/>
              </a:lnSpc>
            </a:pPr>
            <a:endParaRPr lang="en-GB" sz="4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ARTEMIS envisions “</a:t>
            </a:r>
            <a:r>
              <a:rPr lang="en-GB" sz="2000" b="1" dirty="0" smtClean="0"/>
              <a:t>Self-sustaining Innovation Ecosystems</a:t>
            </a:r>
            <a:r>
              <a:rPr lang="en-GB" sz="2000" dirty="0" smtClean="0"/>
              <a:t>”</a:t>
            </a:r>
            <a:br>
              <a:rPr lang="en-GB" sz="2000" dirty="0" smtClean="0"/>
            </a:br>
            <a:r>
              <a:rPr lang="en-GB" sz="2000" dirty="0" smtClean="0"/>
              <a:t>as the embodiment of these vital, structured networks</a:t>
            </a:r>
          </a:p>
          <a:p>
            <a:pPr lvl="1">
              <a:lnSpc>
                <a:spcPct val="80000"/>
              </a:lnSpc>
            </a:pPr>
            <a:r>
              <a:rPr lang="en-GB" sz="1800" b="1" dirty="0" smtClean="0"/>
              <a:t>Sub-programmes and Projects seed such ecosystems</a:t>
            </a:r>
          </a:p>
          <a:p>
            <a:pPr lvl="1">
              <a:lnSpc>
                <a:spcPct val="80000"/>
              </a:lnSpc>
            </a:pPr>
            <a:r>
              <a:rPr lang="en-GB" sz="1800" b="1" dirty="0" smtClean="0"/>
              <a:t>Formalised into </a:t>
            </a:r>
            <a:r>
              <a:rPr lang="en-GB" sz="1800" b="1" dirty="0" err="1" smtClean="0">
                <a:solidFill>
                  <a:schemeClr val="accent2"/>
                </a:solidFill>
              </a:rPr>
              <a:t>CoIE</a:t>
            </a:r>
            <a:r>
              <a:rPr lang="en-GB" sz="1800" b="1" dirty="0" err="1" smtClean="0"/>
              <a:t>s</a:t>
            </a:r>
            <a:endParaRPr lang="en-GB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2946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255713"/>
            <a:ext cx="8332787" cy="555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ARTEMIS-JU – the status after 3 Calls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/>
              <a:t>Major eco-systems are already crystallising from ARTEMIS-driven developments</a:t>
            </a:r>
          </a:p>
          <a:p>
            <a:pPr lvl="1"/>
            <a:r>
              <a:rPr lang="en-GB" sz="2400" b="1" dirty="0" smtClean="0"/>
              <a:t>Four clear areas already emerging</a:t>
            </a:r>
          </a:p>
          <a:p>
            <a:pPr lvl="2"/>
            <a:r>
              <a:rPr lang="en-GB" sz="2000" b="1" dirty="0" smtClean="0">
                <a:solidFill>
                  <a:schemeClr val="accent2"/>
                </a:solidFill>
              </a:rPr>
              <a:t>Safety and reliability</a:t>
            </a:r>
          </a:p>
          <a:p>
            <a:pPr lvl="2"/>
            <a:r>
              <a:rPr lang="en-GB" sz="2000" b="1" dirty="0" smtClean="0">
                <a:solidFill>
                  <a:schemeClr val="accent2"/>
                </a:solidFill>
              </a:rPr>
              <a:t>Electric Vehicle</a:t>
            </a:r>
          </a:p>
          <a:p>
            <a:pPr lvl="2"/>
            <a:r>
              <a:rPr lang="en-GB" sz="2000" b="1" dirty="0" smtClean="0">
                <a:solidFill>
                  <a:schemeClr val="accent2"/>
                </a:solidFill>
              </a:rPr>
              <a:t>Low-power Multi-Core for embedded</a:t>
            </a:r>
          </a:p>
          <a:p>
            <a:pPr lvl="2"/>
            <a:r>
              <a:rPr lang="en-GB" sz="2000" b="1" dirty="0" smtClean="0">
                <a:solidFill>
                  <a:schemeClr val="accent2"/>
                </a:solidFill>
              </a:rPr>
              <a:t>Energy efficient communities (buildings and districts)</a:t>
            </a:r>
          </a:p>
          <a:p>
            <a:pPr lvl="1"/>
            <a:r>
              <a:rPr lang="en-GB" sz="2400" b="1" dirty="0" smtClean="0"/>
              <a:t>Others on their way</a:t>
            </a:r>
          </a:p>
          <a:p>
            <a:pPr lvl="2"/>
            <a:r>
              <a:rPr lang="en-GB" sz="2000" b="1" dirty="0" smtClean="0"/>
              <a:t>Person-centric e-Health</a:t>
            </a:r>
          </a:p>
          <a:p>
            <a:pPr lvl="2"/>
            <a:r>
              <a:rPr lang="en-GB" sz="2000" b="1" dirty="0" smtClean="0"/>
              <a:t>The “things” of the Internet (for the Internet of Things)</a:t>
            </a:r>
          </a:p>
          <a:p>
            <a:pPr lvl="2"/>
            <a:r>
              <a:rPr lang="en-GB" sz="2000" b="1" dirty="0" smtClean="0"/>
              <a:t>Green, efficient and competitive manufacturing</a:t>
            </a:r>
          </a:p>
        </p:txBody>
      </p:sp>
    </p:spTree>
    <p:extLst>
      <p:ext uri="{BB962C8B-B14F-4D97-AF65-F5344CB8AC3E}">
        <p14:creationId xmlns:p14="http://schemas.microsoft.com/office/powerpoint/2010/main" val="32609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88" name="Picture 2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Safety and reliability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/>
              <a:t>“High reliability electronics is expensive”</a:t>
            </a:r>
          </a:p>
          <a:p>
            <a:r>
              <a:rPr lang="en-GB" sz="2800" b="1" dirty="0" smtClean="0"/>
              <a:t>But… “Low reliability” is </a:t>
            </a:r>
            <a:r>
              <a:rPr lang="en-GB" sz="2800" b="1" i="1" dirty="0" smtClean="0"/>
              <a:t>not</a:t>
            </a:r>
            <a:r>
              <a:rPr lang="en-GB" sz="2800" b="1" dirty="0" smtClean="0"/>
              <a:t> an option</a:t>
            </a:r>
          </a:p>
          <a:p>
            <a:pPr lvl="1"/>
            <a:r>
              <a:rPr lang="en-GB" sz="2400" b="1" dirty="0" smtClean="0">
                <a:solidFill>
                  <a:schemeClr val="accent2"/>
                </a:solidFill>
              </a:rPr>
              <a:t>Expensive automotive re-call actions</a:t>
            </a:r>
          </a:p>
          <a:p>
            <a:pPr lvl="1"/>
            <a:r>
              <a:rPr lang="en-GB" sz="2400" b="1" dirty="0" smtClean="0">
                <a:solidFill>
                  <a:schemeClr val="accent2"/>
                </a:solidFill>
              </a:rPr>
              <a:t>High visibility accidents</a:t>
            </a:r>
          </a:p>
          <a:p>
            <a:pPr lvl="1"/>
            <a:r>
              <a:rPr lang="en-GB" sz="2400" b="1" dirty="0" smtClean="0">
                <a:solidFill>
                  <a:schemeClr val="accent2"/>
                </a:solidFill>
              </a:rPr>
              <a:t>Undermines consumer/social acceptance</a:t>
            </a:r>
          </a:p>
          <a:p>
            <a:r>
              <a:rPr lang="en-GB" sz="2800" b="1" dirty="0" smtClean="0"/>
              <a:t>ARTEMIS High-</a:t>
            </a:r>
            <a:r>
              <a:rPr lang="en-GB" sz="2800" b="1" dirty="0" err="1" smtClean="0"/>
              <a:t>rel</a:t>
            </a:r>
            <a:r>
              <a:rPr lang="en-GB" sz="2800" b="1" dirty="0" smtClean="0"/>
              <a:t> cluster</a:t>
            </a:r>
            <a:r>
              <a:rPr lang="en-GB" sz="2800" dirty="0" smtClean="0"/>
              <a:t> to make full dependability affordable and improve competitiveness</a:t>
            </a:r>
          </a:p>
          <a:p>
            <a:pPr lvl="1"/>
            <a:r>
              <a:rPr lang="en-GB" sz="2400" b="1" dirty="0" smtClean="0">
                <a:solidFill>
                  <a:schemeClr val="accent2"/>
                </a:solidFill>
              </a:rPr>
              <a:t>Keep the “Cachet” of European quality at realistic prices</a:t>
            </a:r>
          </a:p>
        </p:txBody>
      </p:sp>
    </p:spTree>
    <p:extLst>
      <p:ext uri="{BB962C8B-B14F-4D97-AF65-F5344CB8AC3E}">
        <p14:creationId xmlns:p14="http://schemas.microsoft.com/office/powerpoint/2010/main" val="15219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ARTEMIS High-rel cluster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1158875"/>
            <a:ext cx="9144000" cy="5699125"/>
          </a:xfrm>
          <a:prstGeom prst="rect">
            <a:avLst/>
          </a:prstGeom>
          <a:solidFill>
            <a:srgbClr val="FFFFFF">
              <a:alpha val="53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 smtClean="0"/>
              <a:t>Grows around the Sub-Programme 1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Defined and contributed to by the </a:t>
            </a:r>
            <a:r>
              <a:rPr lang="en-GB" sz="2400" b="1" dirty="0" smtClean="0"/>
              <a:t>EICOSE</a:t>
            </a:r>
            <a:r>
              <a:rPr lang="en-GB" sz="2400" dirty="0" smtClean="0"/>
              <a:t> cluster</a:t>
            </a:r>
          </a:p>
          <a:p>
            <a:pPr lvl="2">
              <a:lnSpc>
                <a:spcPct val="90000"/>
              </a:lnSpc>
            </a:pPr>
            <a:r>
              <a:rPr lang="en-GB" sz="2000" dirty="0" smtClean="0"/>
              <a:t>Cooperation of French and German “Centres of Excellence”</a:t>
            </a:r>
          </a:p>
          <a:p>
            <a:pPr lvl="2"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Projects </a:t>
            </a:r>
            <a:r>
              <a:rPr lang="en-GB" sz="2800" b="1" dirty="0" smtClean="0"/>
              <a:t>CESAR</a:t>
            </a:r>
            <a:r>
              <a:rPr lang="en-GB" sz="2800" dirty="0" smtClean="0"/>
              <a:t>, </a:t>
            </a:r>
            <a:r>
              <a:rPr lang="en-GB" sz="2800" b="1" dirty="0" smtClean="0"/>
              <a:t>RECOMP</a:t>
            </a:r>
            <a:r>
              <a:rPr lang="en-GB" sz="2800" dirty="0" smtClean="0"/>
              <a:t>, </a:t>
            </a:r>
            <a:r>
              <a:rPr lang="en-GB" sz="2800" b="1" dirty="0" smtClean="0"/>
              <a:t>MBAT</a:t>
            </a:r>
            <a:r>
              <a:rPr lang="en-GB" sz="2800" dirty="0" smtClean="0"/>
              <a:t>, </a:t>
            </a:r>
            <a:r>
              <a:rPr lang="en-GB" sz="2800" b="1" dirty="0" err="1" smtClean="0"/>
              <a:t>pSafeCer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iFEST</a:t>
            </a:r>
            <a:endParaRPr lang="en-GB" sz="28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Define and develop processes and tools for building ultra-reliable electronics at competitive costs</a:t>
            </a:r>
          </a:p>
          <a:p>
            <a:pPr lvl="2">
              <a:lnSpc>
                <a:spcPct val="90000"/>
              </a:lnSpc>
            </a:pPr>
            <a:r>
              <a:rPr lang="en-GB" sz="2000" b="1" dirty="0" smtClean="0">
                <a:solidFill>
                  <a:schemeClr val="accent2"/>
                </a:solidFill>
              </a:rPr>
              <a:t>The “invisible shield” protecting the end user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Common goal – Europe as </a:t>
            </a:r>
            <a:r>
              <a:rPr lang="en-GB" sz="2400" i="1" dirty="0" smtClean="0"/>
              <a:t>the</a:t>
            </a:r>
            <a:r>
              <a:rPr lang="en-GB" sz="2400" dirty="0" smtClean="0"/>
              <a:t> quality reference</a:t>
            </a:r>
          </a:p>
          <a:p>
            <a:pPr lvl="2">
              <a:lnSpc>
                <a:spcPct val="90000"/>
              </a:lnSpc>
            </a:pPr>
            <a:r>
              <a:rPr lang="en-GB" sz="2000" dirty="0" smtClean="0"/>
              <a:t>Share many of the same leading European industrial companies</a:t>
            </a:r>
          </a:p>
        </p:txBody>
      </p:sp>
    </p:spTree>
    <p:extLst>
      <p:ext uri="{BB962C8B-B14F-4D97-AF65-F5344CB8AC3E}">
        <p14:creationId xmlns:p14="http://schemas.microsoft.com/office/powerpoint/2010/main" val="607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phylla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14450"/>
            <a:ext cx="5800725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158875"/>
            <a:ext cx="9144000" cy="5699125"/>
          </a:xfrm>
          <a:prstGeom prst="rect">
            <a:avLst/>
          </a:prstGeom>
          <a:solidFill>
            <a:srgbClr val="FFFFFF">
              <a:alpha val="61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ARTEMIS</a:t>
            </a:r>
            <a:br>
              <a:rPr lang="en-GB" dirty="0" smtClean="0"/>
            </a:br>
            <a:r>
              <a:rPr lang="en-GB" sz="3200" dirty="0" smtClean="0"/>
              <a:t>Building the future of the Electric Vehicle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/>
              <a:t>The JTI “</a:t>
            </a:r>
            <a:r>
              <a:rPr lang="en-GB" sz="2800" b="1" dirty="0" smtClean="0">
                <a:solidFill>
                  <a:schemeClr val="accent2"/>
                </a:solidFill>
              </a:rPr>
              <a:t>Think Big</a:t>
            </a:r>
            <a:r>
              <a:rPr lang="en-GB" sz="2800" b="1" dirty="0" smtClean="0"/>
              <a:t>” model has inspired major players to coordinate R&amp;D efforts</a:t>
            </a:r>
          </a:p>
          <a:p>
            <a:pPr lvl="1"/>
            <a:r>
              <a:rPr lang="en-GB" sz="2000" dirty="0" smtClean="0"/>
              <a:t>Non-differentiating enabling technologies</a:t>
            </a:r>
          </a:p>
          <a:p>
            <a:pPr lvl="1"/>
            <a:r>
              <a:rPr lang="en-GB" sz="2000" b="1" dirty="0" smtClean="0"/>
              <a:t>Common roadmap</a:t>
            </a:r>
            <a:r>
              <a:rPr lang="en-GB" sz="2000" dirty="0" smtClean="0"/>
              <a:t> for the sector</a:t>
            </a:r>
          </a:p>
          <a:p>
            <a:pPr lvl="1"/>
            <a:r>
              <a:rPr lang="en-GB" sz="2000" dirty="0" smtClean="0"/>
              <a:t>… across many funding schemes</a:t>
            </a:r>
          </a:p>
          <a:p>
            <a:pPr lvl="2"/>
            <a:r>
              <a:rPr lang="en-GB" sz="2000" dirty="0" smtClean="0"/>
              <a:t>ARTEMIS, ENIAC, ITEA2, </a:t>
            </a:r>
            <a:r>
              <a:rPr lang="en-GB" sz="2000" dirty="0" err="1" smtClean="0"/>
              <a:t>EPoSS</a:t>
            </a:r>
            <a:r>
              <a:rPr lang="en-GB" sz="2000" dirty="0" smtClean="0"/>
              <a:t>, National, …</a:t>
            </a:r>
          </a:p>
          <a:p>
            <a:pPr lvl="1"/>
            <a:r>
              <a:rPr lang="en-GB" sz="2000" b="1" dirty="0" smtClean="0"/>
              <a:t>Feeds into other major initiatives</a:t>
            </a:r>
          </a:p>
          <a:p>
            <a:pPr lvl="2"/>
            <a:r>
              <a:rPr lang="en-GB" sz="2000" dirty="0" smtClean="0"/>
              <a:t>Green Cars Initiative</a:t>
            </a:r>
          </a:p>
          <a:p>
            <a:pPr lvl="2"/>
            <a:r>
              <a:rPr lang="en-GB" sz="2000" dirty="0" smtClean="0"/>
              <a:t>Fuel Cells and Hydrogen JTI</a:t>
            </a:r>
          </a:p>
          <a:p>
            <a:pPr lvl="2"/>
            <a:r>
              <a:rPr lang="en-GB" sz="2000" dirty="0" smtClean="0"/>
              <a:t>…</a:t>
            </a:r>
          </a:p>
          <a:p>
            <a:r>
              <a:rPr lang="en-GB" sz="2800" dirty="0" smtClean="0"/>
              <a:t>ARTEMIS project </a:t>
            </a:r>
            <a:r>
              <a:rPr lang="en-GB" sz="2800" b="1" dirty="0" smtClean="0"/>
              <a:t>POLLUX</a:t>
            </a:r>
            <a:r>
              <a:rPr lang="en-GB" sz="2800" dirty="0" smtClean="0"/>
              <a:t> (complemented by </a:t>
            </a:r>
            <a:r>
              <a:rPr lang="en-GB" sz="2800" b="1" dirty="0" err="1" smtClean="0"/>
              <a:t>IoE</a:t>
            </a:r>
            <a:r>
              <a:rPr lang="en-GB" sz="2800" dirty="0" smtClean="0"/>
              <a:t> – Internet of Energy) plays a leading role</a:t>
            </a:r>
          </a:p>
        </p:txBody>
      </p:sp>
    </p:spTree>
    <p:extLst>
      <p:ext uri="{BB962C8B-B14F-4D97-AF65-F5344CB8AC3E}">
        <p14:creationId xmlns:p14="http://schemas.microsoft.com/office/powerpoint/2010/main" val="2522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European Electric Vehicle initiatives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475"/>
            <a:ext cx="91440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7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1093788" y="2022475"/>
            <a:ext cx="6584950" cy="3527425"/>
            <a:chOff x="727" y="1809"/>
            <a:chExt cx="1220" cy="507"/>
          </a:xfrm>
        </p:grpSpPr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727" y="1984"/>
              <a:ext cx="68" cy="157"/>
            </a:xfrm>
            <a:prstGeom prst="rect">
              <a:avLst/>
            </a:prstGeom>
            <a:solidFill>
              <a:srgbClr val="9863C7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auto">
            <a:xfrm>
              <a:off x="782" y="1809"/>
              <a:ext cx="1165" cy="507"/>
            </a:xfrm>
            <a:prstGeom prst="rect">
              <a:avLst/>
            </a:prstGeom>
            <a:solidFill>
              <a:srgbClr val="98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43015" name="AutoShape 7"/>
            <p:cNvSpPr>
              <a:spLocks noChangeArrowheads="1"/>
            </p:cNvSpPr>
            <p:nvPr/>
          </p:nvSpPr>
          <p:spPr bwMode="auto">
            <a:xfrm>
              <a:off x="899" y="1904"/>
              <a:ext cx="219" cy="316"/>
            </a:xfrm>
            <a:prstGeom prst="parallelogram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43016" name="AutoShape 8"/>
            <p:cNvSpPr>
              <a:spLocks noChangeArrowheads="1"/>
            </p:cNvSpPr>
            <p:nvPr/>
          </p:nvSpPr>
          <p:spPr bwMode="auto">
            <a:xfrm>
              <a:off x="1146" y="1904"/>
              <a:ext cx="219" cy="316"/>
            </a:xfrm>
            <a:prstGeom prst="parallelogram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43017" name="AutoShape 9"/>
            <p:cNvSpPr>
              <a:spLocks noChangeArrowheads="1"/>
            </p:cNvSpPr>
            <p:nvPr/>
          </p:nvSpPr>
          <p:spPr bwMode="auto">
            <a:xfrm>
              <a:off x="1393" y="1904"/>
              <a:ext cx="219" cy="316"/>
            </a:xfrm>
            <a:prstGeom prst="parallelogram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43018" name="AutoShape 10"/>
            <p:cNvSpPr>
              <a:spLocks noChangeArrowheads="1"/>
            </p:cNvSpPr>
            <p:nvPr/>
          </p:nvSpPr>
          <p:spPr bwMode="auto">
            <a:xfrm>
              <a:off x="1641" y="1904"/>
              <a:ext cx="219" cy="316"/>
            </a:xfrm>
            <a:prstGeom prst="parallelogram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</p:grp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1158875"/>
            <a:ext cx="9144000" cy="5699125"/>
          </a:xfrm>
          <a:prstGeom prst="rect">
            <a:avLst/>
          </a:prstGeom>
          <a:solidFill>
            <a:srgbClr val="FFFFFF">
              <a:alpha val="74001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Low-power Multi-core for Embedded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 dirty="0" smtClean="0"/>
              <a:t>Pushes the envelope for computing speed versus power consumption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Most high-profile “Embedded” apps require lots of processing with little power, for long battery life (or, no battery at all).</a:t>
            </a:r>
          </a:p>
          <a:p>
            <a:pPr lvl="2">
              <a:lnSpc>
                <a:spcPct val="90000"/>
              </a:lnSpc>
            </a:pPr>
            <a:r>
              <a:rPr lang="en-GB" sz="1600" dirty="0" smtClean="0"/>
              <a:t>Fundamentally opposed objectives</a:t>
            </a:r>
          </a:p>
          <a:p>
            <a:pPr lvl="2">
              <a:lnSpc>
                <a:spcPct val="90000"/>
              </a:lnSpc>
            </a:pPr>
            <a:r>
              <a:rPr lang="en-GB" sz="1600" dirty="0" smtClean="0"/>
              <a:t>Low Power concerns are NOT only for hardware design</a:t>
            </a:r>
          </a:p>
          <a:p>
            <a:pPr lvl="2">
              <a:lnSpc>
                <a:spcPct val="90000"/>
              </a:lnSpc>
            </a:pPr>
            <a:endParaRPr lang="en-GB" sz="1600" dirty="0" smtClean="0"/>
          </a:p>
          <a:p>
            <a:pPr>
              <a:lnSpc>
                <a:spcPct val="90000"/>
              </a:lnSpc>
            </a:pPr>
            <a:r>
              <a:rPr lang="en-GB" sz="2400" b="1" dirty="0" smtClean="0"/>
              <a:t>Hardware platforms abound</a:t>
            </a:r>
            <a:r>
              <a:rPr lang="en-GB" sz="2400" dirty="0" smtClean="0"/>
              <a:t>, but </a:t>
            </a:r>
            <a:r>
              <a:rPr lang="en-GB" sz="2400" b="1" dirty="0" smtClean="0"/>
              <a:t>VERY complex issues for software</a:t>
            </a:r>
            <a:r>
              <a:rPr lang="en-GB" sz="2400" dirty="0" smtClean="0"/>
              <a:t> and system design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Much (fragmented) work has not yet provided any optimal solution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ARTEMIS’ goal of reducing fragmentation addresses this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b="1" dirty="0" smtClean="0"/>
              <a:t>If there is one enabling technology that can make a major impact</a:t>
            </a:r>
          </a:p>
          <a:p>
            <a:pPr lvl="1">
              <a:lnSpc>
                <a:spcPct val="90000"/>
              </a:lnSpc>
            </a:pPr>
            <a:r>
              <a:rPr lang="en-GB" sz="3600" b="1" dirty="0" smtClean="0">
                <a:solidFill>
                  <a:schemeClr val="accent2"/>
                </a:solidFill>
              </a:rPr>
              <a:t>THIS IS IT.</a:t>
            </a:r>
          </a:p>
        </p:txBody>
      </p:sp>
    </p:spTree>
    <p:extLst>
      <p:ext uri="{BB962C8B-B14F-4D97-AF65-F5344CB8AC3E}">
        <p14:creationId xmlns:p14="http://schemas.microsoft.com/office/powerpoint/2010/main" val="28591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rc_embedded_system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1340768"/>
            <a:ext cx="9144000" cy="5517232"/>
          </a:xfrm>
          <a:prstGeom prst="rect">
            <a:avLst/>
          </a:prstGeom>
          <a:solidFill>
            <a:srgbClr val="FFFFFF">
              <a:alpha val="8902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ARTEMIS and multi-core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500" dirty="0" smtClean="0"/>
              <a:t>ARTEMIS is already bringing together many activities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Around software architectures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Around (system) development tools and methods</a:t>
            </a:r>
          </a:p>
          <a:p>
            <a:pPr>
              <a:lnSpc>
                <a:spcPct val="80000"/>
              </a:lnSpc>
            </a:pPr>
            <a:r>
              <a:rPr lang="en-GB" sz="2500" dirty="0" smtClean="0"/>
              <a:t>Some major projects</a:t>
            </a:r>
            <a:r>
              <a:rPr lang="en-GB" sz="2500" b="1" dirty="0" smtClean="0"/>
              <a:t> </a:t>
            </a:r>
            <a:r>
              <a:rPr lang="en-GB" sz="2500" dirty="0" smtClean="0"/>
              <a:t>lead the way 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low-power for mass-market products (</a:t>
            </a:r>
            <a:r>
              <a:rPr lang="en-GB" sz="2400" b="1" dirty="0" smtClean="0"/>
              <a:t>SCALOPES</a:t>
            </a:r>
            <a:r>
              <a:rPr lang="en-GB" sz="24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extended multi-core design (</a:t>
            </a:r>
            <a:r>
              <a:rPr lang="en-GB" sz="2400" b="1" dirty="0" smtClean="0"/>
              <a:t>SMECY</a:t>
            </a:r>
            <a:r>
              <a:rPr lang="en-GB" sz="24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Supported by several smaller, targeted initiatives:</a:t>
            </a:r>
          </a:p>
          <a:p>
            <a:pPr lvl="2">
              <a:lnSpc>
                <a:spcPct val="80000"/>
              </a:lnSpc>
            </a:pPr>
            <a:r>
              <a:rPr lang="en-GB" sz="1800" dirty="0" smtClean="0"/>
              <a:t>INDEXSYS and ACROSS (fed from FP7 project “</a:t>
            </a:r>
            <a:r>
              <a:rPr lang="en-GB" sz="1800" dirty="0" err="1" smtClean="0"/>
              <a:t>Genesys</a:t>
            </a:r>
            <a:r>
              <a:rPr lang="en-GB" sz="1800" dirty="0" smtClean="0"/>
              <a:t>”)</a:t>
            </a:r>
          </a:p>
          <a:p>
            <a:pPr lvl="2">
              <a:lnSpc>
                <a:spcPct val="80000"/>
              </a:lnSpc>
            </a:pPr>
            <a:r>
              <a:rPr lang="en-GB" sz="1800" dirty="0" err="1" smtClean="0"/>
              <a:t>iLAND</a:t>
            </a:r>
            <a:r>
              <a:rPr lang="en-GB" sz="1800" dirty="0" smtClean="0"/>
              <a:t>, ASAM</a:t>
            </a:r>
          </a:p>
          <a:p>
            <a:pPr lvl="2">
              <a:lnSpc>
                <a:spcPct val="80000"/>
              </a:lnSpc>
            </a:pPr>
            <a:endParaRPr lang="en-GB" sz="1800" dirty="0" smtClean="0"/>
          </a:p>
          <a:p>
            <a:pPr>
              <a:lnSpc>
                <a:spcPct val="80000"/>
              </a:lnSpc>
            </a:pPr>
            <a:r>
              <a:rPr lang="en-GB" sz="2500" dirty="0" smtClean="0"/>
              <a:t>SCALOPES led the first “</a:t>
            </a:r>
            <a:r>
              <a:rPr lang="en-GB" sz="2500" b="1" dirty="0" smtClean="0">
                <a:solidFill>
                  <a:schemeClr val="accent2"/>
                </a:solidFill>
              </a:rPr>
              <a:t>ARTEMIS Technology Conference</a:t>
            </a:r>
            <a:r>
              <a:rPr lang="en-GB" sz="2500" dirty="0" smtClean="0"/>
              <a:t>”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Budapest, June 2010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Starts to build a strong community of expertise</a:t>
            </a:r>
          </a:p>
        </p:txBody>
      </p:sp>
    </p:spTree>
    <p:extLst>
      <p:ext uri="{BB962C8B-B14F-4D97-AF65-F5344CB8AC3E}">
        <p14:creationId xmlns:p14="http://schemas.microsoft.com/office/powerpoint/2010/main" val="1387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7925"/>
            <a:ext cx="7851775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1158875"/>
            <a:ext cx="9144000" cy="5699125"/>
          </a:xfrm>
          <a:prstGeom prst="rect">
            <a:avLst/>
          </a:prstGeom>
          <a:solidFill>
            <a:srgbClr val="FFFFFF">
              <a:alpha val="82001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Energy Efficient Communities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100" b="1" dirty="0" smtClean="0"/>
              <a:t>Goal – reduce our carbon footprint </a:t>
            </a:r>
            <a:r>
              <a:rPr lang="en-GB" sz="2100" b="1" i="1" dirty="0" smtClean="0"/>
              <a:t>without</a:t>
            </a:r>
            <a:r>
              <a:rPr lang="en-GB" sz="2100" b="1" dirty="0" smtClean="0"/>
              <a:t> conceding comfort and safety</a:t>
            </a:r>
          </a:p>
          <a:p>
            <a:pPr>
              <a:lnSpc>
                <a:spcPct val="90000"/>
              </a:lnSpc>
            </a:pPr>
            <a:endParaRPr lang="en-GB" sz="2100" b="1" dirty="0" smtClean="0"/>
          </a:p>
          <a:p>
            <a:pPr>
              <a:lnSpc>
                <a:spcPct val="90000"/>
              </a:lnSpc>
            </a:pPr>
            <a:r>
              <a:rPr lang="en-GB" sz="2100" dirty="0" smtClean="0"/>
              <a:t>Project </a:t>
            </a:r>
            <a:r>
              <a:rPr lang="en-GB" sz="2100" b="1" dirty="0" err="1" smtClean="0"/>
              <a:t>eDIANA</a:t>
            </a:r>
            <a:r>
              <a:rPr lang="en-GB" sz="2100" dirty="0" smtClean="0"/>
              <a:t> sets the scene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Controlling a single heating system may be easy, but scaling this to complete buildings and even communities is a major barrier</a:t>
            </a:r>
          </a:p>
          <a:p>
            <a:pPr lvl="1">
              <a:lnSpc>
                <a:spcPct val="90000"/>
              </a:lnSpc>
            </a:pPr>
            <a:r>
              <a:rPr lang="en-GB" sz="2000" b="1" dirty="0" err="1" smtClean="0"/>
              <a:t>eDIANA</a:t>
            </a:r>
            <a:r>
              <a:rPr lang="en-GB" sz="2000" dirty="0" smtClean="0"/>
              <a:t> brings some key players together around a </a:t>
            </a:r>
            <a:r>
              <a:rPr lang="en-GB" sz="2000" b="1" dirty="0" smtClean="0"/>
              <a:t>standardised architecture</a:t>
            </a:r>
            <a:r>
              <a:rPr lang="en-GB" sz="2000" dirty="0" smtClean="0"/>
              <a:t> to</a:t>
            </a:r>
          </a:p>
          <a:p>
            <a:pPr lvl="2">
              <a:lnSpc>
                <a:spcPct val="90000"/>
              </a:lnSpc>
            </a:pPr>
            <a:r>
              <a:rPr lang="en-GB" sz="1800" b="1" dirty="0" smtClean="0"/>
              <a:t>Facilitate retrofit (big concern)</a:t>
            </a:r>
          </a:p>
          <a:p>
            <a:pPr lvl="2">
              <a:lnSpc>
                <a:spcPct val="90000"/>
              </a:lnSpc>
            </a:pPr>
            <a:r>
              <a:rPr lang="en-GB" sz="1800" b="1" dirty="0" smtClean="0"/>
              <a:t>Guarantee lifetime support (big concern)</a:t>
            </a:r>
          </a:p>
          <a:p>
            <a:pPr lvl="1">
              <a:lnSpc>
                <a:spcPct val="90000"/>
              </a:lnSpc>
            </a:pPr>
            <a:r>
              <a:rPr lang="en-GB" sz="2000" dirty="0" err="1" smtClean="0"/>
              <a:t>eDIANA</a:t>
            </a:r>
            <a:r>
              <a:rPr lang="en-GB" sz="2000" dirty="0" smtClean="0"/>
              <a:t> proposes an </a:t>
            </a:r>
            <a:r>
              <a:rPr lang="en-GB" sz="2000" b="1" dirty="0" smtClean="0"/>
              <a:t>ARTEMIS </a:t>
            </a:r>
            <a:r>
              <a:rPr lang="en-GB" sz="2000" b="1" dirty="0" err="1" smtClean="0"/>
              <a:t>CoIE</a:t>
            </a:r>
            <a:endParaRPr lang="en-GB" sz="2000" b="1" dirty="0" smtClean="0"/>
          </a:p>
          <a:p>
            <a:pPr lvl="1"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100" dirty="0" smtClean="0"/>
              <a:t>Complemented by projects </a:t>
            </a:r>
            <a:r>
              <a:rPr lang="en-GB" sz="2100" b="1" dirty="0" err="1" smtClean="0"/>
              <a:t>IoE</a:t>
            </a:r>
            <a:r>
              <a:rPr lang="en-GB" sz="2100" dirty="0" smtClean="0"/>
              <a:t> (</a:t>
            </a:r>
            <a:r>
              <a:rPr lang="en-GB" sz="2100" b="1" dirty="0" smtClean="0"/>
              <a:t>I</a:t>
            </a:r>
            <a:r>
              <a:rPr lang="en-GB" sz="2100" dirty="0" smtClean="0"/>
              <a:t>nternet </a:t>
            </a:r>
            <a:r>
              <a:rPr lang="en-GB" sz="2100" b="1" dirty="0" smtClean="0"/>
              <a:t>o</a:t>
            </a:r>
            <a:r>
              <a:rPr lang="en-GB" sz="2100" dirty="0" smtClean="0"/>
              <a:t>f </a:t>
            </a:r>
            <a:r>
              <a:rPr lang="en-GB" sz="2100" b="1" dirty="0" smtClean="0"/>
              <a:t>E</a:t>
            </a:r>
            <a:r>
              <a:rPr lang="en-GB" sz="2100" dirty="0" smtClean="0"/>
              <a:t>nergy) and </a:t>
            </a:r>
            <a:r>
              <a:rPr lang="en-GB" sz="2100" b="1" dirty="0" smtClean="0"/>
              <a:t>ME3GAS</a:t>
            </a:r>
          </a:p>
          <a:p>
            <a:pPr>
              <a:lnSpc>
                <a:spcPct val="90000"/>
              </a:lnSpc>
            </a:pPr>
            <a:endParaRPr lang="en-GB" sz="2100" b="1" dirty="0" smtClean="0"/>
          </a:p>
          <a:p>
            <a:pPr>
              <a:lnSpc>
                <a:spcPct val="90000"/>
              </a:lnSpc>
            </a:pPr>
            <a:r>
              <a:rPr lang="en-GB" sz="2100" b="1" dirty="0" smtClean="0">
                <a:solidFill>
                  <a:schemeClr val="accent2"/>
                </a:solidFill>
              </a:rPr>
              <a:t>These major initiatives will have a significant impact on the energy-efficiency of our future society.</a:t>
            </a:r>
            <a:r>
              <a:rPr lang="en-GB" sz="2100" dirty="0" smtClean="0"/>
              <a:t> </a:t>
            </a:r>
          </a:p>
          <a:p>
            <a:pPr lvl="1">
              <a:lnSpc>
                <a:spcPct val="90000"/>
              </a:lnSpc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0867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major ARTEMIS clusters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eHealth: </a:t>
            </a:r>
            <a:r>
              <a:rPr lang="en-GB" b="1" smtClean="0"/>
              <a:t>CHIRON, HIGH PROFILE</a:t>
            </a:r>
          </a:p>
          <a:p>
            <a:endParaRPr lang="en-GB" b="1" smtClean="0"/>
          </a:p>
          <a:p>
            <a:r>
              <a:rPr lang="en-GB" smtClean="0"/>
              <a:t>“Things of the Internet”: </a:t>
            </a:r>
            <a:r>
              <a:rPr lang="en-GB" b="1" smtClean="0"/>
              <a:t>SOFIA</a:t>
            </a:r>
            <a:r>
              <a:rPr lang="en-GB" smtClean="0"/>
              <a:t>, </a:t>
            </a:r>
            <a:r>
              <a:rPr lang="en-GB" b="1" smtClean="0"/>
              <a:t>SIMPLE</a:t>
            </a:r>
          </a:p>
          <a:p>
            <a:endParaRPr lang="en-GB" smtClean="0"/>
          </a:p>
          <a:p>
            <a:r>
              <a:rPr lang="en-GB" smtClean="0"/>
              <a:t>Manufacturing: </a:t>
            </a:r>
            <a:r>
              <a:rPr lang="en-GB" b="1" smtClean="0"/>
              <a:t>eSONIA, R3-COP</a:t>
            </a:r>
          </a:p>
        </p:txBody>
      </p:sp>
      <p:pic>
        <p:nvPicPr>
          <p:cNvPr id="47108" name="Picture 4" descr="techpi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4519613"/>
            <a:ext cx="2474912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techpi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4543425"/>
            <a:ext cx="2459037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techpi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4524375"/>
            <a:ext cx="2463800" cy="14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Calibri" pitchFamily="34" charset="0"/>
              </a:rPr>
              <a:t>Reminder</a:t>
            </a:r>
            <a:r>
              <a:rPr lang="fr-FR" dirty="0" smtClean="0">
                <a:latin typeface="Calibri" pitchFamily="34" charset="0"/>
              </a:rPr>
              <a:t> : the ARTEMIS </a:t>
            </a:r>
            <a:r>
              <a:rPr lang="en-GB" dirty="0" smtClean="0">
                <a:latin typeface="Calibri" pitchFamily="34" charset="0"/>
                <a:cs typeface="Times New Roman" pitchFamily="18" charset="0"/>
              </a:rPr>
              <a:t>Societal</a:t>
            </a:r>
            <a:r>
              <a:rPr lang="en-GB" dirty="0">
                <a:latin typeface="Calibri" pitchFamily="34" charset="0"/>
                <a:cs typeface="Times New Roman" pitchFamily="18" charset="0"/>
              </a:rPr>
              <a:t>, Economic and R&amp;D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0099B5"/>
                </a:solidFill>
                <a:latin typeface="Calibri" pitchFamily="34" charset="0"/>
                <a:cs typeface="Times New Roman" pitchFamily="18" charset="0"/>
              </a:rPr>
              <a:t>Societal and Economic Context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Calibri" pitchFamily="34" charset="0"/>
                <a:cs typeface="Times New Roman" pitchFamily="18" charset="0"/>
              </a:rPr>
              <a:t>Embedded Systems enable better use of resources, and are instrumental for other EC PPPs: </a:t>
            </a:r>
            <a:r>
              <a:rPr lang="en-GB" sz="2400" b="1" dirty="0">
                <a:latin typeface="Calibri" pitchFamily="34" charset="0"/>
                <a:cs typeface="Times New Roman" pitchFamily="18" charset="0"/>
              </a:rPr>
              <a:t>Green Car, Efficient Buildings, Factory of the Future</a:t>
            </a:r>
            <a:r>
              <a:rPr lang="en-GB" sz="2400" dirty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Calibri" pitchFamily="34" charset="0"/>
                <a:cs typeface="Times New Roman" pitchFamily="18" charset="0"/>
              </a:rPr>
              <a:t>Embedded Systems contribute to improve innovation capabilities in </a:t>
            </a:r>
            <a:r>
              <a:rPr lang="en-GB" sz="2400" b="1" dirty="0">
                <a:latin typeface="Calibri" pitchFamily="34" charset="0"/>
                <a:cs typeface="Times New Roman" pitchFamily="18" charset="0"/>
              </a:rPr>
              <a:t>Internet, and Internet of Things </a:t>
            </a:r>
            <a:r>
              <a:rPr lang="en-GB" sz="2400" dirty="0">
                <a:latin typeface="Calibri" pitchFamily="34" charset="0"/>
                <a:cs typeface="Times New Roman" pitchFamily="18" charset="0"/>
              </a:rPr>
              <a:t>areas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0099B5"/>
                </a:solidFill>
                <a:latin typeface="Calibri" pitchFamily="34" charset="0"/>
                <a:cs typeface="Times New Roman" pitchFamily="18" charset="0"/>
              </a:rPr>
              <a:t>R&amp;D Context</a:t>
            </a:r>
          </a:p>
          <a:p>
            <a:pPr lvl="1">
              <a:lnSpc>
                <a:spcPct val="90000"/>
              </a:lnSpc>
            </a:pPr>
            <a:r>
              <a:rPr lang="en-GB" sz="2400" b="1" dirty="0">
                <a:latin typeface="Calibri" pitchFamily="34" charset="0"/>
                <a:cs typeface="Times New Roman" pitchFamily="18" charset="0"/>
              </a:rPr>
              <a:t>To focus on downstream-oriented research and technological development</a:t>
            </a:r>
            <a:r>
              <a:rPr lang="en-GB" sz="2400" dirty="0">
                <a:latin typeface="Calibri" pitchFamily="34" charset="0"/>
                <a:cs typeface="Times New Roman" pitchFamily="18" charset="0"/>
              </a:rPr>
              <a:t> with a </a:t>
            </a:r>
            <a:r>
              <a:rPr lang="en-GB" sz="2400" b="1" dirty="0">
                <a:latin typeface="Calibri" pitchFamily="34" charset="0"/>
                <a:cs typeface="Times New Roman" pitchFamily="18" charset="0"/>
              </a:rPr>
              <a:t>strong market drive</a:t>
            </a:r>
            <a:r>
              <a:rPr lang="en-GB" sz="2400" dirty="0">
                <a:latin typeface="Calibri" pitchFamily="34" charset="0"/>
                <a:cs typeface="Times New Roman" pitchFamily="18" charset="0"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Calibri" pitchFamily="34" charset="0"/>
                <a:cs typeface="Times New Roman" pitchFamily="18" charset="0"/>
              </a:rPr>
              <a:t>Intention to deliver </a:t>
            </a:r>
            <a:r>
              <a:rPr lang="en-GB" sz="2400" b="1" dirty="0">
                <a:latin typeface="Calibri" pitchFamily="34" charset="0"/>
                <a:cs typeface="Times New Roman" pitchFamily="18" charset="0"/>
              </a:rPr>
              <a:t>prototype</a:t>
            </a:r>
            <a:r>
              <a:rPr lang="en-GB" sz="2400" dirty="0">
                <a:latin typeface="Calibri" pitchFamily="34" charset="0"/>
                <a:cs typeface="Times New Roman" pitchFamily="18" charset="0"/>
              </a:rPr>
              <a:t> or </a:t>
            </a:r>
            <a:r>
              <a:rPr lang="en-GB" sz="2400" b="1" dirty="0">
                <a:latin typeface="Calibri" pitchFamily="34" charset="0"/>
                <a:cs typeface="Times New Roman" pitchFamily="18" charset="0"/>
              </a:rPr>
              <a:t>demonstrator</a:t>
            </a:r>
            <a:r>
              <a:rPr lang="en-GB" sz="2400" dirty="0">
                <a:latin typeface="Calibri" pitchFamily="34" charset="0"/>
                <a:cs typeface="Times New Roman" pitchFamily="18" charset="0"/>
              </a:rPr>
              <a:t> solutions with </a:t>
            </a:r>
            <a:r>
              <a:rPr lang="en-GB" sz="2400" b="1" dirty="0">
                <a:latin typeface="Calibri" pitchFamily="34" charset="0"/>
                <a:cs typeface="Times New Roman" pitchFamily="18" charset="0"/>
              </a:rPr>
              <a:t>high cross-domain applicability</a:t>
            </a:r>
            <a:r>
              <a:rPr lang="en-GB" sz="2400" dirty="0">
                <a:latin typeface="Calibri" pitchFamily="34" charset="0"/>
                <a:cs typeface="Times New Roman" pitchFamily="18" charset="0"/>
              </a:rPr>
              <a:t> to address </a:t>
            </a:r>
            <a:r>
              <a:rPr lang="en-GB" sz="2400" b="1" dirty="0">
                <a:latin typeface="Calibri" pitchFamily="34" charset="0"/>
                <a:cs typeface="Times New Roman" pitchFamily="18" charset="0"/>
              </a:rPr>
              <a:t>specific societal needs</a:t>
            </a:r>
            <a:r>
              <a:rPr lang="en-GB" sz="2000" dirty="0">
                <a:latin typeface="Calibri" pitchFamily="34" charset="0"/>
                <a:cs typeface="Times New Roman" pitchFamily="18" charset="0"/>
              </a:rPr>
              <a:t>.</a:t>
            </a:r>
            <a:endParaRPr lang="fr-FR" sz="2000" dirty="0">
              <a:latin typeface="Calibri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2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Impact multiplication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3800" dirty="0" smtClean="0"/>
              <a:t>These ARTEMIS projects are like no others…</a:t>
            </a:r>
          </a:p>
          <a:p>
            <a:pPr lvl="1"/>
            <a:r>
              <a:rPr lang="en-GB" sz="3600" dirty="0" smtClean="0"/>
              <a:t>Large, well coordinated activities drawing on best-in-class European expertise</a:t>
            </a:r>
          </a:p>
          <a:p>
            <a:pPr lvl="1"/>
            <a:r>
              <a:rPr lang="en-GB" sz="3600" dirty="0" smtClean="0"/>
              <a:t>Complemented by smaller, targeted initiatives</a:t>
            </a:r>
          </a:p>
          <a:p>
            <a:r>
              <a:rPr lang="en-GB" sz="3900" dirty="0" smtClean="0"/>
              <a:t>Ideal seeds for top-class </a:t>
            </a:r>
            <a:r>
              <a:rPr lang="en-GB" sz="3900" dirty="0" err="1" smtClean="0"/>
              <a:t>CoIEs</a:t>
            </a:r>
            <a:r>
              <a:rPr lang="en-GB" sz="39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174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ARTEMIS = the only true pan-European  R,D &amp;I </a:t>
            </a:r>
            <a:r>
              <a:rPr lang="en-US" b="1" dirty="0" err="1" smtClean="0"/>
              <a:t>programme</a:t>
            </a:r>
            <a:r>
              <a:rPr lang="en-US" b="1" dirty="0" smtClean="0"/>
              <a:t> for electronic systems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d</a:t>
            </a:r>
            <a:r>
              <a:rPr lang="en-US" b="1" dirty="0" smtClean="0"/>
              <a:t>esigned by the European Industry</a:t>
            </a:r>
          </a:p>
          <a:p>
            <a:r>
              <a:rPr lang="en-US" b="1" dirty="0" smtClean="0"/>
              <a:t>for the European Industry</a:t>
            </a:r>
          </a:p>
          <a:p>
            <a:r>
              <a:rPr lang="en-US" b="1" dirty="0" smtClean="0"/>
              <a:t>promoting the involvement of SMEs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0838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90838" y="2192338"/>
            <a:ext cx="6264275" cy="623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kern="0" dirty="0">
                <a:solidFill>
                  <a:sysClr val="windowText" lastClr="000000"/>
                </a:solidFill>
                <a:latin typeface="+mn-lt"/>
              </a:rPr>
              <a:t>Thank you for your attention!</a:t>
            </a: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890838" y="2787650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 smtClean="0">
                <a:solidFill>
                  <a:srgbClr val="0099B5"/>
                </a:solidFill>
                <a:latin typeface="Calibri" pitchFamily="34" charset="0"/>
              </a:rPr>
              <a:t>Eric.Schutz@artemis-ju.europa.eu</a:t>
            </a:r>
            <a:endParaRPr lang="nl-NL" dirty="0">
              <a:solidFill>
                <a:srgbClr val="0099B5"/>
              </a:solidFill>
              <a:latin typeface="Calibri" pitchFamily="34" charset="0"/>
            </a:endParaRPr>
          </a:p>
        </p:txBody>
      </p:sp>
      <p:sp>
        <p:nvSpPr>
          <p:cNvPr id="17412" name="Footer Placeholder 4"/>
          <p:cNvSpPr txBox="1">
            <a:spLocks/>
          </p:cNvSpPr>
          <p:nvPr/>
        </p:nvSpPr>
        <p:spPr bwMode="auto">
          <a:xfrm>
            <a:off x="260350" y="6489700"/>
            <a:ext cx="467169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100" dirty="0">
                <a:solidFill>
                  <a:schemeClr val="bg1"/>
                </a:solidFill>
                <a:latin typeface="Calibri" pitchFamily="34" charset="0"/>
              </a:rPr>
              <a:t>ARTEMIS Joint Undertaking </a:t>
            </a:r>
            <a:br>
              <a:rPr lang="nl-NL" sz="11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nl-NL" sz="900" i="1" dirty="0">
                <a:solidFill>
                  <a:schemeClr val="bg1"/>
                </a:solidFill>
                <a:latin typeface="Calibri" pitchFamily="34" charset="0"/>
              </a:rPr>
              <a:t>The public private partnership for R&amp;D in embedded systems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Strategic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20724" y="1864782"/>
            <a:ext cx="8647112" cy="4459287"/>
            <a:chOff x="121" y="1319"/>
            <a:chExt cx="5447" cy="2809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rot="-5400000">
              <a:off x="-213" y="2886"/>
              <a:ext cx="1754" cy="443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 defTabSz="762000" eaLnBrk="0" hangingPunct="0">
                <a:lnSpc>
                  <a:spcPct val="90000"/>
                </a:lnSpc>
              </a:pPr>
              <a:r>
                <a:rPr lang="en-GB" sz="1600" b="1">
                  <a:solidFill>
                    <a:srgbClr val="8A0000"/>
                  </a:solidFill>
                  <a:latin typeface="Nokia Sans Wide" pitchFamily="34" charset="0"/>
                </a:rPr>
                <a:t>Foundational science &amp; technology</a:t>
              </a:r>
            </a:p>
          </p:txBody>
        </p:sp>
        <p:sp>
          <p:nvSpPr>
            <p:cNvPr id="6" name="AutoShape 6"/>
            <p:cNvSpPr>
              <a:spLocks/>
            </p:cNvSpPr>
            <p:nvPr/>
          </p:nvSpPr>
          <p:spPr bwMode="auto">
            <a:xfrm>
              <a:off x="281" y="2231"/>
              <a:ext cx="122" cy="1755"/>
            </a:xfrm>
            <a:prstGeom prst="leftBrace">
              <a:avLst>
                <a:gd name="adj1" fmla="val 11987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 rot="-5400000">
              <a:off x="-427" y="3068"/>
              <a:ext cx="1295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GB" sz="1600">
                  <a:latin typeface="Nokia Sans Wide" pitchFamily="34" charset="0"/>
                </a:rPr>
                <a:t>Research Domains</a:t>
              </a:r>
            </a:p>
          </p:txBody>
        </p:sp>
        <p:sp>
          <p:nvSpPr>
            <p:cNvPr id="8" name="AutoShape 8"/>
            <p:cNvSpPr>
              <a:spLocks/>
            </p:cNvSpPr>
            <p:nvPr/>
          </p:nvSpPr>
          <p:spPr bwMode="auto">
            <a:xfrm rot="-16200000">
              <a:off x="2264" y="453"/>
              <a:ext cx="132" cy="2535"/>
            </a:xfrm>
            <a:prstGeom prst="leftBrace">
              <a:avLst>
                <a:gd name="adj1" fmla="val 160038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720" y="1410"/>
              <a:ext cx="128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GB" sz="1600">
                  <a:latin typeface="Nokia Sans Wide" pitchFamily="34" charset="0"/>
                </a:rPr>
                <a:t>Application Contexts</a:t>
              </a:r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1071" y="1769"/>
              <a:ext cx="2504" cy="2238"/>
              <a:chOff x="1007" y="1343"/>
              <a:chExt cx="2985" cy="2449"/>
            </a:xfrm>
          </p:grpSpPr>
          <p:sp>
            <p:nvSpPr>
              <p:cNvPr id="18" name="AutoShape 11"/>
              <p:cNvSpPr>
                <a:spLocks noChangeArrowheads="1"/>
              </p:cNvSpPr>
              <p:nvPr/>
            </p:nvSpPr>
            <p:spPr bwMode="auto">
              <a:xfrm rot="-5400000">
                <a:off x="123" y="2227"/>
                <a:ext cx="2448" cy="680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eaVert"/>
              <a:lstStyle/>
              <a:p>
                <a:pPr algn="ctr" defTabSz="762000" eaLnBrk="0" hangingPunct="0">
                  <a:lnSpc>
                    <a:spcPct val="90000"/>
                  </a:lnSpc>
                </a:pPr>
                <a:r>
                  <a:rPr lang="en-GB" sz="1400">
                    <a:latin typeface="Nokia Sans Wide" pitchFamily="34" charset="0"/>
                  </a:rPr>
                  <a:t>Industrial</a:t>
                </a:r>
              </a:p>
            </p:txBody>
          </p:sp>
          <p:sp>
            <p:nvSpPr>
              <p:cNvPr id="19" name="AutoShape 12"/>
              <p:cNvSpPr>
                <a:spLocks noChangeArrowheads="1"/>
              </p:cNvSpPr>
              <p:nvPr/>
            </p:nvSpPr>
            <p:spPr bwMode="auto">
              <a:xfrm rot="-5400000">
                <a:off x="891" y="2227"/>
                <a:ext cx="2448" cy="680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eaVert"/>
              <a:lstStyle/>
              <a:p>
                <a:pPr algn="ctr" defTabSz="762000" eaLnBrk="0" hangingPunct="0">
                  <a:lnSpc>
                    <a:spcPct val="90000"/>
                  </a:lnSpc>
                </a:pPr>
                <a:r>
                  <a:rPr lang="en-GB" sz="1400">
                    <a:latin typeface="Nokia Sans Wide" pitchFamily="34" charset="0"/>
                  </a:rPr>
                  <a:t>Nomadic Environ-ments</a:t>
                </a:r>
              </a:p>
            </p:txBody>
          </p:sp>
          <p:sp>
            <p:nvSpPr>
              <p:cNvPr id="20" name="AutoShape 13"/>
              <p:cNvSpPr>
                <a:spLocks noChangeArrowheads="1"/>
              </p:cNvSpPr>
              <p:nvPr/>
            </p:nvSpPr>
            <p:spPr bwMode="auto">
              <a:xfrm rot="-5400000">
                <a:off x="1660" y="2228"/>
                <a:ext cx="2448" cy="680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eaVert"/>
              <a:lstStyle/>
              <a:p>
                <a:pPr algn="ctr" defTabSz="762000" eaLnBrk="0" hangingPunct="0">
                  <a:lnSpc>
                    <a:spcPct val="90000"/>
                  </a:lnSpc>
                </a:pPr>
                <a:r>
                  <a:rPr lang="en-GB" sz="1400">
                    <a:latin typeface="Nokia Sans Wide" pitchFamily="34" charset="0"/>
                  </a:rPr>
                  <a:t>Private Spaces</a:t>
                </a:r>
              </a:p>
            </p:txBody>
          </p:sp>
          <p:sp>
            <p:nvSpPr>
              <p:cNvPr id="21" name="AutoShape 14"/>
              <p:cNvSpPr>
                <a:spLocks noChangeArrowheads="1"/>
              </p:cNvSpPr>
              <p:nvPr/>
            </p:nvSpPr>
            <p:spPr bwMode="auto">
              <a:xfrm rot="-5400000">
                <a:off x="2428" y="2227"/>
                <a:ext cx="2448" cy="680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eaVert"/>
              <a:lstStyle/>
              <a:p>
                <a:pPr algn="ctr" defTabSz="762000" eaLnBrk="0" hangingPunct="0">
                  <a:lnSpc>
                    <a:spcPct val="90000"/>
                  </a:lnSpc>
                </a:pPr>
                <a:r>
                  <a:rPr lang="en-GB" sz="1400">
                    <a:latin typeface="Nokia Sans Wide" pitchFamily="34" charset="0"/>
                  </a:rPr>
                  <a:t>Public Infra-structure</a:t>
                </a:r>
              </a:p>
            </p:txBody>
          </p:sp>
        </p:grp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1033" y="2253"/>
              <a:ext cx="2615" cy="483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en-GB" sz="1600" b="1">
                  <a:solidFill>
                    <a:srgbClr val="8A0000"/>
                  </a:solidFill>
                  <a:latin typeface="Nokia Sans Wide" pitchFamily="34" charset="0"/>
                </a:rPr>
                <a:t>Reference Designs &amp; Architectures</a:t>
              </a:r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1033" y="2864"/>
              <a:ext cx="2615" cy="483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en-GB" sz="1600" b="1">
                  <a:solidFill>
                    <a:srgbClr val="8A0000"/>
                  </a:solidFill>
                  <a:latin typeface="Nokia Sans Wide" pitchFamily="34" charset="0"/>
                </a:rPr>
                <a:t>Seamless Connectivity &amp; Middleware</a:t>
              </a:r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>
              <a:off x="1033" y="3475"/>
              <a:ext cx="2615" cy="482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en-GB" sz="1600" b="1">
                  <a:solidFill>
                    <a:srgbClr val="8A0000"/>
                  </a:solidFill>
                  <a:latin typeface="Nokia Sans Wide" pitchFamily="34" charset="0"/>
                </a:rPr>
                <a:t>System Design Methods &amp; Tools</a:t>
              </a:r>
            </a:p>
          </p:txBody>
        </p:sp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3840" y="2327"/>
              <a:ext cx="624" cy="288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GB">
                <a:solidFill>
                  <a:srgbClr val="CC3300"/>
                </a:solidFill>
              </a:endParaRP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>
              <a:off x="3840" y="2951"/>
              <a:ext cx="624" cy="288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GB">
                <a:solidFill>
                  <a:srgbClr val="CC3300"/>
                </a:solidFill>
              </a:endParaRPr>
            </a:p>
          </p:txBody>
        </p:sp>
        <p:sp>
          <p:nvSpPr>
            <p:cNvPr id="16" name="AutoShape 20"/>
            <p:cNvSpPr>
              <a:spLocks noChangeArrowheads="1"/>
            </p:cNvSpPr>
            <p:nvPr/>
          </p:nvSpPr>
          <p:spPr bwMode="auto">
            <a:xfrm>
              <a:off x="3840" y="3527"/>
              <a:ext cx="624" cy="288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GB">
                <a:solidFill>
                  <a:srgbClr val="CC3300"/>
                </a:solidFill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4608" y="1319"/>
              <a:ext cx="960" cy="2809"/>
            </a:xfrm>
            <a:prstGeom prst="rect">
              <a:avLst/>
            </a:prstGeom>
            <a:solidFill>
              <a:srgbClr val="ECF363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256" tIns="48628" rIns="97256" bIns="4862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u="sng">
                  <a:solidFill>
                    <a:srgbClr val="52527C"/>
                  </a:solidFill>
                  <a:latin typeface="Nokia Sans Wide" pitchFamily="34" charset="0"/>
                </a:rPr>
                <a:t>Common objectives</a:t>
              </a:r>
              <a:r>
                <a:rPr lang="en-GB" sz="1400">
                  <a:solidFill>
                    <a:srgbClr val="52527C"/>
                  </a:solidFill>
                  <a:latin typeface="Nokia Sans Wide" pitchFamily="34" charset="0"/>
                </a:rPr>
                <a:t>: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52527C"/>
                  </a:solidFill>
                  <a:latin typeface="Nokia Sans Wide" pitchFamily="34" charset="0"/>
                </a:rPr>
                <a:t>Design Efficiency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52527C"/>
                  </a:solidFill>
                  <a:latin typeface="Nokia Sans Wide" pitchFamily="34" charset="0"/>
                </a:rPr>
                <a:t>Ease of Use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52527C"/>
                  </a:solidFill>
                  <a:latin typeface="Nokia Sans Wide" pitchFamily="34" charset="0"/>
                </a:rPr>
                <a:t>High added value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52527C"/>
                  </a:solidFill>
                  <a:latin typeface="Nokia Sans Wide" pitchFamily="34" charset="0"/>
                </a:rPr>
                <a:t>Time to market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52527C"/>
                  </a:solidFill>
                  <a:latin typeface="Nokia Sans Wide" pitchFamily="34" charset="0"/>
                </a:rPr>
                <a:t>Modularity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52527C"/>
                  </a:solidFill>
                  <a:latin typeface="Nokia Sans Wide" pitchFamily="34" charset="0"/>
                </a:rPr>
                <a:t>Safety / Security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52527C"/>
                  </a:solidFill>
                  <a:latin typeface="Nokia Sans Wide" pitchFamily="34" charset="0"/>
                </a:rPr>
                <a:t>Robustness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52527C"/>
                  </a:solidFill>
                  <a:latin typeface="Nokia Sans Wide" pitchFamily="34" charset="0"/>
                </a:rPr>
                <a:t>Competitiveness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52527C"/>
                  </a:solidFill>
                  <a:latin typeface="Nokia Sans Wide" pitchFamily="34" charset="0"/>
                </a:rPr>
                <a:t>Innovation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52527C"/>
                  </a:solidFill>
                  <a:latin typeface="Nokia Sans Wide" pitchFamily="34" charset="0"/>
                </a:rPr>
                <a:t>Cost reduction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52527C"/>
                  </a:solidFill>
                  <a:latin typeface="Nokia Sans Wide" pitchFamily="34" charset="0"/>
                </a:rPr>
                <a:t>Interoperability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8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ARTEMIS JU Sub-Programmes</a:t>
            </a:r>
            <a:endParaRPr lang="en-US" dirty="0" smtClean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008" y="1415939"/>
            <a:ext cx="9144000" cy="5622925"/>
          </a:xfrm>
          <a:noFill/>
        </p:spPr>
        <p:txBody>
          <a:bodyPr/>
          <a:lstStyle/>
          <a:p>
            <a:pPr marL="457200" indent="-457200"/>
            <a:r>
              <a:rPr lang="en-GB" sz="2800" dirty="0" smtClean="0"/>
              <a:t>ASP 1: Methods and Processes for Safety-relevant Embedded Systems</a:t>
            </a:r>
          </a:p>
          <a:p>
            <a:pPr marL="457200" indent="-457200"/>
            <a:r>
              <a:rPr lang="en-GB" sz="2800" dirty="0"/>
              <a:t>ASP2: Embedded Systems for Healthcare </a:t>
            </a:r>
            <a:r>
              <a:rPr lang="en-GB" sz="2800" dirty="0" smtClean="0"/>
              <a:t>systems</a:t>
            </a:r>
          </a:p>
          <a:p>
            <a:pPr marL="457200" indent="-457200"/>
            <a:r>
              <a:rPr lang="en-GB" sz="2800" dirty="0"/>
              <a:t>A</a:t>
            </a:r>
            <a:r>
              <a:rPr lang="en-GB" sz="2800" dirty="0" smtClean="0"/>
              <a:t>SP3</a:t>
            </a:r>
            <a:r>
              <a:rPr lang="en-GB" sz="2800" dirty="0"/>
              <a:t>: Embedded systems in Smart </a:t>
            </a:r>
            <a:r>
              <a:rPr lang="en-GB" sz="2800" dirty="0" smtClean="0"/>
              <a:t>environments</a:t>
            </a:r>
          </a:p>
          <a:p>
            <a:pPr marL="457200" indent="-457200"/>
            <a:r>
              <a:rPr lang="en-GB" sz="2800" dirty="0" smtClean="0"/>
              <a:t>ASP4</a:t>
            </a:r>
            <a:r>
              <a:rPr lang="en-GB" sz="2800" dirty="0"/>
              <a:t>: Manufacturing and production </a:t>
            </a:r>
            <a:r>
              <a:rPr lang="en-GB" sz="2800" dirty="0" smtClean="0"/>
              <a:t>automation</a:t>
            </a:r>
          </a:p>
          <a:p>
            <a:pPr marL="457200" indent="-457200"/>
            <a:r>
              <a:rPr lang="en-GB" sz="2800" dirty="0" smtClean="0"/>
              <a:t>ASP5</a:t>
            </a:r>
            <a:r>
              <a:rPr lang="en-GB" sz="2800" dirty="0"/>
              <a:t>: Computing platforms for embedded </a:t>
            </a:r>
            <a:r>
              <a:rPr lang="en-GB" sz="2800" dirty="0" smtClean="0"/>
              <a:t>systems</a:t>
            </a:r>
          </a:p>
          <a:p>
            <a:pPr marL="457200" indent="-457200"/>
            <a:r>
              <a:rPr lang="en-GB" sz="2800" dirty="0" smtClean="0"/>
              <a:t>ASP6</a:t>
            </a:r>
            <a:r>
              <a:rPr lang="en-GB" sz="2800" dirty="0"/>
              <a:t>: ES for Security and Critical Infrastructures </a:t>
            </a:r>
            <a:r>
              <a:rPr lang="en-GB" sz="2800" dirty="0" smtClean="0"/>
              <a:t>Protection</a:t>
            </a:r>
          </a:p>
          <a:p>
            <a:pPr marL="457200" indent="-457200"/>
            <a:r>
              <a:rPr lang="en-GB" sz="2800" dirty="0" smtClean="0"/>
              <a:t>ASP7</a:t>
            </a:r>
            <a:r>
              <a:rPr lang="en-GB" sz="2800" dirty="0"/>
              <a:t>: Embedded technology for sustainable urban life </a:t>
            </a:r>
          </a:p>
          <a:p>
            <a:pPr marL="457200" indent="-457200"/>
            <a:r>
              <a:rPr lang="en-GB" sz="2800" dirty="0"/>
              <a:t>ASP8: Human-centred design of embedded systems</a:t>
            </a:r>
          </a:p>
        </p:txBody>
      </p:sp>
    </p:spTree>
    <p:extLst>
      <p:ext uri="{BB962C8B-B14F-4D97-AF65-F5344CB8AC3E}">
        <p14:creationId xmlns:p14="http://schemas.microsoft.com/office/powerpoint/2010/main" val="29757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ARTEMIS – Vital Statistics</a:t>
            </a:r>
            <a:br>
              <a:rPr lang="nl-BE" dirty="0" smtClean="0"/>
            </a:br>
            <a:r>
              <a:rPr lang="nl-BE" dirty="0" smtClean="0"/>
              <a:t>After </a:t>
            </a:r>
            <a:r>
              <a:rPr lang="nl-BE" dirty="0"/>
              <a:t>3 Calls</a:t>
            </a:r>
            <a:br>
              <a:rPr lang="nl-BE" dirty="0"/>
            </a:b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i="1" dirty="0" smtClean="0"/>
              <a:t>The Finances</a:t>
            </a:r>
          </a:p>
          <a:p>
            <a:pPr lvl="1"/>
            <a:r>
              <a:rPr lang="nl-BE" dirty="0" smtClean="0"/>
              <a:t>Total research effort committed: </a:t>
            </a:r>
            <a:r>
              <a:rPr lang="nl-BE" b="1" dirty="0" smtClean="0"/>
              <a:t>568,5 €M</a:t>
            </a:r>
          </a:p>
          <a:p>
            <a:pPr lvl="1"/>
            <a:r>
              <a:rPr lang="nl-BE" dirty="0" smtClean="0"/>
              <a:t>Total National funding committed: </a:t>
            </a:r>
            <a:r>
              <a:rPr lang="nl-BE" b="1" dirty="0" smtClean="0"/>
              <a:t>182,0 €M</a:t>
            </a:r>
          </a:p>
          <a:p>
            <a:pPr lvl="1"/>
            <a:r>
              <a:rPr lang="nl-BE" dirty="0" smtClean="0"/>
              <a:t>Total JU funding committed: </a:t>
            </a:r>
            <a:r>
              <a:rPr lang="nl-BE" b="1" dirty="0" smtClean="0"/>
              <a:t>94,9 €M</a:t>
            </a:r>
          </a:p>
          <a:p>
            <a:pPr lvl="1"/>
            <a:r>
              <a:rPr lang="nl-BE" dirty="0" smtClean="0"/>
              <a:t>Total Public funding: </a:t>
            </a:r>
            <a:r>
              <a:rPr lang="nl-BE" b="1" dirty="0" smtClean="0"/>
              <a:t>276,9 €M</a:t>
            </a:r>
          </a:p>
          <a:p>
            <a:pPr lvl="1"/>
            <a:r>
              <a:rPr lang="nl-BE" dirty="0" smtClean="0"/>
              <a:t>Total Industry input: </a:t>
            </a:r>
            <a:r>
              <a:rPr lang="nl-BE" b="1" dirty="0" smtClean="0"/>
              <a:t>291,9 €M</a:t>
            </a:r>
          </a:p>
          <a:p>
            <a:pPr lvl="1"/>
            <a:r>
              <a:rPr lang="nl-BE" dirty="0" smtClean="0"/>
              <a:t>Average total funding rate: </a:t>
            </a:r>
            <a:r>
              <a:rPr lang="nl-BE" b="1" dirty="0" smtClean="0"/>
              <a:t>48,7%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49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ARTEMIS – Vital Statistics</a:t>
            </a:r>
            <a:br>
              <a:rPr lang="nl-BE" dirty="0" smtClean="0"/>
            </a:br>
            <a:r>
              <a:rPr lang="nl-BE" dirty="0" smtClean="0"/>
              <a:t>After </a:t>
            </a:r>
            <a:r>
              <a:rPr lang="nl-BE" dirty="0"/>
              <a:t>3 Calls</a:t>
            </a:r>
            <a:br>
              <a:rPr lang="nl-BE" dirty="0"/>
            </a:b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nl-BE" b="1" i="1" dirty="0" smtClean="0"/>
              <a:t>The Projects</a:t>
            </a:r>
          </a:p>
          <a:p>
            <a:pPr lvl="1"/>
            <a:r>
              <a:rPr lang="nl-BE" dirty="0"/>
              <a:t>Total projects: </a:t>
            </a:r>
            <a:r>
              <a:rPr lang="nl-BE" dirty="0" smtClean="0"/>
              <a:t>35</a:t>
            </a:r>
          </a:p>
          <a:p>
            <a:pPr lvl="1"/>
            <a:r>
              <a:rPr lang="nl-BE" dirty="0" smtClean="0"/>
              <a:t>Average cost / project: 16,2 €M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6" y="3356992"/>
            <a:ext cx="5096123" cy="333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04818" y="3356992"/>
            <a:ext cx="3640061" cy="29215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B5"/>
              </a:buClr>
              <a:buSzPct val="75000"/>
              <a:buFont typeface="Wingdings 3" pitchFamily="18" charset="2"/>
              <a:buChar char="u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B5"/>
              </a:buClr>
              <a:buSzPct val="75000"/>
              <a:buFont typeface="Wingdings 3" pitchFamily="18" charset="2"/>
              <a:buChar char="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 3" pitchFamily="18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 3" pitchFamily="18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/>
              <a:t>Largest project </a:t>
            </a:r>
            <a:r>
              <a:rPr lang="nl-BE" sz="2800" dirty="0" smtClean="0"/>
              <a:t>“</a:t>
            </a:r>
            <a:r>
              <a:rPr lang="nl-BE" sz="2800" dirty="0"/>
              <a:t>CESAR</a:t>
            </a:r>
            <a:r>
              <a:rPr lang="nl-BE" sz="2800" dirty="0" smtClean="0"/>
              <a:t>” : </a:t>
            </a:r>
            <a:r>
              <a:rPr lang="nl-BE" sz="2800" dirty="0"/>
              <a:t>58,5 €M </a:t>
            </a:r>
            <a:r>
              <a:rPr lang="nl-BE" sz="2400" dirty="0"/>
              <a:t>(55 partners</a:t>
            </a:r>
            <a:r>
              <a:rPr lang="nl-BE" sz="2400" dirty="0" smtClean="0"/>
              <a:t>)</a:t>
            </a:r>
          </a:p>
          <a:p>
            <a:endParaRPr lang="nl-BE" sz="2800" dirty="0"/>
          </a:p>
          <a:p>
            <a:r>
              <a:rPr lang="nl-BE" sz="2800" dirty="0"/>
              <a:t>3 </a:t>
            </a:r>
            <a:r>
              <a:rPr lang="nl-BE" sz="2800" dirty="0" smtClean="0"/>
              <a:t>“SME </a:t>
            </a:r>
            <a:r>
              <a:rPr lang="nl-BE" sz="2800" dirty="0"/>
              <a:t>+ PRO Only” projects</a:t>
            </a:r>
          </a:p>
        </p:txBody>
      </p:sp>
    </p:spTree>
    <p:extLst>
      <p:ext uri="{BB962C8B-B14F-4D97-AF65-F5344CB8AC3E}">
        <p14:creationId xmlns:p14="http://schemas.microsoft.com/office/powerpoint/2010/main" val="821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ARTEMIS – Vital Statistics</a:t>
            </a:r>
            <a:br>
              <a:rPr lang="nl-BE" dirty="0"/>
            </a:br>
            <a:r>
              <a:rPr lang="nl-BE" dirty="0"/>
              <a:t>After 3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Integration </a:t>
            </a:r>
            <a:r>
              <a:rPr lang="nl-BE" sz="2800" b="1" i="1" dirty="0" smtClean="0"/>
              <a:t>and buy-in </a:t>
            </a:r>
            <a:r>
              <a:rPr lang="nl-BE" sz="2800" dirty="0" smtClean="0"/>
              <a:t>of European expertise in projects with major impact</a:t>
            </a:r>
            <a:endParaRPr lang="nl-BE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6392267" cy="417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8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ARTEMIS – Vital Statistics</a:t>
            </a:r>
            <a:br>
              <a:rPr lang="nl-BE" dirty="0" smtClean="0"/>
            </a:br>
            <a:r>
              <a:rPr lang="nl-BE" dirty="0" smtClean="0"/>
              <a:t>After </a:t>
            </a:r>
            <a:r>
              <a:rPr lang="nl-BE" dirty="0"/>
              <a:t>3 Calls</a:t>
            </a:r>
            <a:br>
              <a:rPr lang="nl-BE" dirty="0"/>
            </a:b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i="1" dirty="0" smtClean="0"/>
              <a:t>The Participants</a:t>
            </a:r>
          </a:p>
          <a:p>
            <a:pPr lvl="1"/>
            <a:r>
              <a:rPr lang="nl-BE" dirty="0" smtClean="0"/>
              <a:t>By count </a:t>
            </a:r>
            <a:r>
              <a:rPr lang="nl-BE" sz="2400" dirty="0" smtClean="0"/>
              <a:t>– LE: 297  SME: 205  PRO: 237 (tot 739)</a:t>
            </a:r>
          </a:p>
          <a:p>
            <a:pPr lvl="1"/>
            <a:r>
              <a:rPr lang="nl-BE" dirty="0" smtClean="0"/>
              <a:t>By costs </a:t>
            </a:r>
            <a:r>
              <a:rPr lang="nl-BE" sz="2400" dirty="0" smtClean="0"/>
              <a:t>– LE: 329,1 €</a:t>
            </a:r>
            <a:r>
              <a:rPr lang="nl-BE" sz="2400" dirty="0"/>
              <a:t>M</a:t>
            </a:r>
            <a:r>
              <a:rPr lang="nl-BE" sz="2400" dirty="0" smtClean="0"/>
              <a:t>  SME: 106,4 €M  PRO: 132,98 €M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232027" cy="276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31265"/>
            <a:ext cx="4232026" cy="276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4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1174750"/>
            <a:ext cx="7594600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Rectangle 1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GB" smtClean="0"/>
              <a:t>ARTEMIS – plotting the route to successful innovation</a:t>
            </a:r>
            <a:endParaRPr lang="en-GB" smtClean="0">
              <a:solidFill>
                <a:schemeClr val="hlink"/>
              </a:solidFill>
            </a:endParaRPr>
          </a:p>
        </p:txBody>
      </p:sp>
      <p:sp>
        <p:nvSpPr>
          <p:cNvPr id="33795" name="Rectangle 14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sz="2400" b="1" dirty="0" smtClean="0"/>
              <a:t>The ARTEMIS strategy addressing the vision of the SRA</a:t>
            </a:r>
          </a:p>
          <a:p>
            <a:pPr algn="ctr">
              <a:buFont typeface="Wingdings" pitchFamily="2" charset="2"/>
              <a:buNone/>
            </a:pPr>
            <a:endParaRPr lang="en-GB" sz="2400" b="1" dirty="0" smtClean="0"/>
          </a:p>
          <a:p>
            <a:pPr marL="715963" lvl="1" indent="-193675"/>
            <a:r>
              <a:rPr lang="en-GB" sz="2000" b="1" dirty="0" smtClean="0"/>
              <a:t>ARTEMIS</a:t>
            </a:r>
            <a:r>
              <a:rPr lang="en-GB" sz="2000" dirty="0" smtClean="0"/>
              <a:t> = achieving </a:t>
            </a:r>
            <a:r>
              <a:rPr lang="en-GB" sz="2000" b="1" dirty="0" smtClean="0"/>
              <a:t>European scale</a:t>
            </a:r>
            <a:r>
              <a:rPr lang="en-GB" sz="2000" dirty="0" smtClean="0"/>
              <a:t> </a:t>
            </a:r>
            <a:r>
              <a:rPr lang="en-GB" sz="2000" b="1" dirty="0" smtClean="0"/>
              <a:t>Market Innovation</a:t>
            </a:r>
          </a:p>
          <a:p>
            <a:pPr marL="1141413" lvl="2" indent="-155575"/>
            <a:r>
              <a:rPr lang="en-GB" sz="2000" dirty="0" smtClean="0"/>
              <a:t>Through</a:t>
            </a:r>
            <a:r>
              <a:rPr lang="en-GB" sz="2000" b="1" dirty="0" smtClean="0"/>
              <a:t> “Self-sustaining Innovation Ecosystems“ </a:t>
            </a:r>
            <a:br>
              <a:rPr lang="en-GB" sz="2000" b="1" dirty="0" smtClean="0"/>
            </a:br>
            <a:r>
              <a:rPr lang="en-GB" sz="2000" dirty="0" smtClean="0"/>
              <a:t>and </a:t>
            </a:r>
            <a:r>
              <a:rPr lang="en-GB" sz="2000" b="1" dirty="0" smtClean="0">
                <a:solidFill>
                  <a:schemeClr val="accent2"/>
                </a:solidFill>
              </a:rPr>
              <a:t>C</a:t>
            </a:r>
            <a:r>
              <a:rPr lang="en-GB" sz="2000" b="1" dirty="0" smtClean="0"/>
              <a:t>entres </a:t>
            </a:r>
            <a:r>
              <a:rPr lang="en-GB" sz="2000" b="1" dirty="0" smtClean="0">
                <a:solidFill>
                  <a:schemeClr val="accent2"/>
                </a:solidFill>
              </a:rPr>
              <a:t>o</a:t>
            </a:r>
            <a:r>
              <a:rPr lang="en-GB" sz="2000" b="1" dirty="0" smtClean="0"/>
              <a:t>f </a:t>
            </a:r>
            <a:r>
              <a:rPr lang="en-GB" sz="2000" b="1" dirty="0" smtClean="0">
                <a:solidFill>
                  <a:schemeClr val="accent2"/>
                </a:solidFill>
              </a:rPr>
              <a:t>I</a:t>
            </a:r>
            <a:r>
              <a:rPr lang="en-GB" sz="2000" b="1" dirty="0" smtClean="0"/>
              <a:t>nnovation </a:t>
            </a:r>
            <a:r>
              <a:rPr lang="en-GB" sz="2000" b="1" dirty="0" smtClean="0">
                <a:solidFill>
                  <a:schemeClr val="accent2"/>
                </a:solidFill>
              </a:rPr>
              <a:t>E</a:t>
            </a:r>
            <a:r>
              <a:rPr lang="en-GB" sz="2000" b="1" dirty="0" smtClean="0"/>
              <a:t>xcellence – </a:t>
            </a:r>
            <a:r>
              <a:rPr lang="en-GB" sz="2000" b="1" dirty="0" err="1" smtClean="0">
                <a:solidFill>
                  <a:schemeClr val="accent2"/>
                </a:solidFill>
              </a:rPr>
              <a:t>CoIE</a:t>
            </a:r>
            <a:endParaRPr lang="en-GB" sz="2000" b="1" dirty="0" smtClean="0">
              <a:solidFill>
                <a:schemeClr val="accent2"/>
              </a:solidFill>
            </a:endParaRPr>
          </a:p>
          <a:p>
            <a:pPr marL="1141413" lvl="2" indent="-155575"/>
            <a:endParaRPr lang="en-GB" sz="1400" b="1" dirty="0" smtClean="0">
              <a:solidFill>
                <a:schemeClr val="accent2"/>
              </a:solidFill>
            </a:endParaRPr>
          </a:p>
          <a:p>
            <a:pPr marL="715963" lvl="1" indent="-193675"/>
            <a:r>
              <a:rPr lang="en-GB" sz="2000" b="1" dirty="0" smtClean="0"/>
              <a:t>Four concepts for building “critical mass” around specific markets / applications</a:t>
            </a:r>
          </a:p>
          <a:p>
            <a:pPr marL="715963" lvl="1" indent="-193675"/>
            <a:endParaRPr lang="en-GB" sz="900" b="1" dirty="0" smtClean="0"/>
          </a:p>
          <a:p>
            <a:pPr marL="1141413" lvl="2" indent="-155575"/>
            <a:endParaRPr lang="en-GB" sz="2000" b="1" dirty="0" smtClean="0"/>
          </a:p>
          <a:p>
            <a:pPr marL="1141413" lvl="2" indent="-155575"/>
            <a:r>
              <a:rPr lang="en-GB" sz="2000" dirty="0" smtClean="0"/>
              <a:t>“</a:t>
            </a:r>
            <a:r>
              <a:rPr lang="en-GB" sz="2000" b="1" dirty="0" smtClean="0">
                <a:solidFill>
                  <a:schemeClr val="accent2"/>
                </a:solidFill>
              </a:rPr>
              <a:t>Think Big</a:t>
            </a:r>
            <a:r>
              <a:rPr lang="en-GB" sz="2000" dirty="0" smtClean="0"/>
              <a:t>” – High-impact projects, clustering, “community”</a:t>
            </a:r>
          </a:p>
          <a:p>
            <a:pPr marL="1141413" lvl="2" indent="-155575"/>
            <a:r>
              <a:rPr lang="en-GB" sz="2000" dirty="0" smtClean="0"/>
              <a:t>“</a:t>
            </a:r>
            <a:r>
              <a:rPr lang="en-GB" sz="2000" b="1" dirty="0" smtClean="0">
                <a:solidFill>
                  <a:schemeClr val="accent2"/>
                </a:solidFill>
              </a:rPr>
              <a:t>Act Socio-Economic</a:t>
            </a:r>
            <a:r>
              <a:rPr lang="en-GB" sz="2000" dirty="0" smtClean="0"/>
              <a:t>” – Address societal and/or industrial needs</a:t>
            </a:r>
          </a:p>
          <a:p>
            <a:pPr marL="1141413" lvl="2" indent="-155575"/>
            <a:r>
              <a:rPr lang="en-GB" sz="2000" dirty="0" smtClean="0"/>
              <a:t>“</a:t>
            </a:r>
            <a:r>
              <a:rPr lang="en-GB" sz="2000" b="1" dirty="0" smtClean="0">
                <a:solidFill>
                  <a:schemeClr val="accent2"/>
                </a:solidFill>
              </a:rPr>
              <a:t>Act Multi National</a:t>
            </a:r>
            <a:r>
              <a:rPr lang="en-GB" sz="2000" dirty="0" smtClean="0"/>
              <a:t>” – Valorise rich expertise from across Europe</a:t>
            </a:r>
          </a:p>
          <a:p>
            <a:pPr marL="1141413" lvl="2" indent="-155575"/>
            <a:r>
              <a:rPr lang="en-GB" sz="2000" dirty="0" smtClean="0"/>
              <a:t>“</a:t>
            </a:r>
            <a:r>
              <a:rPr lang="en-GB" sz="2000" b="1" dirty="0" smtClean="0">
                <a:solidFill>
                  <a:schemeClr val="accent2"/>
                </a:solidFill>
              </a:rPr>
              <a:t>Think Different</a:t>
            </a:r>
            <a:r>
              <a:rPr lang="en-GB" sz="2000" dirty="0" smtClean="0"/>
              <a:t>” – Creative added-value, including ways to work</a:t>
            </a:r>
          </a:p>
        </p:txBody>
      </p:sp>
      <p:sp>
        <p:nvSpPr>
          <p:cNvPr id="33796" name="Rectangle 18"/>
          <p:cNvSpPr>
            <a:spLocks noChangeArrowheads="1"/>
          </p:cNvSpPr>
          <p:nvPr/>
        </p:nvSpPr>
        <p:spPr bwMode="auto">
          <a:xfrm>
            <a:off x="1590675" y="56197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0_Template_PowerPointPresentation_ARTEMIS (JU) (version feb 201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11950</TotalTime>
  <Words>1201</Words>
  <Application>Microsoft Office PowerPoint</Application>
  <PresentationFormat>On-screen Show (4:3)</PresentationFormat>
  <Paragraphs>205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_0_Template_PowerPointPresentation_ARTEMIS (JU) (version feb 2011)</vt:lpstr>
      <vt:lpstr>PowerPoint Presentation</vt:lpstr>
      <vt:lpstr>Reminder : the ARTEMIS Societal, Economic and R&amp;D Context</vt:lpstr>
      <vt:lpstr>The Strategic Context</vt:lpstr>
      <vt:lpstr>ARTEMIS JU Sub-Programmes</vt:lpstr>
      <vt:lpstr>ARTEMIS – Vital Statistics After 3 Calls </vt:lpstr>
      <vt:lpstr>ARTEMIS – Vital Statistics After 3 Calls </vt:lpstr>
      <vt:lpstr>ARTEMIS – Vital Statistics After 3 Calls</vt:lpstr>
      <vt:lpstr>ARTEMIS – Vital Statistics After 3 Calls </vt:lpstr>
      <vt:lpstr>ARTEMIS – plotting the route to successful innovation</vt:lpstr>
      <vt:lpstr>Funding of R&amp;D is a strong “network enabler”. So? What’s new?</vt:lpstr>
      <vt:lpstr>ARTEMIS-JU – the status after 3 Calls</vt:lpstr>
      <vt:lpstr>Safety and reliability</vt:lpstr>
      <vt:lpstr>The ARTEMIS High-rel cluster</vt:lpstr>
      <vt:lpstr>ARTEMIS Building the future of the Electric Vehicle</vt:lpstr>
      <vt:lpstr>European Electric Vehicle initiatives</vt:lpstr>
      <vt:lpstr>Low-power Multi-core for Embedded</vt:lpstr>
      <vt:lpstr>ARTEMIS and multi-core</vt:lpstr>
      <vt:lpstr>Energy Efficient Communities</vt:lpstr>
      <vt:lpstr>Other major ARTEMIS clusters</vt:lpstr>
      <vt:lpstr>Impact multiplication</vt:lpstr>
      <vt:lpstr>Conclusion 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Jonkers (ARTEMIS-IA)</dc:creator>
  <cp:lastModifiedBy>Lara Jonkers (ARTEMIS-IA)</cp:lastModifiedBy>
  <cp:revision>81</cp:revision>
  <cp:lastPrinted>2011-10-03T14:01:33Z</cp:lastPrinted>
  <dcterms:created xsi:type="dcterms:W3CDTF">2011-02-21T10:10:44Z</dcterms:created>
  <dcterms:modified xsi:type="dcterms:W3CDTF">2011-10-04T07:24:42Z</dcterms:modified>
</cp:coreProperties>
</file>