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60" r:id="rId3"/>
    <p:sldId id="349" r:id="rId4"/>
    <p:sldId id="346" r:id="rId5"/>
    <p:sldId id="350" r:id="rId6"/>
    <p:sldId id="390" r:id="rId7"/>
    <p:sldId id="371" r:id="rId8"/>
    <p:sldId id="377" r:id="rId9"/>
    <p:sldId id="384" r:id="rId10"/>
    <p:sldId id="385" r:id="rId11"/>
    <p:sldId id="395" r:id="rId12"/>
    <p:sldId id="396" r:id="rId13"/>
    <p:sldId id="343"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B5"/>
    <a:srgbClr val="BF07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1653" autoAdjust="0"/>
  </p:normalViewPr>
  <p:slideViewPr>
    <p:cSldViewPr showGuides="1">
      <p:cViewPr>
        <p:scale>
          <a:sx n="90" d="100"/>
          <a:sy n="90" d="100"/>
        </p:scale>
        <p:origin x="-1992" y="-376"/>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sorterViewPr>
    <p:cViewPr>
      <p:scale>
        <a:sx n="100" d="100"/>
        <a:sy n="100" d="100"/>
      </p:scale>
      <p:origin x="0" y="1632"/>
    </p:cViewPr>
  </p:sorterViewPr>
  <p:notesViewPr>
    <p:cSldViewPr>
      <p:cViewPr varScale="1">
        <p:scale>
          <a:sx n="54" d="100"/>
          <a:sy n="54" d="100"/>
        </p:scale>
        <p:origin x="-10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26E4ED-98C2-40E8-AB7C-7FB2FFC9EB41}" type="datetimeFigureOut">
              <a:rPr lang="nl-NL" smtClean="0"/>
              <a:t>2011-10-05</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F6F63F-7078-4BE5-A511-46679295AFF7}" type="slidenum">
              <a:rPr lang="nl-NL" smtClean="0"/>
              <a:t>‹#›</a:t>
            </a:fld>
            <a:endParaRPr lang="nl-NL"/>
          </a:p>
        </p:txBody>
      </p:sp>
    </p:spTree>
    <p:extLst>
      <p:ext uri="{BB962C8B-B14F-4D97-AF65-F5344CB8AC3E}">
        <p14:creationId xmlns:p14="http://schemas.microsoft.com/office/powerpoint/2010/main" val="4177696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FD647-E204-4EA8-94FC-6530F9FDC5C7}" type="datetimeFigureOut">
              <a:rPr lang="nl-NL" smtClean="0"/>
              <a:t>2011-10-05</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CF652-60C6-46F8-9AF3-4826BCCA9723}" type="slidenum">
              <a:rPr lang="nl-NL" smtClean="0"/>
              <a:t>‹#›</a:t>
            </a:fld>
            <a:endParaRPr lang="nl-NL"/>
          </a:p>
        </p:txBody>
      </p:sp>
    </p:spTree>
    <p:extLst>
      <p:ext uri="{BB962C8B-B14F-4D97-AF65-F5344CB8AC3E}">
        <p14:creationId xmlns:p14="http://schemas.microsoft.com/office/powerpoint/2010/main" val="1547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071CF652-60C6-46F8-9AF3-4826BCCA9723}" type="slidenum">
              <a:rPr lang="nl-NL" smtClean="0"/>
              <a:t>1</a:t>
            </a:fld>
            <a:endParaRPr lang="nl-NL"/>
          </a:p>
        </p:txBody>
      </p:sp>
    </p:spTree>
    <p:extLst>
      <p:ext uri="{BB962C8B-B14F-4D97-AF65-F5344CB8AC3E}">
        <p14:creationId xmlns:p14="http://schemas.microsoft.com/office/powerpoint/2010/main" val="20391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915C7CA-3AE8-449D-A428-30CC240E40F0}"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071CF652-60C6-46F8-9AF3-4826BCCA9723}" type="slidenum">
              <a:rPr lang="nl-NL" smtClean="0"/>
              <a:t>11</a:t>
            </a:fld>
            <a:endParaRPr lang="nl-NL"/>
          </a:p>
        </p:txBody>
      </p:sp>
    </p:spTree>
    <p:extLst>
      <p:ext uri="{BB962C8B-B14F-4D97-AF65-F5344CB8AC3E}">
        <p14:creationId xmlns:p14="http://schemas.microsoft.com/office/powerpoint/2010/main" val="200855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071CF652-60C6-46F8-9AF3-4826BCCA9723}" type="slidenum">
              <a:rPr lang="nl-NL" smtClean="0"/>
              <a:t>12</a:t>
            </a:fld>
            <a:endParaRPr lang="nl-NL"/>
          </a:p>
        </p:txBody>
      </p:sp>
    </p:spTree>
    <p:extLst>
      <p:ext uri="{BB962C8B-B14F-4D97-AF65-F5344CB8AC3E}">
        <p14:creationId xmlns:p14="http://schemas.microsoft.com/office/powerpoint/2010/main" val="415591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071CF652-60C6-46F8-9AF3-4826BCCA9723}" type="slidenum">
              <a:rPr lang="nl-NL" smtClean="0"/>
              <a:t>13</a:t>
            </a:fld>
            <a:endParaRPr lang="nl-NL"/>
          </a:p>
        </p:txBody>
      </p:sp>
    </p:spTree>
    <p:extLst>
      <p:ext uri="{BB962C8B-B14F-4D97-AF65-F5344CB8AC3E}">
        <p14:creationId xmlns:p14="http://schemas.microsoft.com/office/powerpoint/2010/main" val="188655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ARTEMIS Industry Association</a:t>
            </a:r>
            <a:r>
              <a:rPr lang="nl-NL" baseline="0" dirty="0" smtClean="0"/>
              <a:t> collaborates with 22 ARTEMIS Member States and the European Commission to boost innovation in Europe. The legal embodiment of this cooperation is called the ARTEMIS Joint Undertaking.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ARTEMIS wants to help European industry consolidate and reinforce its world leadership in embedded computing technologies. The economic impact in terms of jobs and growth is expected to exceed € 100 billion over ten years.</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071CF652-60C6-46F8-9AF3-4826BCCA9723}" type="slidenum">
              <a:rPr lang="nl-NL" smtClean="0"/>
              <a:t>2</a:t>
            </a:fld>
            <a:endParaRPr lang="nl-NL"/>
          </a:p>
        </p:txBody>
      </p:sp>
    </p:spTree>
    <p:extLst>
      <p:ext uri="{BB962C8B-B14F-4D97-AF65-F5344CB8AC3E}">
        <p14:creationId xmlns:p14="http://schemas.microsoft.com/office/powerpoint/2010/main" val="209532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dirty="0" smtClean="0"/>
              <a:t>ARTEMIS teams</a:t>
            </a:r>
            <a:r>
              <a:rPr lang="nl-NL" baseline="0" dirty="0" smtClean="0"/>
              <a:t> up with the ITEA community at the annual Co-summit events (this year on 25 &amp; 26 October) and with the sister Joint Technology Initiatives in Brussels at the joint JTI-event on 4, 5, 6 October.</a:t>
            </a:r>
            <a:endParaRPr lang="nl-NL" dirty="0"/>
          </a:p>
        </p:txBody>
      </p:sp>
      <p:sp>
        <p:nvSpPr>
          <p:cNvPr id="4" name="Slide Number Placeholder 3"/>
          <p:cNvSpPr>
            <a:spLocks noGrp="1"/>
          </p:cNvSpPr>
          <p:nvPr>
            <p:ph type="sldNum" sz="quarter" idx="10"/>
          </p:nvPr>
        </p:nvSpPr>
        <p:spPr/>
        <p:txBody>
          <a:bodyPr/>
          <a:lstStyle/>
          <a:p>
            <a:fld id="{071CF652-60C6-46F8-9AF3-4826BCCA9723}" type="slidenum">
              <a:rPr lang="nl-NL" smtClean="0"/>
              <a:t>3</a:t>
            </a:fld>
            <a:endParaRPr lang="nl-NL"/>
          </a:p>
        </p:txBody>
      </p:sp>
    </p:spTree>
    <p:extLst>
      <p:ext uri="{BB962C8B-B14F-4D97-AF65-F5344CB8AC3E}">
        <p14:creationId xmlns:p14="http://schemas.microsoft.com/office/powerpoint/2010/main" val="214438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a:t>
            </a:r>
            <a:r>
              <a:rPr lang="nl-NL" baseline="0" dirty="0" smtClean="0"/>
              <a:t> association is organised in Chambers. Chamber A, Chamber B, Chamber C and Associates. Every Chamber has a Coordinator. The members work together in Working Groups on a honorary basis. </a:t>
            </a:r>
            <a:r>
              <a:rPr lang="nl-NL" dirty="0" smtClean="0"/>
              <a:t>For</a:t>
            </a:r>
            <a:r>
              <a:rPr lang="nl-NL" baseline="0" dirty="0" smtClean="0"/>
              <a:t> an extensive overview of the ARTEMIS members I refer to the website.</a:t>
            </a:r>
            <a:endParaRPr lang="nl-NL" dirty="0"/>
          </a:p>
        </p:txBody>
      </p:sp>
      <p:sp>
        <p:nvSpPr>
          <p:cNvPr id="4" name="Slide Number Placeholder 3"/>
          <p:cNvSpPr>
            <a:spLocks noGrp="1"/>
          </p:cNvSpPr>
          <p:nvPr>
            <p:ph type="sldNum" sz="quarter" idx="10"/>
          </p:nvPr>
        </p:nvSpPr>
        <p:spPr/>
        <p:txBody>
          <a:bodyPr/>
          <a:lstStyle/>
          <a:p>
            <a:fld id="{071CF652-60C6-46F8-9AF3-4826BCCA9723}" type="slidenum">
              <a:rPr lang="nl-NL" smtClean="0"/>
              <a:t>4</a:t>
            </a:fld>
            <a:endParaRPr lang="nl-NL"/>
          </a:p>
        </p:txBody>
      </p:sp>
    </p:spTree>
    <p:extLst>
      <p:ext uri="{BB962C8B-B14F-4D97-AF65-F5344CB8AC3E}">
        <p14:creationId xmlns:p14="http://schemas.microsoft.com/office/powerpoint/2010/main" val="236327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Europe, with its world class automotive, aerospace, communication, and medical equipment industries, still has an excellent position in Embedded Systems, which play a key role in enhancing the capabilities, availability and usefulness of these products. Only through adequate coordination and collaboration and with the help of public funding can this position be maintained to help solve the enormous societal challenges and, at the same time, spur European competitiveness in many areas. The members of ARTEMIS Industry Association define</a:t>
            </a:r>
            <a:r>
              <a:rPr lang="en-GB" sz="1200" kern="1200" baseline="0" dirty="0" smtClean="0">
                <a:solidFill>
                  <a:schemeClr val="tx1"/>
                </a:solidFill>
                <a:effectLst/>
                <a:latin typeface="+mn-lt"/>
                <a:ea typeface="+mn-ea"/>
                <a:cs typeface="+mn-cs"/>
              </a:rPr>
              <a:t> the research compass for the innovation, research &amp; development of embedded systems in Europe.</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1CF652-60C6-46F8-9AF3-4826BCCA9723}" type="slidenum">
              <a:rPr lang="nl-NL" smtClean="0"/>
              <a:t>5</a:t>
            </a:fld>
            <a:endParaRPr lang="nl-NL"/>
          </a:p>
        </p:txBody>
      </p:sp>
    </p:spTree>
    <p:extLst>
      <p:ext uri="{BB962C8B-B14F-4D97-AF65-F5344CB8AC3E}">
        <p14:creationId xmlns:p14="http://schemas.microsoft.com/office/powerpoint/2010/main" val="205834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200" b="1" kern="1200" dirty="0"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ocietal</a:t>
            </a:r>
            <a:r>
              <a:rPr lang="en-US" sz="1200" kern="1200" dirty="0" smtClean="0">
                <a:solidFill>
                  <a:schemeClr val="tx1"/>
                </a:solidFill>
                <a:effectLst/>
                <a:latin typeface="+mn-lt"/>
                <a:ea typeface="+mn-ea"/>
                <a:cs typeface="+mn-cs"/>
              </a:rPr>
              <a:t> challenges are an overarching concept that will drive European competitiveness, with several application and research domains contributing to each societal challenge. ARTEMIS addresses all societal challenges nonetheless the highlight on  three major challenges.</a:t>
            </a:r>
            <a:endParaRPr lang="nl-NL" sz="1200" kern="1200" dirty="0" smtClean="0">
              <a:solidFill>
                <a:schemeClr val="tx1"/>
              </a:solidFill>
              <a:effectLst/>
              <a:latin typeface="+mn-lt"/>
              <a:ea typeface="+mn-ea"/>
              <a:cs typeface="+mn-cs"/>
            </a:endParaRPr>
          </a:p>
          <a:p>
            <a:pPr marL="0" indent="0" eaLnBrk="1" hangingPunct="1">
              <a:spcBef>
                <a:spcPct val="50000"/>
              </a:spcBef>
              <a:buFontTx/>
              <a:buNone/>
            </a:pPr>
            <a:endParaRPr lang="en-GB" sz="1200" b="1"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7A947722-C19B-4313-B044-3CCE03285DB0}"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 </a:t>
            </a:r>
            <a:r>
              <a:rPr lang="fr-FR" dirty="0" err="1" smtClean="0"/>
              <a:t>June</a:t>
            </a:r>
            <a:r>
              <a:rPr lang="fr-FR" baseline="0" dirty="0" smtClean="0"/>
              <a:t> 2011, the ARTEMIS </a:t>
            </a:r>
            <a:r>
              <a:rPr lang="fr-FR" baseline="0" dirty="0" err="1" smtClean="0"/>
              <a:t>Industry</a:t>
            </a:r>
            <a:r>
              <a:rPr lang="fr-FR" baseline="0" dirty="0" smtClean="0"/>
              <a:t> Association </a:t>
            </a:r>
            <a:r>
              <a:rPr lang="fr-FR" baseline="0" dirty="0" err="1" smtClean="0"/>
              <a:t>launched</a:t>
            </a:r>
            <a:r>
              <a:rPr lang="fr-FR" baseline="0" dirty="0" smtClean="0"/>
              <a:t> a new version of the ARTEMIS </a:t>
            </a:r>
            <a:r>
              <a:rPr lang="fr-FR" baseline="0" dirty="0" err="1" smtClean="0"/>
              <a:t>Strategic</a:t>
            </a:r>
            <a:r>
              <a:rPr lang="fr-FR" baseline="0" dirty="0" smtClean="0"/>
              <a:t> </a:t>
            </a:r>
            <a:r>
              <a:rPr lang="fr-FR" baseline="0" dirty="0" err="1" smtClean="0"/>
              <a:t>Research</a:t>
            </a:r>
            <a:r>
              <a:rPr lang="fr-FR" baseline="0" dirty="0" smtClean="0"/>
              <a:t> Agenda. This new version </a:t>
            </a:r>
            <a:r>
              <a:rPr lang="fr-FR" baseline="0" dirty="0" err="1" smtClean="0"/>
              <a:t>was</a:t>
            </a:r>
            <a:r>
              <a:rPr lang="fr-FR" baseline="0" dirty="0" smtClean="0"/>
              <a:t> </a:t>
            </a:r>
            <a:r>
              <a:rPr lang="fr-FR" baseline="0" dirty="0" err="1" smtClean="0"/>
              <a:t>based</a:t>
            </a:r>
            <a:r>
              <a:rPr lang="fr-FR" baseline="0" dirty="0" smtClean="0"/>
              <a:t> on the first SRA </a:t>
            </a:r>
            <a:r>
              <a:rPr lang="fr-FR" baseline="0" dirty="0" err="1" smtClean="0"/>
              <a:t>that</a:t>
            </a:r>
            <a:r>
              <a:rPr lang="fr-FR" baseline="0" dirty="0" smtClean="0"/>
              <a:t> </a:t>
            </a:r>
            <a:r>
              <a:rPr lang="fr-FR" baseline="0" dirty="0" err="1" smtClean="0"/>
              <a:t>had</a:t>
            </a:r>
            <a:r>
              <a:rPr lang="fr-FR" baseline="0" dirty="0" smtClean="0"/>
              <a:t> been </a:t>
            </a:r>
            <a:r>
              <a:rPr lang="fr-FR" baseline="0" dirty="0" err="1" smtClean="0"/>
              <a:t>launched</a:t>
            </a:r>
            <a:r>
              <a:rPr lang="fr-FR" baseline="0" dirty="0" smtClean="0"/>
              <a:t> in 2006.</a:t>
            </a:r>
            <a:endParaRPr lang="fr-FR" dirty="0"/>
          </a:p>
        </p:txBody>
      </p:sp>
      <p:sp>
        <p:nvSpPr>
          <p:cNvPr id="4" name="Espace réservé du numéro de diapositive 3"/>
          <p:cNvSpPr>
            <a:spLocks noGrp="1"/>
          </p:cNvSpPr>
          <p:nvPr>
            <p:ph type="sldNum" sz="quarter" idx="10"/>
          </p:nvPr>
        </p:nvSpPr>
        <p:spPr/>
        <p:txBody>
          <a:bodyPr/>
          <a:lstStyle/>
          <a:p>
            <a:pPr>
              <a:defRPr/>
            </a:pPr>
            <a:fld id="{7A947722-C19B-4313-B044-3CCE03285DB0}" type="slidenum">
              <a:rPr lang="nl-NL" smtClean="0"/>
              <a:pPr>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50000"/>
              </a:spcBef>
              <a:buFontTx/>
              <a:buChar char="-"/>
            </a:pPr>
            <a:r>
              <a:rPr lang="en-GB" sz="1200" dirty="0" smtClean="0"/>
              <a:t>The HORIZONTALISATION to overcome the fragmentation, while mastering the complexity, for yielding multi-domain reusable results.</a:t>
            </a:r>
            <a:r>
              <a:rPr lang="en-GB" sz="1200" baseline="0" dirty="0" smtClean="0"/>
              <a:t> </a:t>
            </a:r>
          </a:p>
          <a:p>
            <a:pPr marL="171450" indent="-171450" eaLnBrk="1" hangingPunct="1">
              <a:spcBef>
                <a:spcPct val="50000"/>
              </a:spcBef>
              <a:buFontTx/>
              <a:buChar char="-"/>
            </a:pPr>
            <a:r>
              <a:rPr lang="en-GB" sz="1200" dirty="0" smtClean="0"/>
              <a:t>A new three dimensions approach to achieve multi-domain compatibility, for cross-domain approach to support a variety of applications, services as </a:t>
            </a:r>
            <a:r>
              <a:rPr lang="en-GB" sz="1200" b="1" dirty="0" smtClean="0"/>
              <a:t>solutions for societal challenges . </a:t>
            </a:r>
            <a:r>
              <a:rPr lang="en-GB" sz="1200" b="1" dirty="0" smtClean="0">
                <a:solidFill>
                  <a:srgbClr val="FF0000"/>
                </a:solidFill>
              </a:rPr>
              <a:t>Achieve a paradigm change : big impact and quick to market</a:t>
            </a:r>
          </a:p>
          <a:p>
            <a:pPr marL="171450" indent="-171450" eaLnBrk="1" hangingPunct="1">
              <a:spcBef>
                <a:spcPct val="50000"/>
              </a:spcBef>
              <a:buFontTx/>
              <a:buChar char="-"/>
            </a:pPr>
            <a:endParaRPr lang="en-GB" sz="1200" b="1" dirty="0" smtClean="0">
              <a:solidFill>
                <a:srgbClr val="FF0000"/>
              </a:solidFill>
            </a:endParaRPr>
          </a:p>
          <a:p>
            <a:pPr marL="171450" indent="-171450" eaLnBrk="1" hangingPunct="1">
              <a:spcBef>
                <a:spcPct val="50000"/>
              </a:spcBef>
              <a:buFontTx/>
              <a:buChar char="-"/>
            </a:pPr>
            <a:endParaRPr lang="en-GB" sz="1200" b="1" dirty="0" smtClean="0">
              <a:solidFill>
                <a:srgbClr val="FF0000"/>
              </a:solidFill>
            </a:endParaRPr>
          </a:p>
          <a:p>
            <a:pPr marL="171450" indent="-171450" eaLnBrk="1" hangingPunct="1">
              <a:spcBef>
                <a:spcPct val="50000"/>
              </a:spcBef>
              <a:buFontTx/>
              <a:buChar char="-"/>
            </a:pPr>
            <a:endParaRPr lang="en-GB" sz="1200" b="1" dirty="0" smtClean="0">
              <a:solidFill>
                <a:srgbClr val="FF0000"/>
              </a:solidFill>
            </a:endParaRPr>
          </a:p>
          <a:p>
            <a:pPr eaLnBrk="1" hangingPunct="1">
              <a:spcBef>
                <a:spcPct val="50000"/>
              </a:spcBef>
              <a:buFontTx/>
              <a:buChar char="-"/>
            </a:pPr>
            <a:endParaRPr lang="en-GB"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EFF20B6-46A3-478E-91B9-FA6D93DA5F1F}" type="slidenum">
              <a:rPr lang="nl-NL" smtClean="0"/>
              <a:pPr>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[WG] Centres of Innovation Excellence</a:t>
            </a:r>
          </a:p>
          <a:p>
            <a:pPr lvl="1" eaLnBrk="1" hangingPunct="1"/>
            <a:r>
              <a:rPr lang="en-GB" dirty="0" smtClean="0"/>
              <a:t>Focus on a small number of systems </a:t>
            </a:r>
            <a:br>
              <a:rPr lang="en-GB" dirty="0" smtClean="0"/>
            </a:br>
            <a:r>
              <a:rPr lang="en-GB" dirty="0" smtClean="0"/>
              <a:t>oriented </a:t>
            </a:r>
            <a:r>
              <a:rPr lang="en-GB" dirty="0" err="1" smtClean="0"/>
              <a:t>CoIE</a:t>
            </a:r>
            <a:r>
              <a:rPr lang="en-GB" dirty="0" smtClean="0"/>
              <a:t> of multi-disciplinary </a:t>
            </a:r>
            <a:br>
              <a:rPr lang="en-GB" dirty="0" smtClean="0"/>
            </a:br>
            <a:r>
              <a:rPr lang="en-GB" dirty="0" smtClean="0"/>
              <a:t>nature to pursue implementation </a:t>
            </a:r>
            <a:br>
              <a:rPr lang="en-GB" dirty="0" smtClean="0"/>
            </a:br>
            <a:r>
              <a:rPr lang="en-GB" dirty="0" smtClean="0"/>
              <a:t>of  industrial research visions and </a:t>
            </a:r>
            <a:br>
              <a:rPr lang="en-GB" dirty="0" smtClean="0"/>
            </a:br>
            <a:r>
              <a:rPr lang="en-GB" dirty="0" smtClean="0"/>
              <a:t>mobilise critical mass </a:t>
            </a:r>
          </a:p>
          <a:p>
            <a:pPr lvl="1" eaLnBrk="1" hangingPunct="1"/>
            <a:r>
              <a:rPr lang="en-GB" dirty="0" smtClean="0"/>
              <a:t>Continue to build on regional clusters </a:t>
            </a:r>
            <a:br>
              <a:rPr lang="en-GB" dirty="0" smtClean="0"/>
            </a:br>
            <a:r>
              <a:rPr lang="en-GB" dirty="0" smtClean="0"/>
              <a:t>to integrated them to ARTEMIS</a:t>
            </a:r>
            <a:br>
              <a:rPr lang="en-GB" dirty="0" smtClean="0"/>
            </a:br>
            <a:r>
              <a:rPr lang="en-GB" dirty="0" smtClean="0"/>
              <a:t> innovation environment</a:t>
            </a:r>
          </a:p>
          <a:p>
            <a:pPr lvl="1" eaLnBrk="1" hangingPunct="1"/>
            <a:r>
              <a:rPr lang="en-GB" dirty="0" smtClean="0"/>
              <a:t>Facilitate the transformation of research </a:t>
            </a:r>
            <a:br>
              <a:rPr lang="en-GB" dirty="0" smtClean="0"/>
            </a:br>
            <a:r>
              <a:rPr lang="en-GB" dirty="0" smtClean="0"/>
              <a:t>results into industrial development</a:t>
            </a:r>
          </a:p>
          <a:p>
            <a:pPr lvl="1" eaLnBrk="1" hangingPunct="1"/>
            <a:endParaRPr lang="en-GB"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915C7CA-3AE8-449D-A428-30CC240E40F0}"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29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008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5331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vl1pPr>
          </a:lstStyle>
          <a:p>
            <a:r>
              <a:rPr lang="en-US" smtClean="0"/>
              <a:t>Click to edit Master title style</a:t>
            </a:r>
            <a:endParaRPr lang="nl-NL"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503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008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4432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00800" cy="1143000"/>
          </a:xfrm>
          <a:prstGeom prst="rect">
            <a:avLst/>
          </a:prstGeom>
        </p:spPr>
        <p:txBody>
          <a:bodyPr/>
          <a:lstStyle/>
          <a:p>
            <a:r>
              <a:rPr lang="en-US" smtClean="0"/>
              <a:t>Click to edit Master title style</a:t>
            </a:r>
            <a:endParaRPr lang="nl-NL"/>
          </a:p>
        </p:txBody>
      </p:sp>
    </p:spTree>
    <p:extLst>
      <p:ext uri="{BB962C8B-B14F-4D97-AF65-F5344CB8AC3E}">
        <p14:creationId xmlns:p14="http://schemas.microsoft.com/office/powerpoint/2010/main" val="21342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Autofit/>
          </a:bodyPr>
          <a:lstStyle>
            <a:lvl1pPr algn="l">
              <a:defRPr sz="3200" b="0">
                <a:solidFill>
                  <a:srgbClr val="0099B5"/>
                </a:solidFill>
              </a:defRPr>
            </a:lvl1pPr>
          </a:lstStyle>
          <a:p>
            <a:r>
              <a:rPr lang="en-US" smtClean="0"/>
              <a:t>Click to edit Master title style</a:t>
            </a:r>
            <a:endParaRPr lang="nl-NL"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936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008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9767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76200"/>
            <a:ext cx="7200800" cy="88418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55041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Footer Placeholder 4"/>
          <p:cNvSpPr txBox="1">
            <a:spLocks/>
          </p:cNvSpPr>
          <p:nvPr userDrawn="1"/>
        </p:nvSpPr>
        <p:spPr>
          <a:xfrm>
            <a:off x="260395" y="6489321"/>
            <a:ext cx="2895600" cy="365125"/>
          </a:xfrm>
          <a:prstGeom prst="rect">
            <a:avLst/>
          </a:prstGeom>
        </p:spPr>
        <p:txBody>
          <a:bodyPr vert="horz" lIns="91440" tIns="45720" rIns="91440" bIns="45720" rtlCol="0" anchor="ctr"/>
          <a:lstStyle>
            <a:defPPr>
              <a:defRPr lang="nl-NL"/>
            </a:defPPr>
            <a:lvl1pPr marL="0" algn="l"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100" b="0" dirty="0" smtClean="0">
                <a:solidFill>
                  <a:schemeClr val="bg1"/>
                </a:solidFill>
              </a:rPr>
              <a:t>ARTEMIS</a:t>
            </a:r>
            <a:r>
              <a:rPr lang="nl-NL" sz="1100" b="0" baseline="0" dirty="0" smtClean="0">
                <a:solidFill>
                  <a:schemeClr val="bg1"/>
                </a:solidFill>
              </a:rPr>
              <a:t> Industry Association</a:t>
            </a:r>
            <a:endParaRPr lang="nl-NL" sz="1100" b="0" dirty="0">
              <a:solidFill>
                <a:schemeClr val="bg1"/>
              </a:solidFill>
            </a:endParaRPr>
          </a:p>
        </p:txBody>
      </p:sp>
    </p:spTree>
    <p:extLst>
      <p:ext uri="{BB962C8B-B14F-4D97-AF65-F5344CB8AC3E}">
        <p14:creationId xmlns:p14="http://schemas.microsoft.com/office/powerpoint/2010/main" val="255334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7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99B5"/>
        </a:buClr>
        <a:buSzPct val="75000"/>
        <a:buFont typeface="Wingdings 3" pitchFamily="18" charset="2"/>
        <a:buChar char="u"/>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99B5"/>
        </a:buClr>
        <a:buSzPct val="75000"/>
        <a:buFont typeface="Wingdings 3"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SzPct val="75000"/>
        <a:buFont typeface="Wingdings 3" pitchFamily="18" charset="2"/>
        <a:buChar char="u"/>
        <a:defRPr sz="2400" kern="1200">
          <a:solidFill>
            <a:schemeClr val="tx1"/>
          </a:solidFill>
          <a:latin typeface="+mn-lt"/>
          <a:ea typeface="+mn-ea"/>
          <a:cs typeface="+mn-cs"/>
        </a:defRPr>
      </a:lvl3pPr>
      <a:lvl4pPr marL="1600200" indent="-228600" algn="l" defTabSz="914400" rtl="0" eaLnBrk="1" latinLnBrk="0" hangingPunct="1">
        <a:spcBef>
          <a:spcPct val="20000"/>
        </a:spcBef>
        <a:buClrTx/>
        <a:buSzPct val="75000"/>
        <a:buFont typeface="Wingdings 3"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 y="-11436"/>
            <a:ext cx="9159248" cy="6869436"/>
          </a:xfrm>
          <a:prstGeom prst="rect">
            <a:avLst/>
          </a:prstGeom>
        </p:spPr>
      </p:pic>
      <p:sp>
        <p:nvSpPr>
          <p:cNvPr id="5" name="TextBox 4"/>
          <p:cNvSpPr txBox="1"/>
          <p:nvPr/>
        </p:nvSpPr>
        <p:spPr>
          <a:xfrm>
            <a:off x="323528" y="692696"/>
            <a:ext cx="7077072" cy="675399"/>
          </a:xfrm>
          <a:prstGeom prst="rect">
            <a:avLst/>
          </a:prstGeom>
          <a:noFill/>
        </p:spPr>
        <p:txBody>
          <a:bodyPr wrap="square" rtlCol="0">
            <a:spAutoFit/>
          </a:bodyPr>
          <a:lstStyle/>
          <a:p>
            <a:pPr marL="0" marR="0" lvl="0" indent="0" defTabSz="914400" eaLnBrk="1" fontAlgn="auto" latinLnBrk="0" hangingPunct="1">
              <a:lnSpc>
                <a:spcPts val="4400"/>
              </a:lnSpc>
              <a:spcBef>
                <a:spcPts val="0"/>
              </a:spcBef>
              <a:spcAft>
                <a:spcPts val="0"/>
              </a:spcAft>
              <a:buClrTx/>
              <a:buSzTx/>
              <a:buFontTx/>
              <a:buNone/>
              <a:tabLst/>
              <a:defRPr/>
            </a:pPr>
            <a:r>
              <a:rPr kumimoji="0" lang="nl-NL" sz="4400" b="0" i="0" u="none" strike="noStrike" kern="0" cap="none" spc="0" normalizeH="0" baseline="0" noProof="0" dirty="0" smtClean="0">
                <a:ln>
                  <a:noFill/>
                </a:ln>
                <a:solidFill>
                  <a:sysClr val="windowText" lastClr="000000"/>
                </a:solidFill>
                <a:effectLst/>
                <a:uLnTx/>
                <a:uFillTx/>
              </a:rPr>
              <a:t>ARTEMIS as </a:t>
            </a:r>
            <a:r>
              <a:rPr kumimoji="0" lang="nl-NL" sz="4400" b="0" i="0" u="none" strike="noStrike" kern="0" cap="none" spc="0" normalizeH="0" baseline="0" noProof="0" dirty="0" err="1" smtClean="0">
                <a:ln>
                  <a:noFill/>
                </a:ln>
                <a:solidFill>
                  <a:sysClr val="windowText" lastClr="000000"/>
                </a:solidFill>
                <a:effectLst/>
                <a:uLnTx/>
                <a:uFillTx/>
              </a:rPr>
              <a:t>seen</a:t>
            </a:r>
            <a:r>
              <a:rPr kumimoji="0" lang="nl-NL" sz="4400" b="0" i="0" u="none" strike="noStrike" kern="0" cap="none" spc="0" normalizeH="0" baseline="0" noProof="0" dirty="0" smtClean="0">
                <a:ln>
                  <a:noFill/>
                </a:ln>
                <a:solidFill>
                  <a:sysClr val="windowText" lastClr="000000"/>
                </a:solidFill>
                <a:effectLst/>
                <a:uLnTx/>
                <a:uFillTx/>
              </a:rPr>
              <a:t> </a:t>
            </a:r>
            <a:r>
              <a:rPr kumimoji="0" lang="nl-NL" sz="4400" b="0" i="0" u="none" strike="noStrike" kern="0" cap="none" spc="0" normalizeH="0" baseline="0" noProof="0" dirty="0" err="1" smtClean="0">
                <a:ln>
                  <a:noFill/>
                </a:ln>
                <a:solidFill>
                  <a:sysClr val="windowText" lastClr="000000"/>
                </a:solidFill>
                <a:effectLst/>
                <a:uLnTx/>
                <a:uFillTx/>
              </a:rPr>
              <a:t>by</a:t>
            </a:r>
            <a:r>
              <a:rPr kumimoji="0" lang="nl-NL" sz="4400" b="0" i="0" u="none" strike="noStrike" kern="0" cap="none" spc="0" normalizeH="0" baseline="0" noProof="0" dirty="0" smtClean="0">
                <a:ln>
                  <a:noFill/>
                </a:ln>
                <a:solidFill>
                  <a:sysClr val="windowText" lastClr="000000"/>
                </a:solidFill>
                <a:effectLst/>
                <a:uLnTx/>
                <a:uFillTx/>
              </a:rPr>
              <a:t> </a:t>
            </a:r>
            <a:r>
              <a:rPr kumimoji="0" lang="nl-NL" sz="4400" b="0" i="0" u="none" strike="noStrike" kern="0" cap="none" spc="0" normalizeH="0" baseline="0" noProof="0" dirty="0" err="1" smtClean="0">
                <a:ln>
                  <a:noFill/>
                </a:ln>
                <a:solidFill>
                  <a:sysClr val="windowText" lastClr="000000"/>
                </a:solidFill>
                <a:effectLst/>
                <a:uLnTx/>
                <a:uFillTx/>
              </a:rPr>
              <a:t>Industry</a:t>
            </a:r>
            <a:endParaRPr kumimoji="0" lang="nl-NL" sz="4400" b="0" i="0" u="none" strike="noStrike" kern="0" cap="none" spc="0" normalizeH="0" baseline="0" noProof="0" dirty="0" smtClean="0">
              <a:ln>
                <a:noFill/>
              </a:ln>
              <a:solidFill>
                <a:sysClr val="windowText" lastClr="000000"/>
              </a:solidFill>
              <a:effectLst/>
              <a:uLnTx/>
              <a:uFillTx/>
            </a:endParaRPr>
          </a:p>
        </p:txBody>
      </p:sp>
      <p:sp>
        <p:nvSpPr>
          <p:cNvPr id="8" name="Footer Placeholder 4"/>
          <p:cNvSpPr txBox="1">
            <a:spLocks/>
          </p:cNvSpPr>
          <p:nvPr/>
        </p:nvSpPr>
        <p:spPr>
          <a:xfrm>
            <a:off x="260394" y="6489321"/>
            <a:ext cx="8056021" cy="365125"/>
          </a:xfrm>
          <a:prstGeom prst="rect">
            <a:avLst/>
          </a:prstGeom>
        </p:spPr>
        <p:txBody>
          <a:bodyPr vert="horz" lIns="91440" tIns="45720" rIns="91440" bIns="45720" rtlCol="0" anchor="ctr"/>
          <a:lstStyle>
            <a:defPPr>
              <a:defRPr lang="nl-NL"/>
            </a:defPPr>
            <a:lvl1pPr marL="0" algn="l"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900" i="1" dirty="0">
              <a:solidFill>
                <a:schemeClr val="bg1"/>
              </a:solidFill>
            </a:endParaRPr>
          </a:p>
        </p:txBody>
      </p:sp>
      <p:sp>
        <p:nvSpPr>
          <p:cNvPr id="9" name="TextBox 8"/>
          <p:cNvSpPr txBox="1"/>
          <p:nvPr/>
        </p:nvSpPr>
        <p:spPr>
          <a:xfrm>
            <a:off x="395536" y="2379236"/>
            <a:ext cx="882264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smtClean="0">
                <a:ln>
                  <a:noFill/>
                </a:ln>
                <a:solidFill>
                  <a:srgbClr val="0099B5"/>
                </a:solidFill>
                <a:effectLst/>
                <a:uLnTx/>
                <a:uFillTx/>
              </a:rPr>
              <a:t>Jan</a:t>
            </a:r>
            <a:r>
              <a:rPr kumimoji="0" lang="nl-NL" sz="2400" b="0" i="0" u="none" strike="noStrike" kern="0" cap="none" spc="0" normalizeH="0" noProof="0" dirty="0" smtClean="0">
                <a:ln>
                  <a:noFill/>
                </a:ln>
                <a:solidFill>
                  <a:srgbClr val="0099B5"/>
                </a:solidFill>
                <a:effectLst/>
                <a:uLnTx/>
                <a:uFillTx/>
              </a:rPr>
              <a:t> Lohstroh, </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noProof="0" dirty="0" smtClean="0">
                <a:ln>
                  <a:noFill/>
                </a:ln>
                <a:solidFill>
                  <a:srgbClr val="0099B5"/>
                </a:solidFill>
                <a:effectLst/>
                <a:uLnTx/>
                <a:uFillTx/>
              </a:rPr>
              <a:t>Secretary General </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noProof="0" dirty="0" smtClean="0">
                <a:ln>
                  <a:noFill/>
                </a:ln>
                <a:solidFill>
                  <a:srgbClr val="0099B5"/>
                </a:solidFill>
                <a:effectLst/>
                <a:uLnTx/>
                <a:uFillTx/>
              </a:rPr>
              <a:t>ARTEMIS Industry Association</a:t>
            </a:r>
            <a:endParaRPr kumimoji="0" lang="nl-NL" sz="2400" b="0" i="0" u="none" strike="noStrike" kern="0" cap="none" spc="0" normalizeH="0" baseline="0" noProof="0" dirty="0" smtClean="0">
              <a:ln>
                <a:noFill/>
              </a:ln>
              <a:solidFill>
                <a:srgbClr val="0099B5"/>
              </a:solidFill>
              <a:effectLst/>
              <a:uLnTx/>
              <a:uFillTx/>
            </a:endParaRPr>
          </a:p>
        </p:txBody>
      </p:sp>
      <p:sp>
        <p:nvSpPr>
          <p:cNvPr id="10" name="TextBox 9"/>
          <p:cNvSpPr txBox="1"/>
          <p:nvPr/>
        </p:nvSpPr>
        <p:spPr>
          <a:xfrm>
            <a:off x="395536" y="2834864"/>
            <a:ext cx="854403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kern="0" dirty="0">
              <a:solidFill>
                <a:srgbClr val="0099B5"/>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nl-NL" kern="0" dirty="0" smtClean="0">
              <a:solidFill>
                <a:srgbClr val="0099B5"/>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l-NL" kern="0" dirty="0" smtClean="0">
                <a:solidFill>
                  <a:srgbClr val="0099B5"/>
                </a:solidFill>
              </a:rPr>
              <a:t>2011, October 4 </a:t>
            </a:r>
            <a:endParaRPr kumimoji="0" lang="nl-NL" b="0" i="0" u="none" strike="noStrike" kern="0" cap="none" spc="0" normalizeH="0" baseline="0" noProof="0" dirty="0" smtClean="0">
              <a:ln>
                <a:noFill/>
              </a:ln>
              <a:solidFill>
                <a:srgbClr val="0099B5"/>
              </a:solidFill>
              <a:effectLst/>
              <a:uLnTx/>
              <a:uFillTx/>
            </a:endParaRPr>
          </a:p>
        </p:txBody>
      </p:sp>
      <p:sp>
        <p:nvSpPr>
          <p:cNvPr id="11" name="Footer Placeholder 4"/>
          <p:cNvSpPr txBox="1">
            <a:spLocks/>
          </p:cNvSpPr>
          <p:nvPr/>
        </p:nvSpPr>
        <p:spPr>
          <a:xfrm>
            <a:off x="260394" y="6460746"/>
            <a:ext cx="8056021" cy="365125"/>
          </a:xfrm>
          <a:prstGeom prst="rect">
            <a:avLst/>
          </a:prstGeom>
        </p:spPr>
        <p:txBody>
          <a:bodyPr vert="horz" lIns="91440" tIns="45720" rIns="91440" bIns="45720" rtlCol="0" anchor="ctr"/>
          <a:lstStyle>
            <a:defPPr>
              <a:defRPr lang="nl-NL"/>
            </a:defPPr>
            <a:lvl1pPr marL="0" algn="l"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100" dirty="0" smtClean="0">
                <a:solidFill>
                  <a:schemeClr val="bg1"/>
                </a:solidFill>
              </a:rPr>
              <a:t>ARTEMIS </a:t>
            </a:r>
            <a:r>
              <a:rPr lang="nl-NL" sz="1100" dirty="0" smtClean="0"/>
              <a:t>Industry Association </a:t>
            </a:r>
            <a:br>
              <a:rPr lang="nl-NL" sz="1100" dirty="0" smtClean="0"/>
            </a:br>
            <a:r>
              <a:rPr lang="nl-NL" sz="900" i="1" baseline="0" dirty="0" smtClean="0">
                <a:solidFill>
                  <a:schemeClr val="bg1"/>
                </a:solidFill>
              </a:rPr>
              <a:t>The association</a:t>
            </a:r>
            <a:r>
              <a:rPr lang="nl-NL" sz="900" i="1" dirty="0" smtClean="0">
                <a:solidFill>
                  <a:schemeClr val="bg1"/>
                </a:solidFill>
              </a:rPr>
              <a:t> for R&amp;D actors in embedded systems </a:t>
            </a:r>
            <a:r>
              <a:rPr lang="nl-NL" sz="900" i="1" baseline="0" dirty="0" smtClean="0">
                <a:solidFill>
                  <a:schemeClr val="bg1"/>
                </a:solidFill>
              </a:rPr>
              <a:t> </a:t>
            </a:r>
            <a:endParaRPr lang="nl-NL" sz="900" i="1" dirty="0">
              <a:solidFill>
                <a:schemeClr val="bg1"/>
              </a:solidFill>
            </a:endParaRPr>
          </a:p>
        </p:txBody>
      </p:sp>
    </p:spTree>
    <p:extLst>
      <p:ext uri="{BB962C8B-B14F-4D97-AF65-F5344CB8AC3E}">
        <p14:creationId xmlns:p14="http://schemas.microsoft.com/office/powerpoint/2010/main" val="3927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bwMode="auto">
          <a:xfrm>
            <a:off x="456878" y="1601366"/>
            <a:ext cx="8147570" cy="439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dirty="0" smtClean="0"/>
          </a:p>
          <a:p>
            <a:pPr eaLnBrk="1" hangingPunct="1"/>
            <a:r>
              <a:rPr lang="en-GB" dirty="0" smtClean="0"/>
              <a:t>Working Group </a:t>
            </a:r>
            <a:br>
              <a:rPr lang="en-GB" dirty="0" smtClean="0"/>
            </a:br>
            <a:r>
              <a:rPr lang="en-GB" dirty="0" smtClean="0"/>
              <a:t>Tool Platforms</a:t>
            </a:r>
          </a:p>
          <a:p>
            <a:pPr eaLnBrk="1" hangingPunct="1"/>
            <a:endParaRPr lang="en-GB" dirty="0" smtClean="0"/>
          </a:p>
        </p:txBody>
      </p:sp>
      <p:sp>
        <p:nvSpPr>
          <p:cNvPr id="19458" name="Title 1"/>
          <p:cNvSpPr>
            <a:spLocks noGrp="1"/>
          </p:cNvSpPr>
          <p:nvPr>
            <p:ph type="title"/>
          </p:nvPr>
        </p:nvSpPr>
        <p:spPr bwMode="auto">
          <a:xfrm>
            <a:off x="468313" y="260350"/>
            <a:ext cx="71993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mtClean="0">
                <a:solidFill>
                  <a:srgbClr val="000000"/>
                </a:solidFill>
              </a:rPr>
              <a:t>Make it happen</a:t>
            </a:r>
            <a:br>
              <a:rPr lang="en-GB" smtClean="0">
                <a:solidFill>
                  <a:srgbClr val="000000"/>
                </a:solidFill>
              </a:rPr>
            </a:br>
            <a:r>
              <a:rPr lang="en-GB" b="1" smtClean="0">
                <a:solidFill>
                  <a:srgbClr val="E46C0A"/>
                </a:solidFill>
              </a:rPr>
              <a:t>The</a:t>
            </a:r>
            <a:r>
              <a:rPr lang="en-GB" b="1" smtClean="0">
                <a:solidFill>
                  <a:srgbClr val="FF0000"/>
                </a:solidFill>
              </a:rPr>
              <a:t> </a:t>
            </a:r>
            <a:r>
              <a:rPr lang="en-GB" b="1" smtClean="0">
                <a:solidFill>
                  <a:srgbClr val="E46C0A"/>
                </a:solidFill>
              </a:rPr>
              <a:t>differentiators</a:t>
            </a:r>
            <a:endParaRPr lang="en-GB" smtClean="0"/>
          </a:p>
        </p:txBody>
      </p:sp>
      <p:pic>
        <p:nvPicPr>
          <p:cNvPr id="1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277836" y="5978829"/>
            <a:ext cx="871742" cy="876494"/>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325" y="2419747"/>
            <a:ext cx="1863498" cy="33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srcRect/>
          <a:stretch>
            <a:fillRect/>
          </a:stretch>
        </p:blipFill>
        <p:spPr bwMode="auto">
          <a:xfrm>
            <a:off x="530051" y="3147178"/>
            <a:ext cx="5195633" cy="2736759"/>
          </a:xfrm>
          <a:prstGeom prst="rect">
            <a:avLst/>
          </a:prstGeom>
          <a:solidFill>
            <a:schemeClr val="bg1">
              <a:lumMod val="95000"/>
            </a:schemeClr>
          </a:solid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pic>
    </p:spTree>
    <p:extLst>
      <p:ext uri="{BB962C8B-B14F-4D97-AF65-F5344CB8AC3E}">
        <p14:creationId xmlns:p14="http://schemas.microsoft.com/office/powerpoint/2010/main" val="31916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136904" cy="884180"/>
          </a:xfrm>
        </p:spPr>
        <p:txBody>
          <a:bodyPr/>
          <a:lstStyle/>
          <a:p>
            <a:r>
              <a:rPr lang="en-US" dirty="0" smtClean="0"/>
              <a:t>ARTEMIS Joint Undertaking is a success</a:t>
            </a:r>
            <a:endParaRPr lang="en-US" dirty="0"/>
          </a:p>
        </p:txBody>
      </p:sp>
      <p:sp>
        <p:nvSpPr>
          <p:cNvPr id="3" name="Content Placeholder 2"/>
          <p:cNvSpPr>
            <a:spLocks noGrp="1"/>
          </p:cNvSpPr>
          <p:nvPr>
            <p:ph idx="1"/>
          </p:nvPr>
        </p:nvSpPr>
        <p:spPr>
          <a:xfrm>
            <a:off x="107504" y="980728"/>
            <a:ext cx="8928992" cy="6048672"/>
          </a:xfrm>
        </p:spPr>
        <p:txBody>
          <a:bodyPr/>
          <a:lstStyle/>
          <a:p>
            <a:pPr marL="0" lvl="0" indent="0">
              <a:buNone/>
            </a:pPr>
            <a:r>
              <a:rPr lang="en-US" sz="2800" dirty="0"/>
              <a:t>Current Joint Undertaking</a:t>
            </a:r>
          </a:p>
          <a:p>
            <a:pPr lvl="0"/>
            <a:r>
              <a:rPr lang="en-US" sz="2400" dirty="0"/>
              <a:t>A new initiative with a strategic top-down approach is up and running with a big value for Europe based upon a well supported SRA</a:t>
            </a:r>
            <a:endParaRPr lang="nl-NL" sz="2400" dirty="0"/>
          </a:p>
          <a:p>
            <a:pPr lvl="0"/>
            <a:r>
              <a:rPr lang="en-US" sz="2400" dirty="0"/>
              <a:t>The industry driven projects have a large footprint  with a rich content addressing societal needs</a:t>
            </a:r>
          </a:p>
          <a:p>
            <a:pPr lvl="0"/>
            <a:r>
              <a:rPr lang="en-US" sz="2400" dirty="0" smtClean="0"/>
              <a:t>Combining strengths </a:t>
            </a:r>
            <a:r>
              <a:rPr lang="en-US" sz="2400" dirty="0"/>
              <a:t>of many players (industries, small and big, and knowledge institutes)  targeted to improve R&amp;D and innovation efficiency in Europe</a:t>
            </a:r>
          </a:p>
          <a:p>
            <a:r>
              <a:rPr lang="en-US" sz="2400" dirty="0"/>
              <a:t>Impact and visibility of embedded systems in Europe has </a:t>
            </a:r>
            <a:r>
              <a:rPr lang="en-US" sz="2400" dirty="0" smtClean="0"/>
              <a:t>increased</a:t>
            </a:r>
            <a:endParaRPr lang="en-US" sz="2800" dirty="0"/>
          </a:p>
          <a:p>
            <a:pPr marL="0" indent="0">
              <a:buNone/>
            </a:pPr>
            <a:r>
              <a:rPr lang="en-US" sz="2800" dirty="0"/>
              <a:t>ARTEMIS 2?</a:t>
            </a:r>
          </a:p>
          <a:p>
            <a:r>
              <a:rPr lang="en-US" sz="2400" dirty="0"/>
              <a:t>Lessons learnt should be taken into account</a:t>
            </a:r>
          </a:p>
          <a:p>
            <a:r>
              <a:rPr lang="en-US" sz="2400" dirty="0"/>
              <a:t>Some disadvantages to be addressed</a:t>
            </a:r>
            <a:endParaRPr lang="nl-NL" sz="2400" dirty="0"/>
          </a:p>
          <a:p>
            <a:endParaRPr lang="en-US" dirty="0"/>
          </a:p>
        </p:txBody>
      </p:sp>
    </p:spTree>
    <p:extLst>
      <p:ext uri="{BB962C8B-B14F-4D97-AF65-F5344CB8AC3E}">
        <p14:creationId xmlns:p14="http://schemas.microsoft.com/office/powerpoint/2010/main" val="29612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8556"/>
            <a:ext cx="7200800" cy="884180"/>
          </a:xfrm>
        </p:spPr>
        <p:txBody>
          <a:bodyPr/>
          <a:lstStyle/>
          <a:p>
            <a:r>
              <a:rPr lang="en-US" dirty="0" smtClean="0"/>
              <a:t>ARTEMIS ‘2’?</a:t>
            </a:r>
            <a:endParaRPr lang="en-US" dirty="0"/>
          </a:p>
        </p:txBody>
      </p:sp>
      <p:sp>
        <p:nvSpPr>
          <p:cNvPr id="3" name="Content Placeholder 2"/>
          <p:cNvSpPr>
            <a:spLocks noGrp="1"/>
          </p:cNvSpPr>
          <p:nvPr>
            <p:ph idx="1"/>
          </p:nvPr>
        </p:nvSpPr>
        <p:spPr>
          <a:xfrm>
            <a:off x="467544" y="1268760"/>
            <a:ext cx="8229600" cy="4525963"/>
          </a:xfrm>
        </p:spPr>
        <p:txBody>
          <a:bodyPr/>
          <a:lstStyle/>
          <a:p>
            <a:r>
              <a:rPr lang="nl-NL" sz="2800" dirty="0" err="1"/>
              <a:t>Networked</a:t>
            </a:r>
            <a:r>
              <a:rPr lang="nl-NL" sz="2800" dirty="0"/>
              <a:t> Embedded Systems are </a:t>
            </a:r>
            <a:r>
              <a:rPr lang="nl-NL" sz="2800" b="1" dirty="0">
                <a:solidFill>
                  <a:schemeClr val="accent6">
                    <a:lumMod val="75000"/>
                  </a:schemeClr>
                </a:solidFill>
              </a:rPr>
              <a:t>THE NEURAL SYSTEM OF SOCIETY</a:t>
            </a:r>
          </a:p>
          <a:p>
            <a:r>
              <a:rPr lang="nl-NL" sz="2800" dirty="0"/>
              <a:t>In a </a:t>
            </a:r>
            <a:r>
              <a:rPr lang="nl-NL" sz="2800" dirty="0" err="1"/>
              <a:t>global</a:t>
            </a:r>
            <a:r>
              <a:rPr lang="nl-NL" sz="2800" dirty="0"/>
              <a:t> </a:t>
            </a:r>
            <a:r>
              <a:rPr lang="nl-NL" sz="2800" dirty="0" err="1"/>
              <a:t>world</a:t>
            </a:r>
            <a:r>
              <a:rPr lang="nl-NL" sz="2800" dirty="0"/>
              <a:t> Embedded Systems are a </a:t>
            </a:r>
            <a:r>
              <a:rPr lang="nl-NL" sz="2800" dirty="0" err="1"/>
              <a:t>crucial</a:t>
            </a:r>
            <a:r>
              <a:rPr lang="nl-NL" sz="2800" dirty="0"/>
              <a:t> </a:t>
            </a:r>
            <a:r>
              <a:rPr lang="nl-NL" sz="2800" b="1" dirty="0">
                <a:solidFill>
                  <a:schemeClr val="accent6">
                    <a:lumMod val="75000"/>
                  </a:schemeClr>
                </a:solidFill>
              </a:rPr>
              <a:t>KEY ENABLING TECHNOLOGY </a:t>
            </a:r>
            <a:r>
              <a:rPr lang="nl-NL" sz="2800" dirty="0" err="1"/>
              <a:t>for</a:t>
            </a:r>
            <a:r>
              <a:rPr lang="nl-NL" sz="2800" dirty="0"/>
              <a:t> </a:t>
            </a:r>
            <a:r>
              <a:rPr lang="nl-NL" sz="2800" dirty="0" err="1"/>
              <a:t>Europe’s</a:t>
            </a:r>
            <a:r>
              <a:rPr lang="nl-NL" sz="2800" dirty="0"/>
              <a:t> </a:t>
            </a:r>
            <a:r>
              <a:rPr lang="nl-NL" sz="2800" dirty="0" err="1"/>
              <a:t>industrial</a:t>
            </a:r>
            <a:r>
              <a:rPr lang="nl-NL" sz="2800" dirty="0"/>
              <a:t> </a:t>
            </a:r>
            <a:r>
              <a:rPr lang="nl-NL" sz="2800" dirty="0" err="1"/>
              <a:t>and</a:t>
            </a:r>
            <a:r>
              <a:rPr lang="nl-NL" sz="2800" dirty="0"/>
              <a:t> </a:t>
            </a:r>
            <a:r>
              <a:rPr lang="nl-NL" sz="2800" dirty="0" err="1"/>
              <a:t>societal</a:t>
            </a:r>
            <a:r>
              <a:rPr lang="nl-NL" sz="2800" dirty="0"/>
              <a:t> </a:t>
            </a:r>
            <a:r>
              <a:rPr lang="nl-NL" sz="2800" dirty="0" err="1"/>
              <a:t>future</a:t>
            </a:r>
            <a:r>
              <a:rPr lang="nl-NL" sz="2800" dirty="0"/>
              <a:t>, </a:t>
            </a:r>
            <a:r>
              <a:rPr lang="nl-NL" sz="2800" dirty="0" err="1"/>
              <a:t>and</a:t>
            </a:r>
            <a:r>
              <a:rPr lang="nl-NL" sz="2800" dirty="0"/>
              <a:t> </a:t>
            </a:r>
            <a:r>
              <a:rPr lang="nl-NL" sz="2800" dirty="0" err="1"/>
              <a:t>one</a:t>
            </a:r>
            <a:r>
              <a:rPr lang="nl-NL" sz="2800" dirty="0"/>
              <a:t> </a:t>
            </a:r>
            <a:r>
              <a:rPr lang="nl-NL" sz="2800" dirty="0" err="1"/>
              <a:t>that</a:t>
            </a:r>
            <a:r>
              <a:rPr lang="nl-NL" sz="2800" dirty="0"/>
              <a:t> must </a:t>
            </a:r>
            <a:r>
              <a:rPr lang="nl-NL" sz="2800" dirty="0" err="1"/>
              <a:t>not</a:t>
            </a:r>
            <a:r>
              <a:rPr lang="nl-NL" sz="2800" dirty="0"/>
              <a:t> </a:t>
            </a:r>
            <a:r>
              <a:rPr lang="nl-NL" sz="2800" dirty="0" err="1"/>
              <a:t>be</a:t>
            </a:r>
            <a:r>
              <a:rPr lang="nl-NL" sz="2800" dirty="0"/>
              <a:t> </a:t>
            </a:r>
            <a:r>
              <a:rPr lang="nl-NL" sz="2800" dirty="0" err="1"/>
              <a:t>underestimated</a:t>
            </a:r>
            <a:r>
              <a:rPr lang="nl-NL" sz="2800" dirty="0"/>
              <a:t> or </a:t>
            </a:r>
            <a:r>
              <a:rPr lang="nl-NL" sz="2800" dirty="0" err="1"/>
              <a:t>overlooked</a:t>
            </a:r>
            <a:endParaRPr lang="nl-NL" sz="2800" dirty="0"/>
          </a:p>
          <a:p>
            <a:r>
              <a:rPr lang="nl-NL" sz="2800" b="1" dirty="0">
                <a:solidFill>
                  <a:schemeClr val="accent6">
                    <a:lumMod val="75000"/>
                  </a:schemeClr>
                </a:solidFill>
              </a:rPr>
              <a:t>A </a:t>
            </a:r>
            <a:r>
              <a:rPr lang="nl-NL" sz="2800" b="1" dirty="0" err="1">
                <a:solidFill>
                  <a:schemeClr val="accent6">
                    <a:lumMod val="75000"/>
                  </a:schemeClr>
                </a:solidFill>
              </a:rPr>
              <a:t>successor</a:t>
            </a:r>
            <a:r>
              <a:rPr lang="nl-NL" sz="2800" b="1" dirty="0">
                <a:solidFill>
                  <a:schemeClr val="accent6">
                    <a:lumMod val="75000"/>
                  </a:schemeClr>
                </a:solidFill>
              </a:rPr>
              <a:t> </a:t>
            </a:r>
            <a:r>
              <a:rPr lang="nl-NL" sz="2800" b="1" dirty="0" err="1">
                <a:solidFill>
                  <a:schemeClr val="accent6">
                    <a:lumMod val="75000"/>
                  </a:schemeClr>
                </a:solidFill>
              </a:rPr>
              <a:t>programme</a:t>
            </a:r>
            <a:r>
              <a:rPr lang="nl-NL" sz="2800" dirty="0"/>
              <a:t>, </a:t>
            </a:r>
            <a:r>
              <a:rPr lang="nl-NL" sz="2800" dirty="0" err="1"/>
              <a:t>following</a:t>
            </a:r>
            <a:r>
              <a:rPr lang="nl-NL" sz="2800" dirty="0"/>
              <a:t> the </a:t>
            </a:r>
            <a:r>
              <a:rPr lang="nl-NL" sz="2800" dirty="0" err="1"/>
              <a:t>final</a:t>
            </a:r>
            <a:r>
              <a:rPr lang="nl-NL" sz="2800" dirty="0"/>
              <a:t> call of </a:t>
            </a:r>
            <a:r>
              <a:rPr lang="nl-NL" sz="2800" dirty="0" smtClean="0"/>
              <a:t>the </a:t>
            </a:r>
            <a:r>
              <a:rPr lang="nl-NL" sz="2800" dirty="0" err="1" smtClean="0"/>
              <a:t>current</a:t>
            </a:r>
            <a:r>
              <a:rPr lang="nl-NL" sz="2800" dirty="0" smtClean="0"/>
              <a:t> Joint </a:t>
            </a:r>
            <a:r>
              <a:rPr lang="nl-NL" sz="2800" dirty="0" err="1" smtClean="0"/>
              <a:t>Undertaking</a:t>
            </a:r>
            <a:r>
              <a:rPr lang="nl-NL" sz="2800" dirty="0" smtClean="0"/>
              <a:t> </a:t>
            </a:r>
            <a:r>
              <a:rPr lang="nl-NL" sz="2800" dirty="0"/>
              <a:t>in 2013, </a:t>
            </a:r>
            <a:r>
              <a:rPr lang="nl-NL" sz="2800" b="1" dirty="0">
                <a:solidFill>
                  <a:schemeClr val="accent6">
                    <a:lumMod val="75000"/>
                  </a:schemeClr>
                </a:solidFill>
              </a:rPr>
              <a:t>is </a:t>
            </a:r>
            <a:r>
              <a:rPr lang="nl-NL" sz="2800" b="1" dirty="0" err="1">
                <a:solidFill>
                  <a:schemeClr val="accent6">
                    <a:lumMod val="75000"/>
                  </a:schemeClr>
                </a:solidFill>
              </a:rPr>
              <a:t>essential</a:t>
            </a:r>
            <a:r>
              <a:rPr lang="nl-NL" sz="2800" b="1" dirty="0">
                <a:solidFill>
                  <a:schemeClr val="accent6">
                    <a:lumMod val="75000"/>
                  </a:schemeClr>
                </a:solidFill>
              </a:rPr>
              <a:t> </a:t>
            </a:r>
            <a:r>
              <a:rPr lang="nl-NL" sz="2800" dirty="0" err="1"/>
              <a:t>if</a:t>
            </a:r>
            <a:r>
              <a:rPr lang="nl-NL" sz="2800" dirty="0"/>
              <a:t> Europe is </a:t>
            </a:r>
            <a:r>
              <a:rPr lang="nl-NL" sz="2800" dirty="0" err="1"/>
              <a:t>to</a:t>
            </a:r>
            <a:r>
              <a:rPr lang="nl-NL" sz="2800" dirty="0"/>
              <a:t> </a:t>
            </a:r>
            <a:r>
              <a:rPr lang="nl-NL" sz="2800" dirty="0" err="1"/>
              <a:t>achieve</a:t>
            </a:r>
            <a:r>
              <a:rPr lang="nl-NL" sz="2800" dirty="0"/>
              <a:t> the level of </a:t>
            </a:r>
            <a:r>
              <a:rPr lang="nl-NL" sz="2800" dirty="0" err="1"/>
              <a:t>competitiveness</a:t>
            </a:r>
            <a:r>
              <a:rPr lang="nl-NL" sz="2800" dirty="0"/>
              <a:t> </a:t>
            </a:r>
            <a:r>
              <a:rPr lang="nl-NL" sz="2800" dirty="0" err="1"/>
              <a:t>needed</a:t>
            </a:r>
            <a:r>
              <a:rPr lang="nl-NL" sz="2800" dirty="0"/>
              <a:t> </a:t>
            </a:r>
            <a:r>
              <a:rPr lang="nl-NL" sz="2800" dirty="0" err="1"/>
              <a:t>to</a:t>
            </a:r>
            <a:r>
              <a:rPr lang="nl-NL" sz="2800" dirty="0"/>
              <a:t> keep </a:t>
            </a:r>
            <a:r>
              <a:rPr lang="nl-NL" sz="2800" dirty="0" err="1"/>
              <a:t>it</a:t>
            </a:r>
            <a:r>
              <a:rPr lang="nl-NL" sz="2800" dirty="0"/>
              <a:t> </a:t>
            </a:r>
            <a:r>
              <a:rPr lang="nl-NL" sz="2800" dirty="0" err="1"/>
              <a:t>ahead</a:t>
            </a:r>
            <a:r>
              <a:rPr lang="nl-NL" sz="2800" dirty="0"/>
              <a:t> in the </a:t>
            </a:r>
            <a:r>
              <a:rPr lang="nl-NL" sz="2800" dirty="0" err="1"/>
              <a:t>global</a:t>
            </a:r>
            <a:r>
              <a:rPr lang="nl-NL" sz="2800" dirty="0"/>
              <a:t> race </a:t>
            </a:r>
            <a:r>
              <a:rPr lang="nl-NL" sz="2800" dirty="0" err="1"/>
              <a:t>for</a:t>
            </a:r>
            <a:r>
              <a:rPr lang="nl-NL" sz="2800" dirty="0"/>
              <a:t> ICT </a:t>
            </a:r>
            <a:r>
              <a:rPr lang="nl-NL" sz="2800" dirty="0" err="1"/>
              <a:t>based</a:t>
            </a:r>
            <a:r>
              <a:rPr lang="nl-NL" sz="2800" dirty="0"/>
              <a:t> </a:t>
            </a:r>
            <a:r>
              <a:rPr lang="nl-NL" sz="2800" dirty="0" err="1"/>
              <a:t>solutions</a:t>
            </a:r>
            <a:r>
              <a:rPr lang="nl-NL" sz="2800" dirty="0"/>
              <a:t> </a:t>
            </a:r>
            <a:r>
              <a:rPr lang="nl-NL" sz="2800" dirty="0" err="1"/>
              <a:t>to</a:t>
            </a:r>
            <a:r>
              <a:rPr lang="nl-NL" sz="2800" dirty="0"/>
              <a:t> </a:t>
            </a:r>
            <a:r>
              <a:rPr lang="nl-NL" sz="2800" dirty="0" err="1"/>
              <a:t>societal</a:t>
            </a:r>
            <a:r>
              <a:rPr lang="nl-NL" sz="2800" dirty="0"/>
              <a:t> </a:t>
            </a:r>
            <a:r>
              <a:rPr lang="nl-NL" sz="2800" dirty="0" err="1"/>
              <a:t>challenges</a:t>
            </a:r>
            <a:r>
              <a:rPr lang="nl-NL" sz="2800" dirty="0"/>
              <a:t> as </a:t>
            </a:r>
            <a:r>
              <a:rPr lang="nl-NL" sz="2800" dirty="0" err="1"/>
              <a:t>targeted</a:t>
            </a:r>
            <a:r>
              <a:rPr lang="nl-NL" sz="2800" dirty="0"/>
              <a:t> </a:t>
            </a:r>
            <a:r>
              <a:rPr lang="nl-NL" sz="2800" dirty="0" err="1"/>
              <a:t>by</a:t>
            </a:r>
            <a:r>
              <a:rPr lang="nl-NL" sz="2800" dirty="0"/>
              <a:t> the European Digital Agenda</a:t>
            </a:r>
          </a:p>
          <a:p>
            <a:endParaRPr lang="en-US" dirty="0"/>
          </a:p>
        </p:txBody>
      </p:sp>
    </p:spTree>
    <p:extLst>
      <p:ext uri="{BB962C8B-B14F-4D97-AF65-F5344CB8AC3E}">
        <p14:creationId xmlns:p14="http://schemas.microsoft.com/office/powerpoint/2010/main" val="358912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890879" y="2193051"/>
            <a:ext cx="5497545" cy="656590"/>
          </a:xfrm>
          <a:prstGeom prst="rect">
            <a:avLst/>
          </a:prstGeom>
          <a:noFill/>
        </p:spPr>
        <p:txBody>
          <a:bodyPr wrap="square" rtlCol="0">
            <a:spAutoFit/>
          </a:bodyPr>
          <a:lstStyle/>
          <a:p>
            <a:pPr marL="0" marR="0" lvl="0" indent="0" defTabSz="914400" eaLnBrk="1" fontAlgn="auto" latinLnBrk="0" hangingPunct="1">
              <a:lnSpc>
                <a:spcPts val="4400"/>
              </a:lnSpc>
              <a:spcBef>
                <a:spcPts val="0"/>
              </a:spcBef>
              <a:spcAft>
                <a:spcPts val="0"/>
              </a:spcAft>
              <a:buClrTx/>
              <a:buSzTx/>
              <a:buFontTx/>
              <a:buNone/>
              <a:tabLst/>
              <a:defRPr/>
            </a:pPr>
            <a:r>
              <a:rPr kumimoji="0" lang="nl-NL" sz="3200" b="0" i="0" u="none" strike="noStrike" kern="0" cap="none" spc="0" normalizeH="0" baseline="0" noProof="0" dirty="0" smtClean="0">
                <a:ln>
                  <a:noFill/>
                </a:ln>
                <a:solidFill>
                  <a:sysClr val="windowText" lastClr="000000"/>
                </a:solidFill>
                <a:effectLst/>
                <a:uLnTx/>
                <a:uFillTx/>
              </a:rPr>
              <a:t>Thank you for</a:t>
            </a:r>
            <a:r>
              <a:rPr kumimoji="0" lang="nl-NL" sz="3200" b="0" i="0" u="none" strike="noStrike" kern="0" cap="none" spc="0" normalizeH="0" noProof="0" dirty="0" smtClean="0">
                <a:ln>
                  <a:noFill/>
                </a:ln>
                <a:solidFill>
                  <a:sysClr val="windowText" lastClr="000000"/>
                </a:solidFill>
                <a:effectLst/>
                <a:uLnTx/>
                <a:uFillTx/>
              </a:rPr>
              <a:t> your attention!</a:t>
            </a:r>
            <a:endParaRPr kumimoji="0" lang="nl-NL" sz="3200" b="0" i="0" u="none" strike="noStrike" kern="0" cap="none" spc="0" normalizeH="0" baseline="0" noProof="0" dirty="0" smtClean="0">
              <a:ln>
                <a:noFill/>
              </a:ln>
              <a:solidFill>
                <a:sysClr val="windowText" lastClr="000000"/>
              </a:solidFill>
              <a:effectLst/>
              <a:uLnTx/>
              <a:uFillTx/>
            </a:endParaRPr>
          </a:p>
        </p:txBody>
      </p:sp>
      <p:sp>
        <p:nvSpPr>
          <p:cNvPr id="5" name="Footer Placeholder 4"/>
          <p:cNvSpPr txBox="1">
            <a:spLocks/>
          </p:cNvSpPr>
          <p:nvPr/>
        </p:nvSpPr>
        <p:spPr>
          <a:xfrm>
            <a:off x="260394" y="6460746"/>
            <a:ext cx="8056021" cy="365125"/>
          </a:xfrm>
          <a:prstGeom prst="rect">
            <a:avLst/>
          </a:prstGeom>
        </p:spPr>
        <p:txBody>
          <a:bodyPr vert="horz" lIns="91440" tIns="45720" rIns="91440" bIns="45720" rtlCol="0" anchor="ctr"/>
          <a:lstStyle>
            <a:defPPr>
              <a:defRPr lang="nl-NL"/>
            </a:defPPr>
            <a:lvl1pPr marL="0" algn="l"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100" dirty="0" smtClean="0">
                <a:solidFill>
                  <a:schemeClr val="bg1"/>
                </a:solidFill>
              </a:rPr>
              <a:t>ARTEMIS </a:t>
            </a:r>
            <a:r>
              <a:rPr lang="nl-NL" sz="1100" dirty="0" smtClean="0"/>
              <a:t>Industry Association </a:t>
            </a:r>
            <a:br>
              <a:rPr lang="nl-NL" sz="1100" dirty="0" smtClean="0"/>
            </a:br>
            <a:r>
              <a:rPr lang="nl-NL" sz="900" i="1" baseline="0" dirty="0" smtClean="0">
                <a:solidFill>
                  <a:schemeClr val="bg1"/>
                </a:solidFill>
              </a:rPr>
              <a:t>The association</a:t>
            </a:r>
            <a:r>
              <a:rPr lang="nl-NL" sz="900" i="1" dirty="0" smtClean="0">
                <a:solidFill>
                  <a:schemeClr val="bg1"/>
                </a:solidFill>
              </a:rPr>
              <a:t> for R&amp;D actors in embedded systems </a:t>
            </a:r>
            <a:r>
              <a:rPr lang="nl-NL" sz="900" i="1" baseline="0" dirty="0" smtClean="0">
                <a:solidFill>
                  <a:schemeClr val="bg1"/>
                </a:solidFill>
              </a:rPr>
              <a:t> </a:t>
            </a:r>
            <a:endParaRPr lang="nl-NL" sz="900" i="1" dirty="0">
              <a:solidFill>
                <a:schemeClr val="bg1"/>
              </a:solidFill>
            </a:endParaRPr>
          </a:p>
        </p:txBody>
      </p:sp>
    </p:spTree>
    <p:extLst>
      <p:ext uri="{BB962C8B-B14F-4D97-AF65-F5344CB8AC3E}">
        <p14:creationId xmlns:p14="http://schemas.microsoft.com/office/powerpoint/2010/main" val="10176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ARTEMIS Community</a:t>
            </a:r>
            <a:endParaRPr lang="nl-NL" dirty="0"/>
          </a:p>
        </p:txBody>
      </p:sp>
      <p:sp>
        <p:nvSpPr>
          <p:cNvPr id="3" name="Content Placeholder 2"/>
          <p:cNvSpPr>
            <a:spLocks noGrp="1"/>
          </p:cNvSpPr>
          <p:nvPr>
            <p:ph idx="1"/>
          </p:nvPr>
        </p:nvSpPr>
        <p:spPr/>
        <p:txBody>
          <a:bodyPr/>
          <a:lstStyle/>
          <a:p>
            <a:r>
              <a:rPr lang="nl-NL" dirty="0" smtClean="0"/>
              <a:t>When we speak about ARTEMIS we speak about a community:</a:t>
            </a:r>
          </a:p>
          <a:p>
            <a:pPr lvl="1"/>
            <a:r>
              <a:rPr lang="nl-NL" dirty="0" smtClean="0"/>
              <a:t>ARTEMIS Industry Association  </a:t>
            </a:r>
          </a:p>
          <a:p>
            <a:pPr lvl="1"/>
            <a:r>
              <a:rPr lang="nl-NL" dirty="0" smtClean="0"/>
              <a:t>ARTEMIS Member States</a:t>
            </a:r>
          </a:p>
          <a:p>
            <a:pPr lvl="1"/>
            <a:r>
              <a:rPr lang="nl-NL" dirty="0" smtClean="0"/>
              <a:t>European Commission</a:t>
            </a:r>
          </a:p>
          <a:p>
            <a:pPr lvl="1"/>
            <a:r>
              <a:rPr lang="nl-NL" dirty="0" smtClean="0"/>
              <a:t>ARTEMIS platforms</a:t>
            </a:r>
          </a:p>
          <a:p>
            <a:pPr lvl="1"/>
            <a:r>
              <a:rPr lang="nl-NL" dirty="0" smtClean="0"/>
              <a:t>ARTEMIS R&amp;D projects</a:t>
            </a:r>
          </a:p>
          <a:p>
            <a:pPr lvl="1"/>
            <a:endParaRPr lang="nl-NL" dirty="0"/>
          </a:p>
        </p:txBody>
      </p:sp>
      <p:sp>
        <p:nvSpPr>
          <p:cNvPr id="5" name="Rounded Rectangle 4"/>
          <p:cNvSpPr/>
          <p:nvPr/>
        </p:nvSpPr>
        <p:spPr>
          <a:xfrm>
            <a:off x="6165486" y="2678271"/>
            <a:ext cx="2088232" cy="1368151"/>
          </a:xfrm>
          <a:prstGeom prst="roundRect">
            <a:avLst/>
          </a:prstGeom>
          <a:solidFill>
            <a:schemeClr val="accent6">
              <a:lumMod val="75000"/>
            </a:schemeClr>
          </a:solidFill>
          <a:ln w="12700">
            <a:noFill/>
            <a:miter lim="800000"/>
            <a:headEnd/>
            <a:tailEnd/>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r>
              <a:rPr lang="nl-NL" sz="2400" b="1" dirty="0">
                <a:solidFill>
                  <a:schemeClr val="bg1"/>
                </a:solidFill>
              </a:rPr>
              <a:t>ARTEMIS </a:t>
            </a:r>
          </a:p>
          <a:p>
            <a:pPr algn="ctr" eaLnBrk="0" hangingPunct="0">
              <a:lnSpc>
                <a:spcPct val="70000"/>
              </a:lnSpc>
              <a:spcBef>
                <a:spcPct val="25000"/>
              </a:spcBef>
              <a:tabLst>
                <a:tab pos="2151063" algn="l"/>
              </a:tabLst>
            </a:pPr>
            <a:r>
              <a:rPr lang="nl-NL" sz="2400" b="1" dirty="0">
                <a:solidFill>
                  <a:schemeClr val="bg1"/>
                </a:solidFill>
              </a:rPr>
              <a:t>Joint </a:t>
            </a:r>
          </a:p>
          <a:p>
            <a:pPr algn="ctr" eaLnBrk="0" hangingPunct="0">
              <a:lnSpc>
                <a:spcPct val="70000"/>
              </a:lnSpc>
              <a:spcBef>
                <a:spcPct val="25000"/>
              </a:spcBef>
              <a:tabLst>
                <a:tab pos="2151063" algn="l"/>
              </a:tabLst>
            </a:pPr>
            <a:r>
              <a:rPr lang="nl-NL" sz="2400" b="1" dirty="0">
                <a:solidFill>
                  <a:schemeClr val="bg1"/>
                </a:solidFill>
              </a:rPr>
              <a:t>Undertaking</a:t>
            </a:r>
          </a:p>
        </p:txBody>
      </p:sp>
      <p:sp>
        <p:nvSpPr>
          <p:cNvPr id="6" name="Right Brace 5"/>
          <p:cNvSpPr/>
          <p:nvPr/>
        </p:nvSpPr>
        <p:spPr>
          <a:xfrm>
            <a:off x="5652120" y="2692532"/>
            <a:ext cx="504056" cy="1368152"/>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b="1" dirty="0"/>
          </a:p>
        </p:txBody>
      </p:sp>
    </p:spTree>
    <p:extLst>
      <p:ext uri="{BB962C8B-B14F-4D97-AF65-F5344CB8AC3E}">
        <p14:creationId xmlns:p14="http://schemas.microsoft.com/office/powerpoint/2010/main" val="36607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Picture 2" descr="C:\Users\Lopezdevallejo\AppData\Local\Microsoft\Windows\Temporary Internet Files\Content.Outlook\ITAR4BRO\food_for_innovation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9" r="3442"/>
          <a:stretch/>
        </p:blipFill>
        <p:spPr bwMode="auto">
          <a:xfrm>
            <a:off x="957" y="-2270"/>
            <a:ext cx="5880930" cy="6858000"/>
          </a:xfrm>
          <a:prstGeom prst="rect">
            <a:avLst/>
          </a:prstGeom>
          <a:noFill/>
          <a:effectLst>
            <a:glow rad="698500">
              <a:schemeClr val="accent5">
                <a:satMod val="175000"/>
                <a:alpha val="40000"/>
              </a:schemeClr>
            </a:glow>
            <a:softEdge rad="825500"/>
          </a:effectLst>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pic>
        <p:nvPicPr>
          <p:cNvPr id="11" name="Picture 2" descr="C:\Users\Lopezdevallejo\AppData\Local\Microsoft\Windows\Temporary Internet Files\Content.Outlook\ITAR4BRO\food_for_innovation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9" r="3442"/>
          <a:stretch/>
        </p:blipFill>
        <p:spPr bwMode="auto">
          <a:xfrm>
            <a:off x="1630738" y="-4215"/>
            <a:ext cx="5880930" cy="6858000"/>
          </a:xfrm>
          <a:prstGeom prst="rect">
            <a:avLst/>
          </a:prstGeom>
          <a:noFill/>
          <a:effectLst>
            <a:glow rad="698500">
              <a:schemeClr val="accent5">
                <a:satMod val="175000"/>
                <a:alpha val="40000"/>
              </a:schemeClr>
            </a:glow>
            <a:softEdge rad="825500"/>
          </a:effectLst>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pic>
        <p:nvPicPr>
          <p:cNvPr id="8" name="Picture 2" descr="C:\Users\Lopezdevallejo\AppData\Local\Microsoft\Windows\Temporary Internet Files\Content.Outlook\ITAR4BRO\food_for_innovation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9" r="3442"/>
          <a:stretch/>
        </p:blipFill>
        <p:spPr bwMode="auto">
          <a:xfrm>
            <a:off x="3247304" y="14164"/>
            <a:ext cx="5880930" cy="6858000"/>
          </a:xfrm>
          <a:prstGeom prst="rect">
            <a:avLst/>
          </a:prstGeom>
          <a:noFill/>
          <a:effectLst>
            <a:glow rad="698500">
              <a:schemeClr val="accent5">
                <a:satMod val="175000"/>
                <a:alpha val="40000"/>
              </a:schemeClr>
            </a:glow>
            <a:softEdge rad="825500"/>
          </a:effectLst>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37828" y="1434188"/>
            <a:ext cx="6641504"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sz="1800" b="1" dirty="0"/>
          </a:p>
        </p:txBody>
      </p:sp>
      <p:sp>
        <p:nvSpPr>
          <p:cNvPr id="7" name="Rounded Rectangle 6"/>
          <p:cNvSpPr/>
          <p:nvPr/>
        </p:nvSpPr>
        <p:spPr bwMode="auto">
          <a:xfrm>
            <a:off x="7081242" y="1434188"/>
            <a:ext cx="1431776"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b="1" dirty="0"/>
          </a:p>
        </p:txBody>
      </p:sp>
      <p:sp>
        <p:nvSpPr>
          <p:cNvPr id="8" name="TextBox 7"/>
          <p:cNvSpPr txBox="1"/>
          <p:nvPr/>
        </p:nvSpPr>
        <p:spPr>
          <a:xfrm>
            <a:off x="707078" y="1472873"/>
            <a:ext cx="6103004" cy="584775"/>
          </a:xfrm>
          <a:prstGeom prst="rect">
            <a:avLst/>
          </a:prstGeom>
          <a:noFill/>
        </p:spPr>
        <p:txBody>
          <a:bodyPr wrap="square" rtlCol="0">
            <a:spAutoFit/>
          </a:bodyPr>
          <a:lstStyle/>
          <a:p>
            <a:r>
              <a:rPr lang="nl-NL" sz="3200" b="1" dirty="0" smtClean="0">
                <a:solidFill>
                  <a:schemeClr val="bg1"/>
                </a:solidFill>
              </a:rPr>
              <a:t>A   </a:t>
            </a:r>
            <a:r>
              <a:rPr lang="nl-NL" sz="2400" dirty="0" smtClean="0">
                <a:solidFill>
                  <a:schemeClr val="bg1"/>
                </a:solidFill>
                <a:sym typeface="Wingdings 3"/>
              </a:rPr>
              <a:t></a:t>
            </a:r>
            <a:r>
              <a:rPr lang="nl-NL" sz="3200" b="1" dirty="0" smtClean="0">
                <a:solidFill>
                  <a:schemeClr val="bg1"/>
                </a:solidFill>
                <a:sym typeface="Wingdings 3"/>
              </a:rPr>
              <a:t> SME members</a:t>
            </a:r>
            <a:endParaRPr lang="nl-NL" sz="3200" b="1" dirty="0">
              <a:solidFill>
                <a:schemeClr val="bg1"/>
              </a:solidFill>
            </a:endParaRPr>
          </a:p>
        </p:txBody>
      </p:sp>
      <p:sp>
        <p:nvSpPr>
          <p:cNvPr id="9" name="TextBox 8"/>
          <p:cNvSpPr txBox="1"/>
          <p:nvPr/>
        </p:nvSpPr>
        <p:spPr>
          <a:xfrm>
            <a:off x="7437090" y="1472872"/>
            <a:ext cx="720080" cy="584775"/>
          </a:xfrm>
          <a:prstGeom prst="rect">
            <a:avLst/>
          </a:prstGeom>
          <a:noFill/>
        </p:spPr>
        <p:txBody>
          <a:bodyPr wrap="square" rtlCol="0">
            <a:spAutoFit/>
          </a:bodyPr>
          <a:lstStyle/>
          <a:p>
            <a:pPr algn="r"/>
            <a:r>
              <a:rPr lang="nl-NL" sz="3200" b="1" dirty="0" smtClean="0">
                <a:solidFill>
                  <a:schemeClr val="bg1"/>
                </a:solidFill>
              </a:rPr>
              <a:t>68</a:t>
            </a:r>
            <a:endParaRPr lang="nl-NL" sz="3200" b="1" dirty="0">
              <a:solidFill>
                <a:schemeClr val="bg1"/>
              </a:solidFill>
            </a:endParaRPr>
          </a:p>
        </p:txBody>
      </p:sp>
      <p:sp>
        <p:nvSpPr>
          <p:cNvPr id="10" name="Rounded Rectangle 9"/>
          <p:cNvSpPr/>
          <p:nvPr/>
        </p:nvSpPr>
        <p:spPr bwMode="auto">
          <a:xfrm>
            <a:off x="437828" y="2151217"/>
            <a:ext cx="6641504"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sz="1800" b="1" dirty="0"/>
          </a:p>
        </p:txBody>
      </p:sp>
      <p:sp>
        <p:nvSpPr>
          <p:cNvPr id="11" name="Rounded Rectangle 10"/>
          <p:cNvSpPr/>
          <p:nvPr/>
        </p:nvSpPr>
        <p:spPr bwMode="auto">
          <a:xfrm>
            <a:off x="7081242" y="2151217"/>
            <a:ext cx="1431776"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b="1" dirty="0"/>
          </a:p>
        </p:txBody>
      </p:sp>
      <p:sp>
        <p:nvSpPr>
          <p:cNvPr id="12" name="TextBox 11"/>
          <p:cNvSpPr txBox="1"/>
          <p:nvPr/>
        </p:nvSpPr>
        <p:spPr>
          <a:xfrm>
            <a:off x="682732" y="2179529"/>
            <a:ext cx="6541266" cy="584775"/>
          </a:xfrm>
          <a:prstGeom prst="rect">
            <a:avLst/>
          </a:prstGeom>
          <a:noFill/>
        </p:spPr>
        <p:txBody>
          <a:bodyPr wrap="square" rtlCol="0">
            <a:spAutoFit/>
          </a:bodyPr>
          <a:lstStyle/>
          <a:p>
            <a:r>
              <a:rPr lang="nl-NL" sz="3200" b="1" dirty="0" smtClean="0">
                <a:solidFill>
                  <a:schemeClr val="bg1"/>
                </a:solidFill>
              </a:rPr>
              <a:t>B   </a:t>
            </a:r>
            <a:r>
              <a:rPr lang="nl-NL" sz="2400" dirty="0" smtClean="0">
                <a:solidFill>
                  <a:schemeClr val="bg1"/>
                </a:solidFill>
                <a:sym typeface="Wingdings 3"/>
              </a:rPr>
              <a:t></a:t>
            </a:r>
            <a:r>
              <a:rPr lang="nl-NL" sz="3200" b="1" dirty="0" smtClean="0">
                <a:solidFill>
                  <a:schemeClr val="bg1"/>
                </a:solidFill>
                <a:sym typeface="Wingdings 3"/>
              </a:rPr>
              <a:t> Public Research members</a:t>
            </a:r>
            <a:endParaRPr lang="nl-NL" sz="3200" b="1" dirty="0">
              <a:solidFill>
                <a:schemeClr val="bg1"/>
              </a:solidFill>
            </a:endParaRPr>
          </a:p>
        </p:txBody>
      </p:sp>
      <p:sp>
        <p:nvSpPr>
          <p:cNvPr id="13" name="TextBox 12"/>
          <p:cNvSpPr txBox="1"/>
          <p:nvPr/>
        </p:nvSpPr>
        <p:spPr>
          <a:xfrm>
            <a:off x="7437090" y="2189901"/>
            <a:ext cx="1075928" cy="584775"/>
          </a:xfrm>
          <a:prstGeom prst="rect">
            <a:avLst/>
          </a:prstGeom>
          <a:noFill/>
        </p:spPr>
        <p:txBody>
          <a:bodyPr wrap="square" rtlCol="0">
            <a:spAutoFit/>
          </a:bodyPr>
          <a:lstStyle/>
          <a:p>
            <a:r>
              <a:rPr lang="nl-NL" sz="3200" b="1" dirty="0" smtClean="0">
                <a:solidFill>
                  <a:schemeClr val="bg1"/>
                </a:solidFill>
              </a:rPr>
              <a:t>101</a:t>
            </a:r>
            <a:endParaRPr lang="nl-NL" sz="3200" b="1" dirty="0">
              <a:solidFill>
                <a:schemeClr val="bg1"/>
              </a:solidFill>
            </a:endParaRPr>
          </a:p>
        </p:txBody>
      </p:sp>
      <p:sp>
        <p:nvSpPr>
          <p:cNvPr id="14" name="Rounded Rectangle 13"/>
          <p:cNvSpPr/>
          <p:nvPr/>
        </p:nvSpPr>
        <p:spPr bwMode="auto">
          <a:xfrm>
            <a:off x="437828" y="2864743"/>
            <a:ext cx="6641504"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sz="1800" b="1" dirty="0"/>
          </a:p>
        </p:txBody>
      </p:sp>
      <p:sp>
        <p:nvSpPr>
          <p:cNvPr id="15" name="Rounded Rectangle 14"/>
          <p:cNvSpPr/>
          <p:nvPr/>
        </p:nvSpPr>
        <p:spPr bwMode="auto">
          <a:xfrm>
            <a:off x="7081242" y="2864743"/>
            <a:ext cx="1431776"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b="1" dirty="0"/>
          </a:p>
        </p:txBody>
      </p:sp>
      <p:sp>
        <p:nvSpPr>
          <p:cNvPr id="16" name="TextBox 15"/>
          <p:cNvSpPr txBox="1"/>
          <p:nvPr/>
        </p:nvSpPr>
        <p:spPr>
          <a:xfrm>
            <a:off x="707078" y="2903428"/>
            <a:ext cx="6103004" cy="1077218"/>
          </a:xfrm>
          <a:prstGeom prst="rect">
            <a:avLst/>
          </a:prstGeom>
          <a:noFill/>
        </p:spPr>
        <p:txBody>
          <a:bodyPr wrap="square" rtlCol="0">
            <a:spAutoFit/>
          </a:bodyPr>
          <a:lstStyle/>
          <a:p>
            <a:r>
              <a:rPr lang="nl-NL" sz="3200" b="1" dirty="0" smtClean="0">
                <a:solidFill>
                  <a:schemeClr val="bg1"/>
                </a:solidFill>
              </a:rPr>
              <a:t>C  </a:t>
            </a:r>
            <a:r>
              <a:rPr lang="nl-NL" sz="2400" dirty="0" smtClean="0">
                <a:solidFill>
                  <a:schemeClr val="bg1"/>
                </a:solidFill>
                <a:sym typeface="Wingdings 3"/>
              </a:rPr>
              <a:t></a:t>
            </a:r>
            <a:r>
              <a:rPr lang="nl-NL" sz="3200" b="1" dirty="0" smtClean="0">
                <a:solidFill>
                  <a:schemeClr val="bg1"/>
                </a:solidFill>
                <a:sym typeface="Wingdings 3"/>
              </a:rPr>
              <a:t> Corporate members &gt; 500 M€€</a:t>
            </a:r>
            <a:endParaRPr lang="nl-NL" sz="3200" b="1" dirty="0">
              <a:solidFill>
                <a:schemeClr val="bg1"/>
              </a:solidFill>
            </a:endParaRPr>
          </a:p>
        </p:txBody>
      </p:sp>
      <p:sp>
        <p:nvSpPr>
          <p:cNvPr id="17" name="TextBox 16"/>
          <p:cNvSpPr txBox="1"/>
          <p:nvPr/>
        </p:nvSpPr>
        <p:spPr>
          <a:xfrm>
            <a:off x="7437090" y="2903427"/>
            <a:ext cx="720080" cy="584775"/>
          </a:xfrm>
          <a:prstGeom prst="rect">
            <a:avLst/>
          </a:prstGeom>
          <a:noFill/>
        </p:spPr>
        <p:txBody>
          <a:bodyPr wrap="square" rtlCol="0">
            <a:spAutoFit/>
          </a:bodyPr>
          <a:lstStyle/>
          <a:p>
            <a:pPr algn="r"/>
            <a:r>
              <a:rPr lang="nl-NL" sz="3200" b="1" dirty="0" smtClean="0">
                <a:solidFill>
                  <a:schemeClr val="bg1"/>
                </a:solidFill>
              </a:rPr>
              <a:t>32</a:t>
            </a:r>
            <a:endParaRPr lang="nl-NL" sz="3200" b="1" dirty="0">
              <a:solidFill>
                <a:schemeClr val="bg1"/>
              </a:solidFill>
            </a:endParaRPr>
          </a:p>
        </p:txBody>
      </p:sp>
      <p:sp>
        <p:nvSpPr>
          <p:cNvPr id="18" name="Rounded Rectangle 17"/>
          <p:cNvSpPr/>
          <p:nvPr/>
        </p:nvSpPr>
        <p:spPr bwMode="auto">
          <a:xfrm>
            <a:off x="437828" y="3583365"/>
            <a:ext cx="6641504"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sz="1800" b="1" dirty="0"/>
          </a:p>
        </p:txBody>
      </p:sp>
      <p:sp>
        <p:nvSpPr>
          <p:cNvPr id="19" name="Rounded Rectangle 18"/>
          <p:cNvSpPr/>
          <p:nvPr/>
        </p:nvSpPr>
        <p:spPr bwMode="auto">
          <a:xfrm>
            <a:off x="7081242" y="3583365"/>
            <a:ext cx="1431776"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b="1" dirty="0"/>
          </a:p>
        </p:txBody>
      </p:sp>
      <p:sp>
        <p:nvSpPr>
          <p:cNvPr id="20" name="TextBox 19"/>
          <p:cNvSpPr txBox="1"/>
          <p:nvPr/>
        </p:nvSpPr>
        <p:spPr>
          <a:xfrm>
            <a:off x="702514" y="3583365"/>
            <a:ext cx="6103004" cy="1077218"/>
          </a:xfrm>
          <a:prstGeom prst="rect">
            <a:avLst/>
          </a:prstGeom>
          <a:noFill/>
        </p:spPr>
        <p:txBody>
          <a:bodyPr wrap="square" rtlCol="0">
            <a:spAutoFit/>
          </a:bodyPr>
          <a:lstStyle/>
          <a:p>
            <a:r>
              <a:rPr lang="nl-NL" sz="3200" b="1" dirty="0" smtClean="0">
                <a:solidFill>
                  <a:schemeClr val="bg1"/>
                </a:solidFill>
              </a:rPr>
              <a:t>C  </a:t>
            </a:r>
            <a:r>
              <a:rPr lang="nl-NL" sz="2400" dirty="0" smtClean="0">
                <a:solidFill>
                  <a:schemeClr val="bg1"/>
                </a:solidFill>
                <a:sym typeface="Wingdings 3"/>
              </a:rPr>
              <a:t></a:t>
            </a:r>
            <a:r>
              <a:rPr lang="nl-NL" sz="3200" b="1" dirty="0" smtClean="0">
                <a:solidFill>
                  <a:schemeClr val="bg1"/>
                </a:solidFill>
                <a:sym typeface="Wingdings 3"/>
              </a:rPr>
              <a:t> Corporate members &lt; </a:t>
            </a:r>
            <a:r>
              <a:rPr lang="nl-NL" sz="3200" b="1" dirty="0">
                <a:solidFill>
                  <a:schemeClr val="bg1"/>
                </a:solidFill>
                <a:sym typeface="Wingdings 3"/>
              </a:rPr>
              <a:t>500 M€</a:t>
            </a:r>
            <a:endParaRPr lang="nl-NL" sz="3200" b="1" dirty="0">
              <a:solidFill>
                <a:schemeClr val="bg1"/>
              </a:solidFill>
            </a:endParaRPr>
          </a:p>
          <a:p>
            <a:endParaRPr lang="nl-NL" sz="3200" b="1" dirty="0">
              <a:solidFill>
                <a:schemeClr val="bg1"/>
              </a:solidFill>
            </a:endParaRPr>
          </a:p>
        </p:txBody>
      </p:sp>
      <p:sp>
        <p:nvSpPr>
          <p:cNvPr id="21" name="TextBox 20"/>
          <p:cNvSpPr txBox="1"/>
          <p:nvPr/>
        </p:nvSpPr>
        <p:spPr>
          <a:xfrm>
            <a:off x="7308304" y="3605548"/>
            <a:ext cx="720080" cy="584775"/>
          </a:xfrm>
          <a:prstGeom prst="rect">
            <a:avLst/>
          </a:prstGeom>
          <a:noFill/>
        </p:spPr>
        <p:txBody>
          <a:bodyPr wrap="square" rtlCol="0">
            <a:spAutoFit/>
          </a:bodyPr>
          <a:lstStyle/>
          <a:p>
            <a:pPr algn="r"/>
            <a:r>
              <a:rPr lang="nl-NL" sz="3200" b="1" dirty="0" smtClean="0">
                <a:solidFill>
                  <a:schemeClr val="bg1"/>
                </a:solidFill>
              </a:rPr>
              <a:t>6</a:t>
            </a:r>
            <a:endParaRPr lang="nl-NL" sz="3200" b="1" dirty="0">
              <a:solidFill>
                <a:schemeClr val="bg1"/>
              </a:solidFill>
            </a:endParaRPr>
          </a:p>
        </p:txBody>
      </p:sp>
      <p:sp>
        <p:nvSpPr>
          <p:cNvPr id="22" name="Rounded Rectangle 21"/>
          <p:cNvSpPr/>
          <p:nvPr/>
        </p:nvSpPr>
        <p:spPr bwMode="auto">
          <a:xfrm>
            <a:off x="443371" y="5159260"/>
            <a:ext cx="6641504" cy="934036"/>
          </a:xfrm>
          <a:prstGeom prst="roundRect">
            <a:avLst/>
          </a:prstGeom>
          <a:solidFill>
            <a:schemeClr val="accent6">
              <a:lumMod val="75000"/>
            </a:schemeClr>
          </a:solidFill>
          <a:ln w="12700">
            <a:noFill/>
            <a:miter lim="800000"/>
            <a:headEnd/>
            <a:tailEnd/>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sz="1800" b="1" dirty="0">
              <a:solidFill>
                <a:schemeClr val="accent6">
                  <a:lumMod val="75000"/>
                </a:schemeClr>
              </a:solidFill>
            </a:endParaRPr>
          </a:p>
        </p:txBody>
      </p:sp>
      <p:sp>
        <p:nvSpPr>
          <p:cNvPr id="23" name="Rounded Rectangle 22"/>
          <p:cNvSpPr/>
          <p:nvPr/>
        </p:nvSpPr>
        <p:spPr bwMode="auto">
          <a:xfrm>
            <a:off x="7086785" y="5159260"/>
            <a:ext cx="1431776" cy="934036"/>
          </a:xfrm>
          <a:prstGeom prst="roundRect">
            <a:avLst/>
          </a:prstGeom>
          <a:solidFill>
            <a:schemeClr val="accent6">
              <a:lumMod val="75000"/>
            </a:schemeClr>
          </a:solidFill>
          <a:ln w="12700">
            <a:noFill/>
            <a:miter lim="800000"/>
            <a:headEnd/>
            <a:tailEnd/>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b="1" dirty="0"/>
          </a:p>
        </p:txBody>
      </p:sp>
      <p:sp>
        <p:nvSpPr>
          <p:cNvPr id="24" name="TextBox 23"/>
          <p:cNvSpPr txBox="1"/>
          <p:nvPr/>
        </p:nvSpPr>
        <p:spPr>
          <a:xfrm>
            <a:off x="765684" y="5355278"/>
            <a:ext cx="5976664" cy="584775"/>
          </a:xfrm>
          <a:prstGeom prst="rect">
            <a:avLst/>
          </a:prstGeom>
          <a:noFill/>
          <a:effectLst>
            <a:reflection blurRad="6350" stA="50000" endA="300" endPos="90000" dir="5400000" sy="-100000" algn="bl" rotWithShape="0"/>
          </a:effectLst>
        </p:spPr>
        <p:txBody>
          <a:bodyPr wrap="square" rtlCol="0">
            <a:spAutoFit/>
          </a:bodyPr>
          <a:lstStyle/>
          <a:p>
            <a:pPr algn="r"/>
            <a:r>
              <a:rPr lang="nl-NL" sz="3200" b="1" dirty="0" smtClean="0">
                <a:solidFill>
                  <a:schemeClr val="bg1"/>
                </a:solidFill>
              </a:rPr>
              <a:t>TOTAL members</a:t>
            </a:r>
            <a:endParaRPr lang="nl-NL" sz="3200" b="1" dirty="0">
              <a:solidFill>
                <a:schemeClr val="bg1"/>
              </a:solidFill>
            </a:endParaRPr>
          </a:p>
        </p:txBody>
      </p:sp>
      <p:sp>
        <p:nvSpPr>
          <p:cNvPr id="25" name="TextBox 24"/>
          <p:cNvSpPr txBox="1"/>
          <p:nvPr/>
        </p:nvSpPr>
        <p:spPr>
          <a:xfrm>
            <a:off x="7334668" y="5307097"/>
            <a:ext cx="938715" cy="584775"/>
          </a:xfrm>
          <a:prstGeom prst="rect">
            <a:avLst/>
          </a:prstGeom>
          <a:noFill/>
          <a:effectLst>
            <a:reflection blurRad="6350" stA="50000" endA="300" endPos="90000" dir="5400000" sy="-100000" algn="bl" rotWithShape="0"/>
          </a:effectLst>
        </p:spPr>
        <p:txBody>
          <a:bodyPr wrap="square" rtlCol="0">
            <a:spAutoFit/>
          </a:bodyPr>
          <a:lstStyle/>
          <a:p>
            <a:pPr algn="r"/>
            <a:r>
              <a:rPr lang="nl-NL" sz="3200" b="1" dirty="0" smtClean="0">
                <a:solidFill>
                  <a:schemeClr val="bg1"/>
                </a:solidFill>
              </a:rPr>
              <a:t>217</a:t>
            </a:r>
            <a:endParaRPr lang="nl-NL" sz="3200" b="1" dirty="0">
              <a:solidFill>
                <a:schemeClr val="bg1"/>
              </a:solidFill>
            </a:endParaRPr>
          </a:p>
        </p:txBody>
      </p:sp>
      <p:sp>
        <p:nvSpPr>
          <p:cNvPr id="30" name="Rounded Rectangle 29"/>
          <p:cNvSpPr/>
          <p:nvPr/>
        </p:nvSpPr>
        <p:spPr bwMode="auto">
          <a:xfrm>
            <a:off x="444724" y="4299093"/>
            <a:ext cx="6641504"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sz="1800" b="1" dirty="0"/>
          </a:p>
        </p:txBody>
      </p:sp>
      <p:sp>
        <p:nvSpPr>
          <p:cNvPr id="31" name="Rounded Rectangle 30"/>
          <p:cNvSpPr/>
          <p:nvPr/>
        </p:nvSpPr>
        <p:spPr bwMode="auto">
          <a:xfrm>
            <a:off x="7088138" y="4299093"/>
            <a:ext cx="1431776" cy="715728"/>
          </a:xfrm>
          <a:prstGeom prst="roundRect">
            <a:avLst/>
          </a:prstGeom>
          <a:solidFill>
            <a:srgbClr val="0099B5"/>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nchor="ctr"/>
          <a:lstStyle/>
          <a:p>
            <a:pPr algn="ctr" eaLnBrk="0" hangingPunct="0">
              <a:lnSpc>
                <a:spcPct val="70000"/>
              </a:lnSpc>
              <a:spcBef>
                <a:spcPct val="25000"/>
              </a:spcBef>
              <a:tabLst>
                <a:tab pos="2151063" algn="l"/>
              </a:tabLst>
            </a:pPr>
            <a:endParaRPr lang="nl-NL" b="1" dirty="0"/>
          </a:p>
        </p:txBody>
      </p:sp>
      <p:sp>
        <p:nvSpPr>
          <p:cNvPr id="32" name="TextBox 31"/>
          <p:cNvSpPr txBox="1"/>
          <p:nvPr/>
        </p:nvSpPr>
        <p:spPr>
          <a:xfrm>
            <a:off x="7443986" y="4337777"/>
            <a:ext cx="720080" cy="584775"/>
          </a:xfrm>
          <a:prstGeom prst="rect">
            <a:avLst/>
          </a:prstGeom>
          <a:noFill/>
        </p:spPr>
        <p:txBody>
          <a:bodyPr wrap="square" rtlCol="0">
            <a:spAutoFit/>
          </a:bodyPr>
          <a:lstStyle/>
          <a:p>
            <a:pPr algn="r"/>
            <a:r>
              <a:rPr lang="nl-NL" sz="3200" b="1" dirty="0" smtClean="0">
                <a:solidFill>
                  <a:schemeClr val="bg1"/>
                </a:solidFill>
              </a:rPr>
              <a:t>10</a:t>
            </a:r>
            <a:endParaRPr lang="nl-NL" sz="3200" b="1" dirty="0">
              <a:solidFill>
                <a:schemeClr val="bg1"/>
              </a:solidFill>
            </a:endParaRPr>
          </a:p>
        </p:txBody>
      </p:sp>
      <p:sp>
        <p:nvSpPr>
          <p:cNvPr id="33" name="TextBox 32"/>
          <p:cNvSpPr txBox="1"/>
          <p:nvPr/>
        </p:nvSpPr>
        <p:spPr>
          <a:xfrm>
            <a:off x="702514" y="4364569"/>
            <a:ext cx="6103004" cy="584775"/>
          </a:xfrm>
          <a:prstGeom prst="rect">
            <a:avLst/>
          </a:prstGeom>
          <a:noFill/>
        </p:spPr>
        <p:txBody>
          <a:bodyPr wrap="square" rtlCol="0">
            <a:spAutoFit/>
          </a:bodyPr>
          <a:lstStyle/>
          <a:p>
            <a:r>
              <a:rPr lang="nl-NL" sz="2400" dirty="0" smtClean="0">
                <a:solidFill>
                  <a:schemeClr val="bg1"/>
                </a:solidFill>
                <a:sym typeface="Wingdings 3"/>
              </a:rPr>
              <a:t></a:t>
            </a:r>
            <a:r>
              <a:rPr lang="nl-NL" sz="3200" b="1" dirty="0" smtClean="0">
                <a:solidFill>
                  <a:schemeClr val="bg1"/>
                </a:solidFill>
                <a:sym typeface="Wingdings 3"/>
              </a:rPr>
              <a:t> Associates	</a:t>
            </a:r>
            <a:endParaRPr lang="nl-NL" sz="3200" b="1" dirty="0">
              <a:solidFill>
                <a:schemeClr val="bg1"/>
              </a:solidFill>
            </a:endParaRPr>
          </a:p>
        </p:txBody>
      </p:sp>
      <p:sp>
        <p:nvSpPr>
          <p:cNvPr id="34" name="Title 1"/>
          <p:cNvSpPr>
            <a:spLocks noGrp="1"/>
          </p:cNvSpPr>
          <p:nvPr>
            <p:ph type="title"/>
          </p:nvPr>
        </p:nvSpPr>
        <p:spPr>
          <a:xfrm>
            <a:off x="467544" y="260648"/>
            <a:ext cx="7200800" cy="648072"/>
          </a:xfrm>
        </p:spPr>
        <p:txBody>
          <a:bodyPr/>
          <a:lstStyle/>
          <a:p>
            <a:r>
              <a:rPr lang="nl-NL" dirty="0"/>
              <a:t>ARTEMIS Industry Association </a:t>
            </a:r>
            <a:endParaRPr lang="en-GB" dirty="0"/>
          </a:p>
        </p:txBody>
      </p:sp>
      <p:sp>
        <p:nvSpPr>
          <p:cNvPr id="35" name="Title 1"/>
          <p:cNvSpPr txBox="1">
            <a:spLocks/>
          </p:cNvSpPr>
          <p:nvPr/>
        </p:nvSpPr>
        <p:spPr bwMode="auto">
          <a:xfrm>
            <a:off x="460722" y="626822"/>
            <a:ext cx="6904434" cy="6104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800" b="1" baseline="0">
                <a:solidFill>
                  <a:schemeClr val="bg1"/>
                </a:solidFill>
                <a:latin typeface="Calibri" pitchFamily="34" charset="0"/>
                <a:ea typeface="+mj-ea"/>
                <a:cs typeface="+mj-cs"/>
              </a:defRPr>
            </a:lvl1pPr>
            <a:lvl2pPr algn="l" rtl="0" eaLnBrk="0" fontAlgn="base" hangingPunct="0">
              <a:lnSpc>
                <a:spcPct val="90000"/>
              </a:lnSpc>
              <a:spcBef>
                <a:spcPct val="0"/>
              </a:spcBef>
              <a:spcAft>
                <a:spcPct val="0"/>
              </a:spcAft>
              <a:defRPr sz="2800" b="1">
                <a:solidFill>
                  <a:schemeClr val="bg1"/>
                </a:solidFill>
                <a:latin typeface="Arial" charset="0"/>
              </a:defRPr>
            </a:lvl2pPr>
            <a:lvl3pPr algn="l" rtl="0" eaLnBrk="0" fontAlgn="base" hangingPunct="0">
              <a:lnSpc>
                <a:spcPct val="90000"/>
              </a:lnSpc>
              <a:spcBef>
                <a:spcPct val="0"/>
              </a:spcBef>
              <a:spcAft>
                <a:spcPct val="0"/>
              </a:spcAft>
              <a:defRPr sz="2800" b="1">
                <a:solidFill>
                  <a:schemeClr val="bg1"/>
                </a:solidFill>
                <a:latin typeface="Arial" charset="0"/>
              </a:defRPr>
            </a:lvl3pPr>
            <a:lvl4pPr algn="l" rtl="0" eaLnBrk="0" fontAlgn="base" hangingPunct="0">
              <a:lnSpc>
                <a:spcPct val="90000"/>
              </a:lnSpc>
              <a:spcBef>
                <a:spcPct val="0"/>
              </a:spcBef>
              <a:spcAft>
                <a:spcPct val="0"/>
              </a:spcAft>
              <a:defRPr sz="2800" b="1">
                <a:solidFill>
                  <a:schemeClr val="bg1"/>
                </a:solidFill>
                <a:latin typeface="Arial" charset="0"/>
              </a:defRPr>
            </a:lvl4pPr>
            <a:lvl5pPr algn="l" rtl="0" eaLnBrk="0" fontAlgn="base" hangingPunct="0">
              <a:lnSpc>
                <a:spcPct val="90000"/>
              </a:lnSpc>
              <a:spcBef>
                <a:spcPct val="0"/>
              </a:spcBef>
              <a:spcAft>
                <a:spcPct val="0"/>
              </a:spcAft>
              <a:defRPr sz="2800" b="1">
                <a:solidFill>
                  <a:schemeClr val="bg1"/>
                </a:solidFill>
                <a:latin typeface="Arial" charset="0"/>
              </a:defRPr>
            </a:lvl5pPr>
            <a:lvl6pPr marL="457200" algn="l" rtl="0" fontAlgn="base">
              <a:lnSpc>
                <a:spcPct val="90000"/>
              </a:lnSpc>
              <a:spcBef>
                <a:spcPct val="0"/>
              </a:spcBef>
              <a:spcAft>
                <a:spcPct val="0"/>
              </a:spcAft>
              <a:defRPr sz="2400" b="1">
                <a:solidFill>
                  <a:schemeClr val="bg1"/>
                </a:solidFill>
                <a:latin typeface="Arial" charset="0"/>
              </a:defRPr>
            </a:lvl6pPr>
            <a:lvl7pPr marL="914400" algn="l" rtl="0" fontAlgn="base">
              <a:lnSpc>
                <a:spcPct val="90000"/>
              </a:lnSpc>
              <a:spcBef>
                <a:spcPct val="0"/>
              </a:spcBef>
              <a:spcAft>
                <a:spcPct val="0"/>
              </a:spcAft>
              <a:defRPr sz="2400" b="1">
                <a:solidFill>
                  <a:schemeClr val="bg1"/>
                </a:solidFill>
                <a:latin typeface="Arial" charset="0"/>
              </a:defRPr>
            </a:lvl7pPr>
            <a:lvl8pPr marL="1371600" algn="l" rtl="0" fontAlgn="base">
              <a:lnSpc>
                <a:spcPct val="90000"/>
              </a:lnSpc>
              <a:spcBef>
                <a:spcPct val="0"/>
              </a:spcBef>
              <a:spcAft>
                <a:spcPct val="0"/>
              </a:spcAft>
              <a:defRPr sz="2400" b="1">
                <a:solidFill>
                  <a:schemeClr val="bg1"/>
                </a:solidFill>
                <a:latin typeface="Arial" charset="0"/>
              </a:defRPr>
            </a:lvl8pPr>
            <a:lvl9pPr marL="1828800" algn="l" rtl="0" fontAlgn="base">
              <a:lnSpc>
                <a:spcPct val="90000"/>
              </a:lnSpc>
              <a:spcBef>
                <a:spcPct val="0"/>
              </a:spcBef>
              <a:spcAft>
                <a:spcPct val="0"/>
              </a:spcAft>
              <a:defRPr sz="2400" b="1">
                <a:solidFill>
                  <a:schemeClr val="bg1"/>
                </a:solidFill>
                <a:latin typeface="Arial" charset="0"/>
              </a:defRPr>
            </a:lvl9pPr>
          </a:lstStyle>
          <a:p>
            <a:r>
              <a:rPr lang="nl-NL" sz="1800" b="0" dirty="0" smtClean="0">
                <a:solidFill>
                  <a:schemeClr val="tx1">
                    <a:lumMod val="50000"/>
                    <a:lumOff val="50000"/>
                  </a:schemeClr>
                </a:solidFill>
              </a:rPr>
              <a:t>Member status ARTEMIS Industry </a:t>
            </a:r>
            <a:r>
              <a:rPr lang="nl-NL" sz="1800" b="0" dirty="0" err="1" smtClean="0">
                <a:solidFill>
                  <a:schemeClr val="tx1">
                    <a:lumMod val="50000"/>
                    <a:lumOff val="50000"/>
                  </a:schemeClr>
                </a:solidFill>
              </a:rPr>
              <a:t>Association</a:t>
            </a:r>
            <a:r>
              <a:rPr lang="nl-NL" sz="1800" b="0" dirty="0" smtClean="0">
                <a:solidFill>
                  <a:schemeClr val="tx1">
                    <a:lumMod val="50000"/>
                    <a:lumOff val="50000"/>
                  </a:schemeClr>
                </a:solidFill>
              </a:rPr>
              <a:t> </a:t>
            </a:r>
            <a:r>
              <a:rPr lang="nl-NL" sz="1800" b="0" dirty="0" err="1" smtClean="0">
                <a:solidFill>
                  <a:schemeClr val="tx1">
                    <a:lumMod val="50000"/>
                    <a:lumOff val="50000"/>
                  </a:schemeClr>
                </a:solidFill>
              </a:rPr>
              <a:t>October</a:t>
            </a:r>
            <a:r>
              <a:rPr lang="nl-NL" sz="1800" b="0" dirty="0" smtClean="0">
                <a:solidFill>
                  <a:schemeClr val="tx1">
                    <a:lumMod val="50000"/>
                    <a:lumOff val="50000"/>
                  </a:schemeClr>
                </a:solidFill>
              </a:rPr>
              <a:t> 2011</a:t>
            </a:r>
          </a:p>
        </p:txBody>
      </p:sp>
    </p:spTree>
    <p:extLst>
      <p:ext uri="{BB962C8B-B14F-4D97-AF65-F5344CB8AC3E}">
        <p14:creationId xmlns:p14="http://schemas.microsoft.com/office/powerpoint/2010/main" val="406702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ARTEMIS: the </a:t>
            </a:r>
            <a:r>
              <a:rPr lang="nl-NL" dirty="0"/>
              <a:t>Industry Association </a:t>
            </a:r>
            <a:endParaRPr lang="en-GB" dirty="0"/>
          </a:p>
        </p:txBody>
      </p:sp>
      <p:sp>
        <p:nvSpPr>
          <p:cNvPr id="3" name="Content Placeholder 2"/>
          <p:cNvSpPr>
            <a:spLocks noGrp="1"/>
          </p:cNvSpPr>
          <p:nvPr>
            <p:ph idx="1"/>
          </p:nvPr>
        </p:nvSpPr>
        <p:spPr>
          <a:xfrm>
            <a:off x="457200" y="1600200"/>
            <a:ext cx="8229600" cy="4925144"/>
          </a:xfrm>
        </p:spPr>
        <p:txBody>
          <a:bodyPr/>
          <a:lstStyle/>
          <a:p>
            <a:r>
              <a:rPr lang="en-GB" dirty="0" smtClean="0"/>
              <a:t>Is</a:t>
            </a:r>
            <a:r>
              <a:rPr lang="en-GB" dirty="0" smtClean="0">
                <a:solidFill>
                  <a:schemeClr val="accent6">
                    <a:lumMod val="75000"/>
                  </a:schemeClr>
                </a:solidFill>
              </a:rPr>
              <a:t> </a:t>
            </a:r>
            <a:r>
              <a:rPr lang="en-GB" b="1" dirty="0" smtClean="0">
                <a:solidFill>
                  <a:schemeClr val="accent6">
                    <a:lumMod val="75000"/>
                  </a:schemeClr>
                </a:solidFill>
              </a:rPr>
              <a:t>‘the’ </a:t>
            </a:r>
            <a:r>
              <a:rPr lang="en-GB" dirty="0"/>
              <a:t>association for all R&amp;D actors in embedded systems </a:t>
            </a:r>
            <a:r>
              <a:rPr lang="en-GB" dirty="0" smtClean="0"/>
              <a:t>and is unique in Europe</a:t>
            </a:r>
            <a:endParaRPr lang="en-GB" dirty="0"/>
          </a:p>
          <a:p>
            <a:r>
              <a:rPr lang="en-GB" dirty="0" smtClean="0"/>
              <a:t>ARTEMIS Industry Association </a:t>
            </a:r>
            <a:r>
              <a:rPr lang="en-GB" dirty="0"/>
              <a:t>continues the activities of the ARTEMIS European Technology Platform started in 2004</a:t>
            </a:r>
          </a:p>
          <a:p>
            <a:r>
              <a:rPr lang="en-GB" dirty="0"/>
              <a:t>Members define and update the ARTEMIS Research Agenda for Europe…</a:t>
            </a:r>
          </a:p>
          <a:p>
            <a:r>
              <a:rPr lang="en-GB" b="1" dirty="0" smtClean="0">
                <a:solidFill>
                  <a:schemeClr val="accent6">
                    <a:lumMod val="75000"/>
                  </a:schemeClr>
                </a:solidFill>
              </a:rPr>
              <a:t>The association represents the Industry in the ARTEMIS Joint Undertaking</a:t>
            </a:r>
            <a:endParaRPr lang="en-GB" b="1" dirty="0"/>
          </a:p>
          <a:p>
            <a:endParaRPr lang="en-GB" dirty="0"/>
          </a:p>
        </p:txBody>
      </p:sp>
    </p:spTree>
    <p:extLst>
      <p:ext uri="{BB962C8B-B14F-4D97-AF65-F5344CB8AC3E}">
        <p14:creationId xmlns:p14="http://schemas.microsoft.com/office/powerpoint/2010/main" val="5131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 y="0"/>
            <a:ext cx="9144000" cy="6858000"/>
          </a:xfrm>
          <a:prstGeom prst="rect">
            <a:avLst/>
          </a:prstGeom>
        </p:spPr>
      </p:pic>
    </p:spTree>
    <p:extLst>
      <p:ext uri="{BB962C8B-B14F-4D97-AF65-F5344CB8AC3E}">
        <p14:creationId xmlns:p14="http://schemas.microsoft.com/office/powerpoint/2010/main" val="9653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56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rot="5400000">
            <a:off x="3738738" y="2504088"/>
            <a:ext cx="2124317" cy="360040"/>
          </a:xfrm>
          <a:prstGeom prst="triangle">
            <a:avLst>
              <a:gd name="adj" fmla="val 48803"/>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pic>
        <p:nvPicPr>
          <p:cNvPr id="61"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642928"/>
            <a:ext cx="4355976" cy="2060804"/>
          </a:xfrm>
          <a:prstGeom prst="rect">
            <a:avLst/>
          </a:prstGeom>
          <a:ln>
            <a:solidFill>
              <a:schemeClr val="bg1">
                <a:lumMod val="85000"/>
              </a:schemeClr>
            </a:solidFill>
          </a:ln>
          <a:effectLst>
            <a:outerShdw blurRad="50800" dist="38100" dir="13500000" algn="br" rotWithShape="0">
              <a:prstClr val="black">
                <a:alpha val="40000"/>
              </a:prstClr>
            </a:outerShdw>
          </a:effectLst>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695" y="1641590"/>
            <a:ext cx="3732029" cy="3387470"/>
          </a:xfrm>
          <a:prstGeom prst="rect">
            <a:avLst/>
          </a:prstGeom>
          <a:solidFill>
            <a:schemeClr val="bg1">
              <a:lumMod val="95000"/>
            </a:schemeClr>
          </a:solidFill>
          <a:ln>
            <a:solidFill>
              <a:schemeClr val="bg1">
                <a:lumMod val="75000"/>
              </a:schemeClr>
            </a:solidFill>
          </a:ln>
          <a:effectLst>
            <a:outerShdw blurRad="50800" dist="38100" dir="13500000" algn="br" rotWithShape="0">
              <a:prstClr val="black">
                <a:alpha val="40000"/>
              </a:prstClr>
            </a:outerShdw>
          </a:effectLst>
        </p:spPr>
      </p:pic>
      <p:pic>
        <p:nvPicPr>
          <p:cNvPr id="8"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22" y="1572564"/>
            <a:ext cx="9112120" cy="4310928"/>
          </a:xfrm>
          <a:prstGeom prst="rect">
            <a:avLst/>
          </a:prstGeom>
          <a:ln>
            <a:solidFill>
              <a:schemeClr val="bg1">
                <a:lumMod val="85000"/>
              </a:schemeClr>
            </a:solidFill>
          </a:ln>
          <a:effectLst>
            <a:outerShdw blurRad="50800" dist="38100" dir="13500000" algn="br" rotWithShape="0">
              <a:prstClr val="black">
                <a:alpha val="40000"/>
              </a:prstClr>
            </a:outerShdw>
          </a:effectLst>
        </p:spPr>
      </p:pic>
      <p:grpSp>
        <p:nvGrpSpPr>
          <p:cNvPr id="3" name="Group 2"/>
          <p:cNvGrpSpPr/>
          <p:nvPr/>
        </p:nvGrpSpPr>
        <p:grpSpPr>
          <a:xfrm>
            <a:off x="-18123" y="893790"/>
            <a:ext cx="9165758" cy="6004797"/>
            <a:chOff x="-276412" y="422165"/>
            <a:chExt cx="9018188" cy="5903504"/>
          </a:xfrm>
        </p:grpSpPr>
        <p:sp>
          <p:nvSpPr>
            <p:cNvPr id="2" name="Rectangle 1"/>
            <p:cNvSpPr/>
            <p:nvPr/>
          </p:nvSpPr>
          <p:spPr>
            <a:xfrm>
              <a:off x="-276412" y="932397"/>
              <a:ext cx="9018188" cy="5393272"/>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4307" t="3229" r="3251" b="1974"/>
            <a:stretch/>
          </p:blipFill>
          <p:spPr>
            <a:xfrm>
              <a:off x="263353" y="422165"/>
              <a:ext cx="6455234" cy="5903504"/>
            </a:xfrm>
            <a:prstGeom prst="rect">
              <a:avLst/>
            </a:prstGeom>
            <a:solidFill>
              <a:schemeClr val="bg1">
                <a:lumMod val="95000"/>
              </a:schemeClr>
            </a:solidFill>
            <a:ln>
              <a:solidFill>
                <a:schemeClr val="bg1">
                  <a:lumMod val="75000"/>
                </a:schemeClr>
              </a:solidFill>
            </a:ln>
            <a:effectLst>
              <a:outerShdw blurRad="50800" dist="38100" dir="13500000" algn="br" rotWithShape="0">
                <a:prstClr val="black">
                  <a:alpha val="40000"/>
                </a:prstClr>
              </a:outerShdw>
            </a:effectLst>
          </p:spPr>
        </p:pic>
      </p:grpSp>
      <p:sp>
        <p:nvSpPr>
          <p:cNvPr id="13314" name="Title 1"/>
          <p:cNvSpPr>
            <a:spLocks noGrp="1"/>
          </p:cNvSpPr>
          <p:nvPr>
            <p:ph type="title"/>
          </p:nvPr>
        </p:nvSpPr>
        <p:spPr bwMode="auto">
          <a:xfrm>
            <a:off x="468313" y="260350"/>
            <a:ext cx="71993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ARTEMIS Strategy</a:t>
            </a:r>
            <a:endParaRPr lang="en-GB" dirty="0" smtClean="0"/>
          </a:p>
        </p:txBody>
      </p:sp>
      <p:sp>
        <p:nvSpPr>
          <p:cNvPr id="1331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endParaRPr lang="en-GB" dirty="0" smtClean="0"/>
          </a:p>
          <a:p>
            <a:pPr eaLnBrk="1" hangingPunct="1">
              <a:spcBef>
                <a:spcPct val="50000"/>
              </a:spcBef>
            </a:pPr>
            <a:endParaRPr lang="en-GB" dirty="0" smtClean="0"/>
          </a:p>
          <a:p>
            <a:pPr eaLnBrk="1" hangingPunct="1">
              <a:spcBef>
                <a:spcPct val="50000"/>
              </a:spcBef>
            </a:pPr>
            <a:endParaRPr lang="en-GB" dirty="0" smtClean="0"/>
          </a:p>
          <a:p>
            <a:pPr eaLnBrk="1" hangingPunct="1">
              <a:spcBef>
                <a:spcPct val="50000"/>
              </a:spcBef>
            </a:pPr>
            <a:endParaRPr lang="en-GB" b="1" dirty="0" smtClean="0">
              <a:solidFill>
                <a:srgbClr val="FF0000"/>
              </a:solidFill>
            </a:endParaRPr>
          </a:p>
        </p:txBody>
      </p:sp>
      <p:pic>
        <p:nvPicPr>
          <p:cNvPr id="7" name="Picture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8261245" y="5984588"/>
            <a:ext cx="871669" cy="901110"/>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8254134" y="6012197"/>
            <a:ext cx="871669" cy="901110"/>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6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8313" y="260350"/>
            <a:ext cx="71993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smtClean="0">
                <a:solidFill>
                  <a:srgbClr val="000000"/>
                </a:solidFill>
              </a:rPr>
              <a:t>Make it happen</a:t>
            </a:r>
            <a:br>
              <a:rPr lang="en-GB" dirty="0" smtClean="0">
                <a:solidFill>
                  <a:srgbClr val="000000"/>
                </a:solidFill>
              </a:rPr>
            </a:br>
            <a:r>
              <a:rPr lang="en-GB" b="1" dirty="0" smtClean="0">
                <a:solidFill>
                  <a:srgbClr val="E46C0A"/>
                </a:solidFill>
              </a:rPr>
              <a:t>The</a:t>
            </a:r>
            <a:r>
              <a:rPr lang="en-GB" b="1" dirty="0" smtClean="0">
                <a:solidFill>
                  <a:srgbClr val="FF0000"/>
                </a:solidFill>
              </a:rPr>
              <a:t> </a:t>
            </a:r>
            <a:r>
              <a:rPr lang="en-GB" b="1" dirty="0" smtClean="0">
                <a:solidFill>
                  <a:srgbClr val="E46C0A"/>
                </a:solidFill>
              </a:rPr>
              <a:t>differentiators</a:t>
            </a:r>
            <a:endParaRPr lang="en-GB" dirty="0" smtClean="0"/>
          </a:p>
        </p:txBody>
      </p:sp>
      <p:sp>
        <p:nvSpPr>
          <p:cNvPr id="19459" name="Content Placeholder 2"/>
          <p:cNvSpPr>
            <a:spLocks noGrp="1"/>
          </p:cNvSpPr>
          <p:nvPr>
            <p:ph idx="1"/>
          </p:nvPr>
        </p:nvSpPr>
        <p:spPr bwMode="auto">
          <a:xfrm>
            <a:off x="457200" y="1600200"/>
            <a:ext cx="7115196"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dirty="0" smtClean="0"/>
          </a:p>
          <a:p>
            <a:pPr eaLnBrk="1" hangingPunct="1"/>
            <a:r>
              <a:rPr lang="en-GB" dirty="0" smtClean="0"/>
              <a:t>Working Group </a:t>
            </a:r>
            <a:br>
              <a:rPr lang="en-GB" dirty="0" smtClean="0"/>
            </a:br>
            <a:r>
              <a:rPr lang="en-GB" dirty="0" smtClean="0"/>
              <a:t>Centres of Innovation Excellence</a:t>
            </a:r>
          </a:p>
          <a:p>
            <a:pPr eaLnBrk="1" hangingPunct="1"/>
            <a:endParaRPr lang="en-GB" dirty="0" smtClean="0"/>
          </a:p>
        </p:txBody>
      </p:sp>
      <p:pic>
        <p:nvPicPr>
          <p:cNvPr id="1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277836" y="5978829"/>
            <a:ext cx="871742" cy="876494"/>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744189" y="3212976"/>
            <a:ext cx="5164040" cy="3323987"/>
          </a:xfrm>
          <a:prstGeom prst="rect">
            <a:avLst/>
          </a:prstGeom>
          <a:noFill/>
        </p:spPr>
        <p:txBody>
          <a:bodyPr wrap="square" rtlCol="0">
            <a:spAutoFit/>
          </a:bodyPr>
          <a:lstStyle/>
          <a:p>
            <a:pPr marL="0" marR="0" indent="0" defTabSz="914400" eaLnBrk="1" fontAlgn="auto" latinLnBrk="0" hangingPunct="1">
              <a:lnSpc>
                <a:spcPct val="150000"/>
              </a:lnSpc>
              <a:spcBef>
                <a:spcPts val="0"/>
              </a:spcBef>
              <a:spcAft>
                <a:spcPts val="0"/>
              </a:spcAft>
              <a:buClrTx/>
              <a:buSzTx/>
              <a:buFontTx/>
              <a:buNone/>
              <a:tabLst/>
            </a:pPr>
            <a:r>
              <a:rPr lang="en-GB" sz="2000" kern="0" dirty="0">
                <a:latin typeface="+mj-lt"/>
              </a:rPr>
              <a:t>The scope of a </a:t>
            </a:r>
            <a:r>
              <a:rPr lang="en-GB" sz="2000" kern="0" dirty="0" err="1">
                <a:latin typeface="+mj-lt"/>
              </a:rPr>
              <a:t>CoIE</a:t>
            </a:r>
            <a:r>
              <a:rPr lang="en-GB" sz="2000" kern="0" dirty="0">
                <a:latin typeface="+mj-lt"/>
              </a:rPr>
              <a:t> is that </a:t>
            </a:r>
            <a:r>
              <a:rPr lang="en-GB" sz="2000" kern="0" dirty="0" smtClean="0">
                <a:latin typeface="+mj-lt"/>
              </a:rPr>
              <a:t>of </a:t>
            </a:r>
            <a:r>
              <a:rPr lang="en-GB" sz="2000" kern="0" dirty="0">
                <a:latin typeface="+mj-lt"/>
              </a:rPr>
              <a:t>a coherent subspace of </a:t>
            </a:r>
            <a:r>
              <a:rPr lang="en-GB" sz="2000" kern="0" dirty="0" smtClean="0">
                <a:latin typeface="+mj-lt"/>
              </a:rPr>
              <a:t>an </a:t>
            </a:r>
            <a:r>
              <a:rPr lang="en-GB" sz="2000" kern="0" dirty="0">
                <a:latin typeface="+mj-lt"/>
              </a:rPr>
              <a:t>application domain of the </a:t>
            </a:r>
            <a:r>
              <a:rPr lang="en-GB" sz="2000" kern="0" dirty="0" smtClean="0">
                <a:latin typeface="+mj-lt"/>
              </a:rPr>
              <a:t>ARTEMIS </a:t>
            </a:r>
            <a:r>
              <a:rPr lang="en-GB" sz="2000" kern="0" dirty="0">
                <a:latin typeface="+mj-lt"/>
              </a:rPr>
              <a:t>SRA. It creates </a:t>
            </a:r>
            <a:r>
              <a:rPr lang="en-GB" sz="2000" kern="0" dirty="0" smtClean="0">
                <a:latin typeface="+mj-lt"/>
              </a:rPr>
              <a:t>an </a:t>
            </a:r>
            <a:r>
              <a:rPr lang="en-GB" sz="2000" kern="0" dirty="0">
                <a:latin typeface="+mj-lt"/>
              </a:rPr>
              <a:t>Innovation </a:t>
            </a:r>
            <a:r>
              <a:rPr lang="en-GB" sz="2000" kern="0" dirty="0" smtClean="0">
                <a:latin typeface="+mj-lt"/>
              </a:rPr>
              <a:t/>
            </a:r>
            <a:br>
              <a:rPr lang="en-GB" sz="2000" kern="0" dirty="0" smtClean="0">
                <a:latin typeface="+mj-lt"/>
              </a:rPr>
            </a:br>
            <a:r>
              <a:rPr lang="en-GB" sz="2000" kern="0" dirty="0" smtClean="0">
                <a:latin typeface="+mj-lt"/>
              </a:rPr>
              <a:t>Eco-system for </a:t>
            </a:r>
            <a:r>
              <a:rPr lang="en-GB" sz="2000" kern="0" dirty="0">
                <a:latin typeface="+mj-lt"/>
              </a:rPr>
              <a:t>that subspace, taking </a:t>
            </a:r>
            <a:r>
              <a:rPr lang="en-GB" sz="2000" kern="0" dirty="0" smtClean="0">
                <a:latin typeface="+mj-lt"/>
              </a:rPr>
              <a:t>advantage </a:t>
            </a:r>
            <a:r>
              <a:rPr lang="en-GB" sz="2000" kern="0" dirty="0">
                <a:latin typeface="+mj-lt"/>
              </a:rPr>
              <a:t>of the critical </a:t>
            </a:r>
            <a:r>
              <a:rPr lang="en-GB" sz="2000" kern="0" dirty="0" smtClean="0">
                <a:latin typeface="+mj-lt"/>
              </a:rPr>
              <a:t>mass </a:t>
            </a:r>
            <a:r>
              <a:rPr lang="en-GB" sz="2000" kern="0" dirty="0">
                <a:latin typeface="+mj-lt"/>
              </a:rPr>
              <a:t>of competences and </a:t>
            </a:r>
            <a:r>
              <a:rPr lang="en-GB" sz="2000" kern="0" dirty="0" smtClean="0">
                <a:latin typeface="+mj-lt"/>
              </a:rPr>
              <a:t>resources </a:t>
            </a:r>
            <a:r>
              <a:rPr lang="en-GB" sz="2000" kern="0" dirty="0">
                <a:latin typeface="+mj-lt"/>
              </a:rPr>
              <a:t>that have already been </a:t>
            </a:r>
            <a:r>
              <a:rPr lang="en-GB" sz="2000" kern="0" dirty="0" smtClean="0">
                <a:latin typeface="+mj-lt"/>
              </a:rPr>
              <a:t>organised </a:t>
            </a:r>
            <a:r>
              <a:rPr lang="en-GB" sz="2000" kern="0" dirty="0">
                <a:latin typeface="+mj-lt"/>
              </a:rPr>
              <a:t>in its supporting </a:t>
            </a:r>
            <a:r>
              <a:rPr lang="en-GB" sz="2000" kern="0" dirty="0" smtClean="0">
                <a:latin typeface="+mj-lt"/>
              </a:rPr>
              <a:t>regional </a:t>
            </a:r>
            <a:r>
              <a:rPr lang="en-GB" sz="2000" kern="0" dirty="0">
                <a:latin typeface="+mj-lt"/>
              </a:rPr>
              <a:t>clusters</a:t>
            </a:r>
            <a:endParaRPr kumimoji="0" lang="en-GB" sz="2000" b="0" i="0" u="none" strike="noStrike" kern="0" cap="none" spc="0" normalizeH="0" baseline="0" noProof="0" dirty="0" smtClean="0">
              <a:ln>
                <a:noFill/>
              </a:ln>
              <a:effectLst/>
              <a:uLnTx/>
              <a:uFillTx/>
              <a:latin typeface="+mj-lt"/>
            </a:endParaRPr>
          </a:p>
        </p:txBody>
      </p:sp>
      <p:pic>
        <p:nvPicPr>
          <p:cNvPr id="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3465" y="2420888"/>
            <a:ext cx="1861098" cy="33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4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_0_Template_PowerPointPresentation_ARTEMIS (IA) (version feb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Tx/>
          <a:buNone/>
          <a:tabLst/>
          <a:defRPr kumimoji="0" sz="4400" b="0" i="0" u="none" strike="noStrike" kern="0" cap="none" spc="0" normalizeH="0" baseline="0" noProof="0" dirty="0" smtClean="0">
            <a:ln>
              <a:noFill/>
            </a:ln>
            <a:solidFill>
              <a:sysClr val="windowText" lastClr="000000"/>
            </a:solidFill>
            <a:effectLst/>
            <a:uLnTx/>
            <a:uFillTx/>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_0_Template_PowerPointPresentation_ARTEMIS (IA) (version feb 2011)</Template>
  <TotalTime>2088</TotalTime>
  <Words>673</Words>
  <Application>Microsoft Macintosh PowerPoint</Application>
  <PresentationFormat>On-screen Show (4:3)</PresentationFormat>
  <Paragraphs>93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_0_Template_PowerPointPresentation_ARTEMIS (IA) (version feb 2011)</vt:lpstr>
      <vt:lpstr>PowerPoint Presentation</vt:lpstr>
      <vt:lpstr>ARTEMIS Community</vt:lpstr>
      <vt:lpstr>PowerPoint Presentation</vt:lpstr>
      <vt:lpstr>ARTEMIS Industry Association </vt:lpstr>
      <vt:lpstr>ARTEMIS: the Industry Association </vt:lpstr>
      <vt:lpstr>PowerPoint Presentation</vt:lpstr>
      <vt:lpstr>PowerPoint Presentation</vt:lpstr>
      <vt:lpstr>ARTEMIS Strategy</vt:lpstr>
      <vt:lpstr>Make it happen The differentiators</vt:lpstr>
      <vt:lpstr>Make it happen The differentiators</vt:lpstr>
      <vt:lpstr>ARTEMIS Joint Undertaking is a success</vt:lpstr>
      <vt:lpstr>ARTEMIS ‘2’?</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Jonkers (ARTEMIS-IA)</dc:creator>
  <cp:lastModifiedBy>Jan Lohstroh</cp:lastModifiedBy>
  <cp:revision>79</cp:revision>
  <dcterms:created xsi:type="dcterms:W3CDTF">2011-02-23T14:50:09Z</dcterms:created>
  <dcterms:modified xsi:type="dcterms:W3CDTF">2011-10-05T10:25:04Z</dcterms:modified>
</cp:coreProperties>
</file>